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584" r:id="rId4"/>
    <p:sldMasterId id="2147486559" r:id="rId5"/>
  </p:sldMasterIdLst>
  <p:notesMasterIdLst>
    <p:notesMasterId r:id="rId50"/>
  </p:notesMasterIdLst>
  <p:handoutMasterIdLst>
    <p:handoutMasterId r:id="rId51"/>
  </p:handoutMasterIdLst>
  <p:sldIdLst>
    <p:sldId id="602" r:id="rId6"/>
    <p:sldId id="609" r:id="rId7"/>
    <p:sldId id="610" r:id="rId8"/>
    <p:sldId id="611" r:id="rId9"/>
    <p:sldId id="612" r:id="rId10"/>
    <p:sldId id="613" r:id="rId11"/>
    <p:sldId id="614" r:id="rId12"/>
    <p:sldId id="586" r:id="rId13"/>
    <p:sldId id="597" r:id="rId14"/>
    <p:sldId id="599" r:id="rId15"/>
    <p:sldId id="600" r:id="rId16"/>
    <p:sldId id="603" r:id="rId17"/>
    <p:sldId id="521" r:id="rId18"/>
    <p:sldId id="616" r:id="rId19"/>
    <p:sldId id="497" r:id="rId20"/>
    <p:sldId id="498" r:id="rId21"/>
    <p:sldId id="584" r:id="rId22"/>
    <p:sldId id="596" r:id="rId23"/>
    <p:sldId id="559" r:id="rId24"/>
    <p:sldId id="588" r:id="rId25"/>
    <p:sldId id="550" r:id="rId26"/>
    <p:sldId id="605" r:id="rId27"/>
    <p:sldId id="553" r:id="rId28"/>
    <p:sldId id="579" r:id="rId29"/>
    <p:sldId id="573" r:id="rId30"/>
    <p:sldId id="574" r:id="rId31"/>
    <p:sldId id="577" r:id="rId32"/>
    <p:sldId id="575" r:id="rId33"/>
    <p:sldId id="576" r:id="rId34"/>
    <p:sldId id="578" r:id="rId35"/>
    <p:sldId id="592" r:id="rId36"/>
    <p:sldId id="568" r:id="rId37"/>
    <p:sldId id="590" r:id="rId38"/>
    <p:sldId id="594" r:id="rId39"/>
    <p:sldId id="595" r:id="rId40"/>
    <p:sldId id="601" r:id="rId41"/>
    <p:sldId id="604" r:id="rId42"/>
    <p:sldId id="583" r:id="rId43"/>
    <p:sldId id="618" r:id="rId44"/>
    <p:sldId id="537" r:id="rId45"/>
    <p:sldId id="622" r:id="rId46"/>
    <p:sldId id="623" r:id="rId47"/>
    <p:sldId id="621" r:id="rId48"/>
    <p:sldId id="520" r:id="rId49"/>
  </p:sldIdLst>
  <p:sldSz cx="9144000" cy="6858000" type="screen4x3"/>
  <p:notesSz cx="6950075" cy="9236075"/>
  <p:defaultTextStyle>
    <a:defPPr>
      <a:defRPr lang="en-US"/>
    </a:defPPr>
    <a:lvl1pPr algn="l" rtl="0" fontAlgn="base">
      <a:spcBef>
        <a:spcPct val="20000"/>
      </a:spcBef>
      <a:spcAft>
        <a:spcPct val="0"/>
      </a:spcAft>
      <a:buChar char="•"/>
      <a:defRPr sz="3000" kern="1200">
        <a:solidFill>
          <a:schemeClr val="tx1"/>
        </a:solidFill>
        <a:latin typeface="Garamond" pitchFamily="18" charset="0"/>
        <a:ea typeface="ＭＳ Ｐゴシック" charset="-128"/>
        <a:cs typeface="+mn-cs"/>
      </a:defRPr>
    </a:lvl1pPr>
    <a:lvl2pPr marL="457200" algn="l" rtl="0" fontAlgn="base">
      <a:spcBef>
        <a:spcPct val="20000"/>
      </a:spcBef>
      <a:spcAft>
        <a:spcPct val="0"/>
      </a:spcAft>
      <a:buChar char="•"/>
      <a:defRPr sz="3000" kern="1200">
        <a:solidFill>
          <a:schemeClr val="tx1"/>
        </a:solidFill>
        <a:latin typeface="Garamond" pitchFamily="18" charset="0"/>
        <a:ea typeface="ＭＳ Ｐゴシック" charset="-128"/>
        <a:cs typeface="+mn-cs"/>
      </a:defRPr>
    </a:lvl2pPr>
    <a:lvl3pPr marL="914400" algn="l" rtl="0" fontAlgn="base">
      <a:spcBef>
        <a:spcPct val="20000"/>
      </a:spcBef>
      <a:spcAft>
        <a:spcPct val="0"/>
      </a:spcAft>
      <a:buChar char="•"/>
      <a:defRPr sz="3000" kern="1200">
        <a:solidFill>
          <a:schemeClr val="tx1"/>
        </a:solidFill>
        <a:latin typeface="Garamond" pitchFamily="18" charset="0"/>
        <a:ea typeface="ＭＳ Ｐゴシック" charset="-128"/>
        <a:cs typeface="+mn-cs"/>
      </a:defRPr>
    </a:lvl3pPr>
    <a:lvl4pPr marL="1371600" algn="l" rtl="0" fontAlgn="base">
      <a:spcBef>
        <a:spcPct val="20000"/>
      </a:spcBef>
      <a:spcAft>
        <a:spcPct val="0"/>
      </a:spcAft>
      <a:buChar char="•"/>
      <a:defRPr sz="3000" kern="1200">
        <a:solidFill>
          <a:schemeClr val="tx1"/>
        </a:solidFill>
        <a:latin typeface="Garamond" pitchFamily="18" charset="0"/>
        <a:ea typeface="ＭＳ Ｐゴシック" charset="-128"/>
        <a:cs typeface="+mn-cs"/>
      </a:defRPr>
    </a:lvl4pPr>
    <a:lvl5pPr marL="1828800" algn="l" rtl="0" fontAlgn="base">
      <a:spcBef>
        <a:spcPct val="20000"/>
      </a:spcBef>
      <a:spcAft>
        <a:spcPct val="0"/>
      </a:spcAft>
      <a:buChar char="•"/>
      <a:defRPr sz="3000" kern="1200">
        <a:solidFill>
          <a:schemeClr val="tx1"/>
        </a:solidFill>
        <a:latin typeface="Garamond" pitchFamily="18" charset="0"/>
        <a:ea typeface="ＭＳ Ｐゴシック" charset="-128"/>
        <a:cs typeface="+mn-cs"/>
      </a:defRPr>
    </a:lvl5pPr>
    <a:lvl6pPr marL="2286000" algn="l" defTabSz="914400" rtl="0" eaLnBrk="1" latinLnBrk="0" hangingPunct="1">
      <a:defRPr sz="3000" kern="1200">
        <a:solidFill>
          <a:schemeClr val="tx1"/>
        </a:solidFill>
        <a:latin typeface="Garamond" pitchFamily="18" charset="0"/>
        <a:ea typeface="ＭＳ Ｐゴシック" charset="-128"/>
        <a:cs typeface="+mn-cs"/>
      </a:defRPr>
    </a:lvl6pPr>
    <a:lvl7pPr marL="2743200" algn="l" defTabSz="914400" rtl="0" eaLnBrk="1" latinLnBrk="0" hangingPunct="1">
      <a:defRPr sz="3000" kern="1200">
        <a:solidFill>
          <a:schemeClr val="tx1"/>
        </a:solidFill>
        <a:latin typeface="Garamond" pitchFamily="18" charset="0"/>
        <a:ea typeface="ＭＳ Ｐゴシック" charset="-128"/>
        <a:cs typeface="+mn-cs"/>
      </a:defRPr>
    </a:lvl7pPr>
    <a:lvl8pPr marL="3200400" algn="l" defTabSz="914400" rtl="0" eaLnBrk="1" latinLnBrk="0" hangingPunct="1">
      <a:defRPr sz="3000" kern="1200">
        <a:solidFill>
          <a:schemeClr val="tx1"/>
        </a:solidFill>
        <a:latin typeface="Garamond" pitchFamily="18" charset="0"/>
        <a:ea typeface="ＭＳ Ｐゴシック" charset="-128"/>
        <a:cs typeface="+mn-cs"/>
      </a:defRPr>
    </a:lvl8pPr>
    <a:lvl9pPr marL="3657600" algn="l" defTabSz="914400" rtl="0" eaLnBrk="1" latinLnBrk="0" hangingPunct="1">
      <a:defRPr sz="3000" kern="1200">
        <a:solidFill>
          <a:schemeClr val="tx1"/>
        </a:solidFill>
        <a:latin typeface="Garamond" pitchFamily="18"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ie Butts" initials="LB" lastIdx="2" clrIdx="0"/>
  <p:cmAuthor id="1" name="May, Sarah (VOLPE)" initials="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1B587C"/>
    <a:srgbClr val="990000"/>
    <a:srgbClr val="E8BD54"/>
    <a:srgbClr val="000000"/>
    <a:srgbClr val="993300"/>
    <a:srgbClr val="E8E8E8"/>
    <a:srgbClr val="66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4" autoAdjust="0"/>
    <p:restoredTop sz="79763" autoAdjust="0"/>
  </p:normalViewPr>
  <p:slideViewPr>
    <p:cSldViewPr snapToGrid="0">
      <p:cViewPr>
        <p:scale>
          <a:sx n="75" d="100"/>
          <a:sy n="75" d="100"/>
        </p:scale>
        <p:origin x="-1206" y="-72"/>
      </p:cViewPr>
      <p:guideLst>
        <p:guide orient="horz" pos="2304"/>
        <p:guide pos="336"/>
      </p:guideLst>
    </p:cSldViewPr>
  </p:slideViewPr>
  <p:outlineViewPr>
    <p:cViewPr>
      <p:scale>
        <a:sx n="33" d="100"/>
        <a:sy n="33" d="100"/>
      </p:scale>
      <p:origin x="0" y="14208"/>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57" d="100"/>
          <a:sy n="57" d="100"/>
        </p:scale>
        <p:origin x="-2538" y="-168"/>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1"/>
            <a:ext cx="3012018" cy="462758"/>
          </a:xfrm>
          <a:prstGeom prst="rect">
            <a:avLst/>
          </a:prstGeom>
          <a:noFill/>
          <a:ln w="9525">
            <a:noFill/>
            <a:miter lim="800000"/>
            <a:headEnd/>
            <a:tailEnd/>
          </a:ln>
          <a:effectLst/>
        </p:spPr>
        <p:txBody>
          <a:bodyPr vert="horz" wrap="square" lIns="92678" tIns="46339" rIns="92678" bIns="46339" numCol="1" anchor="t" anchorCtr="0" compatLnSpc="1">
            <a:prstTxWarp prst="textNoShape">
              <a:avLst/>
            </a:prstTxWarp>
          </a:bodyPr>
          <a:lstStyle>
            <a:lvl1pPr defTabSz="924857">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128003" name="Rectangle 3"/>
          <p:cNvSpPr>
            <a:spLocks noGrp="1" noChangeArrowheads="1"/>
          </p:cNvSpPr>
          <p:nvPr>
            <p:ph type="dt" sz="quarter" idx="1"/>
          </p:nvPr>
        </p:nvSpPr>
        <p:spPr bwMode="auto">
          <a:xfrm>
            <a:off x="3936466" y="1"/>
            <a:ext cx="3012018" cy="462758"/>
          </a:xfrm>
          <a:prstGeom prst="rect">
            <a:avLst/>
          </a:prstGeom>
          <a:noFill/>
          <a:ln w="9525">
            <a:noFill/>
            <a:miter lim="800000"/>
            <a:headEnd/>
            <a:tailEnd/>
          </a:ln>
          <a:effectLst/>
        </p:spPr>
        <p:txBody>
          <a:bodyPr vert="horz" wrap="square" lIns="92678" tIns="46339" rIns="92678" bIns="46339" numCol="1" anchor="t" anchorCtr="0" compatLnSpc="1">
            <a:prstTxWarp prst="textNoShape">
              <a:avLst/>
            </a:prstTxWarp>
          </a:bodyPr>
          <a:lstStyle>
            <a:lvl1pPr algn="r" defTabSz="924857">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128004" name="Rectangle 4"/>
          <p:cNvSpPr>
            <a:spLocks noGrp="1" noChangeArrowheads="1"/>
          </p:cNvSpPr>
          <p:nvPr>
            <p:ph type="ftr" sz="quarter" idx="2"/>
          </p:nvPr>
        </p:nvSpPr>
        <p:spPr bwMode="auto">
          <a:xfrm>
            <a:off x="0" y="8771728"/>
            <a:ext cx="3012018" cy="462758"/>
          </a:xfrm>
          <a:prstGeom prst="rect">
            <a:avLst/>
          </a:prstGeom>
          <a:noFill/>
          <a:ln w="9525">
            <a:noFill/>
            <a:miter lim="800000"/>
            <a:headEnd/>
            <a:tailEnd/>
          </a:ln>
          <a:effectLst/>
        </p:spPr>
        <p:txBody>
          <a:bodyPr vert="horz" wrap="square" lIns="92678" tIns="46339" rIns="92678" bIns="46339" numCol="1" anchor="b" anchorCtr="0" compatLnSpc="1">
            <a:prstTxWarp prst="textNoShape">
              <a:avLst/>
            </a:prstTxWarp>
          </a:bodyPr>
          <a:lstStyle>
            <a:lvl1pPr defTabSz="924857">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128005" name="Rectangle 5"/>
          <p:cNvSpPr>
            <a:spLocks noGrp="1" noChangeArrowheads="1"/>
          </p:cNvSpPr>
          <p:nvPr>
            <p:ph type="sldNum" sz="quarter" idx="3"/>
          </p:nvPr>
        </p:nvSpPr>
        <p:spPr bwMode="auto">
          <a:xfrm>
            <a:off x="3936466" y="8771728"/>
            <a:ext cx="3012018" cy="462758"/>
          </a:xfrm>
          <a:prstGeom prst="rect">
            <a:avLst/>
          </a:prstGeom>
          <a:noFill/>
          <a:ln w="9525">
            <a:noFill/>
            <a:miter lim="800000"/>
            <a:headEnd/>
            <a:tailEnd/>
          </a:ln>
          <a:effectLst/>
        </p:spPr>
        <p:txBody>
          <a:bodyPr vert="horz" wrap="square" lIns="92678" tIns="46339" rIns="92678" bIns="46339" numCol="1" anchor="b" anchorCtr="0" compatLnSpc="1">
            <a:prstTxWarp prst="textNoShape">
              <a:avLst/>
            </a:prstTxWarp>
          </a:bodyPr>
          <a:lstStyle>
            <a:lvl1pPr algn="r" defTabSz="924090">
              <a:spcBef>
                <a:spcPct val="0"/>
              </a:spcBef>
              <a:buFontTx/>
              <a:buNone/>
              <a:defRPr sz="1200">
                <a:latin typeface="Arial" charset="0"/>
                <a:ea typeface="ＭＳ Ｐゴシック" pitchFamily="-106" charset="-128"/>
              </a:defRPr>
            </a:lvl1pPr>
          </a:lstStyle>
          <a:p>
            <a:pPr>
              <a:defRPr/>
            </a:pPr>
            <a:fld id="{4DCD806E-87D1-4D2A-A951-E255A3675993}" type="slidenum">
              <a:rPr lang="en-US"/>
              <a:pPr>
                <a:defRPr/>
              </a:pPr>
              <a:t>‹#›</a:t>
            </a:fld>
            <a:endParaRPr lang="en-US" dirty="0"/>
          </a:p>
        </p:txBody>
      </p:sp>
    </p:spTree>
    <p:extLst>
      <p:ext uri="{BB962C8B-B14F-4D97-AF65-F5344CB8AC3E}">
        <p14:creationId xmlns:p14="http://schemas.microsoft.com/office/powerpoint/2010/main" val="2535705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3012018" cy="462758"/>
          </a:xfrm>
          <a:prstGeom prst="rect">
            <a:avLst/>
          </a:prstGeom>
          <a:noFill/>
          <a:ln w="9525">
            <a:noFill/>
            <a:miter lim="800000"/>
            <a:headEnd/>
            <a:tailEnd/>
          </a:ln>
          <a:effectLst/>
        </p:spPr>
        <p:txBody>
          <a:bodyPr vert="horz" wrap="square" lIns="92678" tIns="46339" rIns="92678" bIns="46339" numCol="1" anchor="t" anchorCtr="0" compatLnSpc="1">
            <a:prstTxWarp prst="textNoShape">
              <a:avLst/>
            </a:prstTxWarp>
          </a:bodyPr>
          <a:lstStyle>
            <a:lvl1pPr defTabSz="924857">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8195" name="Rectangle 3"/>
          <p:cNvSpPr>
            <a:spLocks noGrp="1" noChangeArrowheads="1"/>
          </p:cNvSpPr>
          <p:nvPr>
            <p:ph type="dt" idx="1"/>
          </p:nvPr>
        </p:nvSpPr>
        <p:spPr bwMode="auto">
          <a:xfrm>
            <a:off x="3936466" y="1"/>
            <a:ext cx="3012018" cy="462758"/>
          </a:xfrm>
          <a:prstGeom prst="rect">
            <a:avLst/>
          </a:prstGeom>
          <a:noFill/>
          <a:ln w="9525">
            <a:noFill/>
            <a:miter lim="800000"/>
            <a:headEnd/>
            <a:tailEnd/>
          </a:ln>
          <a:effectLst/>
        </p:spPr>
        <p:txBody>
          <a:bodyPr vert="horz" wrap="square" lIns="92678" tIns="46339" rIns="92678" bIns="46339" numCol="1" anchor="t" anchorCtr="0" compatLnSpc="1">
            <a:prstTxWarp prst="textNoShape">
              <a:avLst/>
            </a:prstTxWarp>
          </a:bodyPr>
          <a:lstStyle>
            <a:lvl1pPr algn="r" defTabSz="924857">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65225" y="692150"/>
            <a:ext cx="4621213" cy="346551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5327" y="4387455"/>
            <a:ext cx="5559424" cy="4156870"/>
          </a:xfrm>
          <a:prstGeom prst="rect">
            <a:avLst/>
          </a:prstGeom>
          <a:noFill/>
          <a:ln w="9525">
            <a:noFill/>
            <a:miter lim="800000"/>
            <a:headEnd/>
            <a:tailEnd/>
          </a:ln>
          <a:effectLst/>
        </p:spPr>
        <p:txBody>
          <a:bodyPr vert="horz" wrap="square" lIns="92678" tIns="46339" rIns="92678" bIns="463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771728"/>
            <a:ext cx="3012018" cy="462758"/>
          </a:xfrm>
          <a:prstGeom prst="rect">
            <a:avLst/>
          </a:prstGeom>
          <a:noFill/>
          <a:ln w="9525">
            <a:noFill/>
            <a:miter lim="800000"/>
            <a:headEnd/>
            <a:tailEnd/>
          </a:ln>
          <a:effectLst/>
        </p:spPr>
        <p:txBody>
          <a:bodyPr vert="horz" wrap="square" lIns="92678" tIns="46339" rIns="92678" bIns="46339" numCol="1" anchor="b" anchorCtr="0" compatLnSpc="1">
            <a:prstTxWarp prst="textNoShape">
              <a:avLst/>
            </a:prstTxWarp>
          </a:bodyPr>
          <a:lstStyle>
            <a:lvl1pPr defTabSz="924857">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3936466" y="8771728"/>
            <a:ext cx="3012018" cy="462758"/>
          </a:xfrm>
          <a:prstGeom prst="rect">
            <a:avLst/>
          </a:prstGeom>
          <a:noFill/>
          <a:ln w="9525">
            <a:noFill/>
            <a:miter lim="800000"/>
            <a:headEnd/>
            <a:tailEnd/>
          </a:ln>
          <a:effectLst/>
        </p:spPr>
        <p:txBody>
          <a:bodyPr vert="horz" wrap="square" lIns="92678" tIns="46339" rIns="92678" bIns="46339" numCol="1" anchor="b" anchorCtr="0" compatLnSpc="1">
            <a:prstTxWarp prst="textNoShape">
              <a:avLst/>
            </a:prstTxWarp>
          </a:bodyPr>
          <a:lstStyle>
            <a:lvl1pPr algn="r" defTabSz="924090">
              <a:spcBef>
                <a:spcPct val="0"/>
              </a:spcBef>
              <a:buFontTx/>
              <a:buNone/>
              <a:defRPr sz="1200">
                <a:latin typeface="Arial" charset="0"/>
                <a:ea typeface="ＭＳ Ｐゴシック" pitchFamily="-106" charset="-128"/>
              </a:defRPr>
            </a:lvl1pPr>
          </a:lstStyle>
          <a:p>
            <a:pPr>
              <a:defRPr/>
            </a:pPr>
            <a:fld id="{E05548F8-2B70-4BA0-BC1F-FF44ED1162E1}" type="slidenum">
              <a:rPr lang="en-US"/>
              <a:pPr>
                <a:defRPr/>
              </a:pPr>
              <a:t>‹#›</a:t>
            </a:fld>
            <a:endParaRPr lang="en-US" dirty="0"/>
          </a:p>
        </p:txBody>
      </p:sp>
    </p:spTree>
    <p:extLst>
      <p:ext uri="{BB962C8B-B14F-4D97-AF65-F5344CB8AC3E}">
        <p14:creationId xmlns:p14="http://schemas.microsoft.com/office/powerpoint/2010/main" val="2621597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1</a:t>
            </a:fld>
            <a:endParaRPr lang="en-US" dirty="0"/>
          </a:p>
        </p:txBody>
      </p:sp>
    </p:spTree>
    <p:extLst>
      <p:ext uri="{BB962C8B-B14F-4D97-AF65-F5344CB8AC3E}">
        <p14:creationId xmlns:p14="http://schemas.microsoft.com/office/powerpoint/2010/main" val="3940513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10</a:t>
            </a:fld>
            <a:endParaRPr lang="en-US" dirty="0"/>
          </a:p>
        </p:txBody>
      </p:sp>
    </p:spTree>
    <p:extLst>
      <p:ext uri="{BB962C8B-B14F-4D97-AF65-F5344CB8AC3E}">
        <p14:creationId xmlns:p14="http://schemas.microsoft.com/office/powerpoint/2010/main" val="1516264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11</a:t>
            </a:fld>
            <a:endParaRPr lang="en-US" dirty="0"/>
          </a:p>
        </p:txBody>
      </p:sp>
    </p:spTree>
    <p:extLst>
      <p:ext uri="{BB962C8B-B14F-4D97-AF65-F5344CB8AC3E}">
        <p14:creationId xmlns:p14="http://schemas.microsoft.com/office/powerpoint/2010/main" val="1499100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5450" y="4387455"/>
            <a:ext cx="5559424" cy="415687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12</a:t>
            </a:fld>
            <a:endParaRPr lang="en-US" dirty="0"/>
          </a:p>
        </p:txBody>
      </p:sp>
    </p:spTree>
    <p:extLst>
      <p:ext uri="{BB962C8B-B14F-4D97-AF65-F5344CB8AC3E}">
        <p14:creationId xmlns:p14="http://schemas.microsoft.com/office/powerpoint/2010/main" val="1486095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marL="0" indent="0">
              <a:buFont typeface="Arial" panose="020B0604020202020204" pitchFamily="34" charset="0"/>
              <a:buNone/>
            </a:pPr>
            <a:endParaRPr lang="en-US" dirty="0" smtClean="0">
              <a:ea typeface="ＭＳ Ｐゴシック" charset="-128"/>
            </a:endParaRPr>
          </a:p>
        </p:txBody>
      </p:sp>
      <p:sp>
        <p:nvSpPr>
          <p:cNvPr id="49156" name="Slide Number Placeholder 3"/>
          <p:cNvSpPr txBox="1">
            <a:spLocks noGrp="1"/>
          </p:cNvSpPr>
          <p:nvPr/>
        </p:nvSpPr>
        <p:spPr bwMode="auto">
          <a:xfrm>
            <a:off x="3936466" y="8771728"/>
            <a:ext cx="3012018" cy="462758"/>
          </a:xfrm>
          <a:prstGeom prst="rect">
            <a:avLst/>
          </a:prstGeom>
          <a:noFill/>
          <a:ln w="9525">
            <a:noFill/>
            <a:miter lim="800000"/>
            <a:headEnd/>
            <a:tailEnd/>
          </a:ln>
        </p:spPr>
        <p:txBody>
          <a:bodyPr lIns="92681" tIns="46340" rIns="92681" bIns="46340" anchor="b"/>
          <a:lstStyle/>
          <a:p>
            <a:pPr algn="r" defTabSz="933634">
              <a:spcBef>
                <a:spcPct val="0"/>
              </a:spcBef>
              <a:buNone/>
            </a:pPr>
            <a:fld id="{5A37C1EB-D1BB-4348-BBE7-25152D429923}" type="slidenum">
              <a:rPr lang="en-US" sz="1200">
                <a:latin typeface="Arial" charset="0"/>
              </a:rPr>
              <a:pPr algn="r" defTabSz="933634">
                <a:spcBef>
                  <a:spcPct val="0"/>
                </a:spcBef>
                <a:buNone/>
              </a:pPr>
              <a:t>13</a:t>
            </a:fld>
            <a:endParaRPr lang="en-US" sz="1200"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14</a:t>
            </a:fld>
            <a:endParaRPr lang="en-US" dirty="0"/>
          </a:p>
        </p:txBody>
      </p:sp>
    </p:spTree>
    <p:extLst>
      <p:ext uri="{BB962C8B-B14F-4D97-AF65-F5344CB8AC3E}">
        <p14:creationId xmlns:p14="http://schemas.microsoft.com/office/powerpoint/2010/main" val="284262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marL="171450" indent="-171450">
              <a:buFont typeface="Arial" panose="020B0604020202020204" pitchFamily="34" charset="0"/>
              <a:buChar char="•"/>
            </a:pPr>
            <a:endParaRPr lang="en-US" dirty="0" smtClean="0">
              <a:ea typeface="ＭＳ Ｐゴシック" charset="-128"/>
            </a:endParaRPr>
          </a:p>
        </p:txBody>
      </p:sp>
      <p:sp>
        <p:nvSpPr>
          <p:cNvPr id="51204" name="Slide Number Placeholder 3"/>
          <p:cNvSpPr>
            <a:spLocks noGrp="1"/>
          </p:cNvSpPr>
          <p:nvPr>
            <p:ph type="sldNum" sz="quarter" idx="5"/>
          </p:nvPr>
        </p:nvSpPr>
        <p:spPr>
          <a:noFill/>
        </p:spPr>
        <p:txBody>
          <a:bodyPr/>
          <a:lstStyle/>
          <a:p>
            <a:fld id="{CC7CA466-5734-4E1A-8A65-10D41A0FFBE2}" type="slidenum">
              <a:rPr lang="en-US" smtClean="0">
                <a:ea typeface="ＭＳ Ｐゴシック" charset="-128"/>
                <a:cs typeface="Arial" charset="0"/>
              </a:rPr>
              <a:pPr/>
              <a:t>15</a:t>
            </a:fld>
            <a:endParaRPr lang="en-US" dirty="0" smtClean="0">
              <a:ea typeface="ＭＳ Ｐゴシック" charset="-128"/>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89038" y="808038"/>
            <a:ext cx="4621212" cy="3465512"/>
          </a:xfrm>
          <a:ln/>
        </p:spPr>
      </p:sp>
      <p:sp>
        <p:nvSpPr>
          <p:cNvPr id="52227" name="Notes Placeholder 2"/>
          <p:cNvSpPr>
            <a:spLocks noGrp="1"/>
          </p:cNvSpPr>
          <p:nvPr>
            <p:ph type="body" idx="1"/>
          </p:nvPr>
        </p:nvSpPr>
        <p:spPr>
          <a:noFill/>
          <a:ln/>
        </p:spPr>
        <p:txBody>
          <a:bodyPr/>
          <a:lstStyle/>
          <a:p>
            <a:endParaRPr lang="en-US" dirty="0" smtClean="0">
              <a:ea typeface="ＭＳ Ｐゴシック" charset="-128"/>
            </a:endParaRPr>
          </a:p>
        </p:txBody>
      </p:sp>
      <p:sp>
        <p:nvSpPr>
          <p:cNvPr id="52228" name="Slide Number Placeholder 3"/>
          <p:cNvSpPr>
            <a:spLocks noGrp="1"/>
          </p:cNvSpPr>
          <p:nvPr>
            <p:ph type="sldNum" sz="quarter" idx="5"/>
          </p:nvPr>
        </p:nvSpPr>
        <p:spPr>
          <a:noFill/>
        </p:spPr>
        <p:txBody>
          <a:bodyPr/>
          <a:lstStyle/>
          <a:p>
            <a:fld id="{6AD9B33C-2D13-48A5-9CDF-BEABE767ABBA}" type="slidenum">
              <a:rPr lang="en-US" smtClean="0">
                <a:ea typeface="ＭＳ Ｐゴシック" charset="-128"/>
                <a:cs typeface="Arial" charset="0"/>
              </a:rPr>
              <a:pPr/>
              <a:t>16</a:t>
            </a:fld>
            <a:endParaRPr lang="en-US" dirty="0" smtClean="0">
              <a:ea typeface="ＭＳ Ｐゴシック" charset="-128"/>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17</a:t>
            </a:fld>
            <a:endParaRPr lang="en-US" dirty="0"/>
          </a:p>
        </p:txBody>
      </p:sp>
    </p:spTree>
    <p:extLst>
      <p:ext uri="{BB962C8B-B14F-4D97-AF65-F5344CB8AC3E}">
        <p14:creationId xmlns:p14="http://schemas.microsoft.com/office/powerpoint/2010/main" val="2095244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endParaRPr lang="en-US" dirty="0" smtClean="0">
              <a:ea typeface="ＭＳ Ｐゴシック" pitchFamily="-106" charset="-128"/>
            </a:endParaRPr>
          </a:p>
          <a:p>
            <a:pPr marL="171450" indent="-171450" defTabSz="916137">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18</a:t>
            </a:fld>
            <a:endParaRPr lang="en-US" dirty="0"/>
          </a:p>
        </p:txBody>
      </p:sp>
    </p:spTree>
    <p:extLst>
      <p:ext uri="{BB962C8B-B14F-4D97-AF65-F5344CB8AC3E}">
        <p14:creationId xmlns:p14="http://schemas.microsoft.com/office/powerpoint/2010/main" val="292208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19</a:t>
            </a:fld>
            <a:endParaRPr lang="en-US" dirty="0"/>
          </a:p>
        </p:txBody>
      </p:sp>
    </p:spTree>
    <p:extLst>
      <p:ext uri="{BB962C8B-B14F-4D97-AF65-F5344CB8AC3E}">
        <p14:creationId xmlns:p14="http://schemas.microsoft.com/office/powerpoint/2010/main" val="416557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2</a:t>
            </a:fld>
            <a:endParaRPr lang="en-US" dirty="0"/>
          </a:p>
        </p:txBody>
      </p:sp>
    </p:spTree>
    <p:extLst>
      <p:ext uri="{BB962C8B-B14F-4D97-AF65-F5344CB8AC3E}">
        <p14:creationId xmlns:p14="http://schemas.microsoft.com/office/powerpoint/2010/main" val="627237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55638"/>
            <a:ext cx="4621212"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20</a:t>
            </a:fld>
            <a:endParaRPr lang="en-US" dirty="0"/>
          </a:p>
        </p:txBody>
      </p:sp>
    </p:spTree>
    <p:extLst>
      <p:ext uri="{BB962C8B-B14F-4D97-AF65-F5344CB8AC3E}">
        <p14:creationId xmlns:p14="http://schemas.microsoft.com/office/powerpoint/2010/main" val="4154151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21</a:t>
            </a:fld>
            <a:endParaRPr lang="en-US" dirty="0"/>
          </a:p>
        </p:txBody>
      </p:sp>
    </p:spTree>
    <p:extLst>
      <p:ext uri="{BB962C8B-B14F-4D97-AF65-F5344CB8AC3E}">
        <p14:creationId xmlns:p14="http://schemas.microsoft.com/office/powerpoint/2010/main" val="1924869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22</a:t>
            </a:fld>
            <a:endParaRPr lang="en-US" dirty="0"/>
          </a:p>
        </p:txBody>
      </p:sp>
    </p:spTree>
    <p:extLst>
      <p:ext uri="{BB962C8B-B14F-4D97-AF65-F5344CB8AC3E}">
        <p14:creationId xmlns:p14="http://schemas.microsoft.com/office/powerpoint/2010/main" val="2868478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23</a:t>
            </a:fld>
            <a:endParaRPr lang="en-US" dirty="0"/>
          </a:p>
        </p:txBody>
      </p:sp>
    </p:spTree>
    <p:extLst>
      <p:ext uri="{BB962C8B-B14F-4D97-AF65-F5344CB8AC3E}">
        <p14:creationId xmlns:p14="http://schemas.microsoft.com/office/powerpoint/2010/main" val="3151204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24</a:t>
            </a:fld>
            <a:endParaRPr lang="en-US" dirty="0"/>
          </a:p>
        </p:txBody>
      </p:sp>
    </p:spTree>
    <p:extLst>
      <p:ext uri="{BB962C8B-B14F-4D97-AF65-F5344CB8AC3E}">
        <p14:creationId xmlns:p14="http://schemas.microsoft.com/office/powerpoint/2010/main" val="2142050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25</a:t>
            </a:fld>
            <a:endParaRPr lang="en-US" dirty="0"/>
          </a:p>
        </p:txBody>
      </p:sp>
    </p:spTree>
    <p:extLst>
      <p:ext uri="{BB962C8B-B14F-4D97-AF65-F5344CB8AC3E}">
        <p14:creationId xmlns:p14="http://schemas.microsoft.com/office/powerpoint/2010/main" val="1888508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655638"/>
            <a:ext cx="4621212" cy="346551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26</a:t>
            </a:fld>
            <a:endParaRPr lang="en-US" dirty="0"/>
          </a:p>
        </p:txBody>
      </p:sp>
    </p:spTree>
    <p:extLst>
      <p:ext uri="{BB962C8B-B14F-4D97-AF65-F5344CB8AC3E}">
        <p14:creationId xmlns:p14="http://schemas.microsoft.com/office/powerpoint/2010/main" val="3159807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808038"/>
            <a:ext cx="4621212"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27</a:t>
            </a:fld>
            <a:endParaRPr lang="en-US" dirty="0"/>
          </a:p>
        </p:txBody>
      </p:sp>
    </p:spTree>
    <p:extLst>
      <p:ext uri="{BB962C8B-B14F-4D97-AF65-F5344CB8AC3E}">
        <p14:creationId xmlns:p14="http://schemas.microsoft.com/office/powerpoint/2010/main" val="1703965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28</a:t>
            </a:fld>
            <a:endParaRPr lang="en-US" dirty="0"/>
          </a:p>
        </p:txBody>
      </p:sp>
    </p:spTree>
    <p:extLst>
      <p:ext uri="{BB962C8B-B14F-4D97-AF65-F5344CB8AC3E}">
        <p14:creationId xmlns:p14="http://schemas.microsoft.com/office/powerpoint/2010/main" val="2721881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29</a:t>
            </a:fld>
            <a:endParaRPr lang="en-US" dirty="0"/>
          </a:p>
        </p:txBody>
      </p:sp>
    </p:spTree>
    <p:extLst>
      <p:ext uri="{BB962C8B-B14F-4D97-AF65-F5344CB8AC3E}">
        <p14:creationId xmlns:p14="http://schemas.microsoft.com/office/powerpoint/2010/main" val="358116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3</a:t>
            </a:fld>
            <a:endParaRPr lang="en-US" dirty="0"/>
          </a:p>
        </p:txBody>
      </p:sp>
    </p:spTree>
    <p:extLst>
      <p:ext uri="{BB962C8B-B14F-4D97-AF65-F5344CB8AC3E}">
        <p14:creationId xmlns:p14="http://schemas.microsoft.com/office/powerpoint/2010/main" val="3551229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30</a:t>
            </a:fld>
            <a:endParaRPr lang="en-US" dirty="0"/>
          </a:p>
        </p:txBody>
      </p:sp>
    </p:spTree>
    <p:extLst>
      <p:ext uri="{BB962C8B-B14F-4D97-AF65-F5344CB8AC3E}">
        <p14:creationId xmlns:p14="http://schemas.microsoft.com/office/powerpoint/2010/main" val="1363610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31</a:t>
            </a:fld>
            <a:endParaRPr lang="en-US" dirty="0"/>
          </a:p>
        </p:txBody>
      </p:sp>
    </p:spTree>
    <p:extLst>
      <p:ext uri="{BB962C8B-B14F-4D97-AF65-F5344CB8AC3E}">
        <p14:creationId xmlns:p14="http://schemas.microsoft.com/office/powerpoint/2010/main" val="370218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55638"/>
            <a:ext cx="4621212" cy="346551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32</a:t>
            </a:fld>
            <a:endParaRPr lang="en-US" dirty="0"/>
          </a:p>
        </p:txBody>
      </p:sp>
    </p:spTree>
    <p:extLst>
      <p:ext uri="{BB962C8B-B14F-4D97-AF65-F5344CB8AC3E}">
        <p14:creationId xmlns:p14="http://schemas.microsoft.com/office/powerpoint/2010/main" val="765328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33</a:t>
            </a:fld>
            <a:endParaRPr lang="en-US" dirty="0"/>
          </a:p>
        </p:txBody>
      </p:sp>
    </p:spTree>
    <p:extLst>
      <p:ext uri="{BB962C8B-B14F-4D97-AF65-F5344CB8AC3E}">
        <p14:creationId xmlns:p14="http://schemas.microsoft.com/office/powerpoint/2010/main" val="4243524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34</a:t>
            </a:fld>
            <a:endParaRPr lang="en-US" dirty="0"/>
          </a:p>
        </p:txBody>
      </p:sp>
    </p:spTree>
    <p:extLst>
      <p:ext uri="{BB962C8B-B14F-4D97-AF65-F5344CB8AC3E}">
        <p14:creationId xmlns:p14="http://schemas.microsoft.com/office/powerpoint/2010/main" val="1133174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35</a:t>
            </a:fld>
            <a:endParaRPr lang="en-US" dirty="0"/>
          </a:p>
        </p:txBody>
      </p:sp>
    </p:spTree>
    <p:extLst>
      <p:ext uri="{BB962C8B-B14F-4D97-AF65-F5344CB8AC3E}">
        <p14:creationId xmlns:p14="http://schemas.microsoft.com/office/powerpoint/2010/main" val="1284315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36</a:t>
            </a:fld>
            <a:endParaRPr lang="en-US" dirty="0"/>
          </a:p>
        </p:txBody>
      </p:sp>
    </p:spTree>
    <p:extLst>
      <p:ext uri="{BB962C8B-B14F-4D97-AF65-F5344CB8AC3E}">
        <p14:creationId xmlns:p14="http://schemas.microsoft.com/office/powerpoint/2010/main" val="2861743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37</a:t>
            </a:fld>
            <a:endParaRPr lang="en-US" dirty="0"/>
          </a:p>
        </p:txBody>
      </p:sp>
    </p:spTree>
    <p:extLst>
      <p:ext uri="{BB962C8B-B14F-4D97-AF65-F5344CB8AC3E}">
        <p14:creationId xmlns:p14="http://schemas.microsoft.com/office/powerpoint/2010/main" val="244140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5450" y="4387455"/>
            <a:ext cx="5559424" cy="415687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38</a:t>
            </a:fld>
            <a:endParaRPr lang="en-US" dirty="0"/>
          </a:p>
        </p:txBody>
      </p:sp>
    </p:spTree>
    <p:extLst>
      <p:ext uri="{BB962C8B-B14F-4D97-AF65-F5344CB8AC3E}">
        <p14:creationId xmlns:p14="http://schemas.microsoft.com/office/powerpoint/2010/main" val="2955086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39</a:t>
            </a:fld>
            <a:endParaRPr lang="en-US" dirty="0"/>
          </a:p>
        </p:txBody>
      </p:sp>
    </p:spTree>
    <p:extLst>
      <p:ext uri="{BB962C8B-B14F-4D97-AF65-F5344CB8AC3E}">
        <p14:creationId xmlns:p14="http://schemas.microsoft.com/office/powerpoint/2010/main" val="173032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4</a:t>
            </a:fld>
            <a:endParaRPr lang="en-US" dirty="0"/>
          </a:p>
        </p:txBody>
      </p:sp>
    </p:spTree>
    <p:extLst>
      <p:ext uri="{BB962C8B-B14F-4D97-AF65-F5344CB8AC3E}">
        <p14:creationId xmlns:p14="http://schemas.microsoft.com/office/powerpoint/2010/main" val="417615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40</a:t>
            </a:fld>
            <a:endParaRPr lang="en-US" dirty="0"/>
          </a:p>
        </p:txBody>
      </p:sp>
    </p:spTree>
    <p:extLst>
      <p:ext uri="{BB962C8B-B14F-4D97-AF65-F5344CB8AC3E}">
        <p14:creationId xmlns:p14="http://schemas.microsoft.com/office/powerpoint/2010/main" val="2300599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41</a:t>
            </a:fld>
            <a:endParaRPr lang="en-US" dirty="0"/>
          </a:p>
        </p:txBody>
      </p:sp>
    </p:spTree>
    <p:extLst>
      <p:ext uri="{BB962C8B-B14F-4D97-AF65-F5344CB8AC3E}">
        <p14:creationId xmlns:p14="http://schemas.microsoft.com/office/powerpoint/2010/main" val="2975063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42</a:t>
            </a:fld>
            <a:endParaRPr lang="en-US" dirty="0"/>
          </a:p>
        </p:txBody>
      </p:sp>
    </p:spTree>
    <p:extLst>
      <p:ext uri="{BB962C8B-B14F-4D97-AF65-F5344CB8AC3E}">
        <p14:creationId xmlns:p14="http://schemas.microsoft.com/office/powerpoint/2010/main" val="13894222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43</a:t>
            </a:fld>
            <a:endParaRPr lang="en-US" dirty="0"/>
          </a:p>
        </p:txBody>
      </p:sp>
    </p:spTree>
    <p:extLst>
      <p:ext uri="{BB962C8B-B14F-4D97-AF65-F5344CB8AC3E}">
        <p14:creationId xmlns:p14="http://schemas.microsoft.com/office/powerpoint/2010/main" val="2666643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44</a:t>
            </a:fld>
            <a:endParaRPr lang="en-US" dirty="0"/>
          </a:p>
        </p:txBody>
      </p:sp>
    </p:spTree>
    <p:extLst>
      <p:ext uri="{BB962C8B-B14F-4D97-AF65-F5344CB8AC3E}">
        <p14:creationId xmlns:p14="http://schemas.microsoft.com/office/powerpoint/2010/main" val="122045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5</a:t>
            </a:fld>
            <a:endParaRPr lang="en-US" dirty="0"/>
          </a:p>
        </p:txBody>
      </p:sp>
    </p:spTree>
    <p:extLst>
      <p:ext uri="{BB962C8B-B14F-4D97-AF65-F5344CB8AC3E}">
        <p14:creationId xmlns:p14="http://schemas.microsoft.com/office/powerpoint/2010/main" val="344057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6</a:t>
            </a:fld>
            <a:endParaRPr lang="en-US" dirty="0"/>
          </a:p>
        </p:txBody>
      </p:sp>
    </p:spTree>
    <p:extLst>
      <p:ext uri="{BB962C8B-B14F-4D97-AF65-F5344CB8AC3E}">
        <p14:creationId xmlns:p14="http://schemas.microsoft.com/office/powerpoint/2010/main" val="250796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7</a:t>
            </a:fld>
            <a:endParaRPr lang="en-US" dirty="0"/>
          </a:p>
        </p:txBody>
      </p:sp>
    </p:spTree>
    <p:extLst>
      <p:ext uri="{BB962C8B-B14F-4D97-AF65-F5344CB8AC3E}">
        <p14:creationId xmlns:p14="http://schemas.microsoft.com/office/powerpoint/2010/main" val="3971187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8</a:t>
            </a:fld>
            <a:endParaRPr lang="en-US" dirty="0"/>
          </a:p>
        </p:txBody>
      </p:sp>
    </p:spTree>
    <p:extLst>
      <p:ext uri="{BB962C8B-B14F-4D97-AF65-F5344CB8AC3E}">
        <p14:creationId xmlns:p14="http://schemas.microsoft.com/office/powerpoint/2010/main" val="1369978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548F8-2B70-4BA0-BC1F-FF44ED1162E1}" type="slidenum">
              <a:rPr lang="en-US" smtClean="0"/>
              <a:pPr>
                <a:defRPr/>
              </a:pPr>
              <a:t>9</a:t>
            </a:fld>
            <a:endParaRPr lang="en-US" dirty="0"/>
          </a:p>
        </p:txBody>
      </p:sp>
    </p:spTree>
    <p:extLst>
      <p:ext uri="{BB962C8B-B14F-4D97-AF65-F5344CB8AC3E}">
        <p14:creationId xmlns:p14="http://schemas.microsoft.com/office/powerpoint/2010/main" val="38977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371600"/>
            <a:ext cx="8229600"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800" b="1">
                <a:ln>
                  <a:noFill/>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457200" y="3228536"/>
            <a:ext cx="8229600" cy="1752600"/>
          </a:xfrm>
        </p:spPr>
        <p:txBody>
          <a:bodyPr lIns="0" rIns="18288" anchor="ctr"/>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grpSp>
        <p:nvGrpSpPr>
          <p:cNvPr id="7" name="Group 6" descr="Slide footer - Federal Motor Carrier Safety Administration (F M C S A)"/>
          <p:cNvGrpSpPr/>
          <p:nvPr userDrawn="1"/>
        </p:nvGrpSpPr>
        <p:grpSpPr>
          <a:xfrm>
            <a:off x="0" y="6299420"/>
            <a:ext cx="9144000" cy="558580"/>
            <a:chOff x="0" y="6301746"/>
            <a:chExt cx="9144000" cy="558580"/>
          </a:xfrm>
        </p:grpSpPr>
        <p:pic>
          <p:nvPicPr>
            <p:cNvPr id="8" name="Picture 7"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10"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grpSp>
      <p:sp>
        <p:nvSpPr>
          <p:cNvPr id="19" name="Footer Placeholder 18"/>
          <p:cNvSpPr>
            <a:spLocks noGrp="1"/>
          </p:cNvSpPr>
          <p:nvPr>
            <p:ph type="ftr" sz="quarter" idx="11"/>
          </p:nvPr>
        </p:nvSpPr>
        <p:spPr/>
        <p:txBody>
          <a:bodyPr/>
          <a:lstStyle/>
          <a:p>
            <a:pPr algn="ctr"/>
            <a:r>
              <a:rPr lang="en-US" dirty="0" smtClean="0"/>
              <a:t>Federal Motor Carrier Safety Administration</a:t>
            </a:r>
            <a:endParaRPr lang="en-US" dirty="0"/>
          </a:p>
        </p:txBody>
      </p:sp>
    </p:spTree>
    <p:extLst>
      <p:ext uri="{BB962C8B-B14F-4D97-AF65-F5344CB8AC3E}">
        <p14:creationId xmlns:p14="http://schemas.microsoft.com/office/powerpoint/2010/main" val="13354187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3CE82D2D-16A8-49A0-95C7-34AC5EF25A39}" type="slidenum">
              <a:rPr lang="en-US" smtClean="0"/>
              <a:pPr/>
              <a:t>‹#›</a:t>
            </a:fld>
            <a:endParaRPr lang="en-US" dirty="0"/>
          </a:p>
        </p:txBody>
      </p:sp>
    </p:spTree>
    <p:extLst>
      <p:ext uri="{BB962C8B-B14F-4D97-AF65-F5344CB8AC3E}">
        <p14:creationId xmlns:p14="http://schemas.microsoft.com/office/powerpoint/2010/main" val="378663967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14401"/>
            <a:ext cx="2057400" cy="5211763"/>
          </a:xfrm>
        </p:spPr>
        <p:txBody>
          <a:bodyPr vert="eaVer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228600" y="914401"/>
            <a:ext cx="64770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3CE82D2D-16A8-49A0-95C7-34AC5EF25A39}" type="slidenum">
              <a:rPr lang="en-US" smtClean="0"/>
              <a:pPr/>
              <a:t>‹#›</a:t>
            </a:fld>
            <a:endParaRPr lang="en-US" dirty="0"/>
          </a:p>
        </p:txBody>
      </p:sp>
    </p:spTree>
    <p:extLst>
      <p:ext uri="{BB962C8B-B14F-4D97-AF65-F5344CB8AC3E}">
        <p14:creationId xmlns:p14="http://schemas.microsoft.com/office/powerpoint/2010/main" val="168117544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1"/>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a:t>
            </a:fld>
            <a:endParaRPr lang="en-US" dirty="0">
              <a:solidFill>
                <a:prstClr val="white"/>
              </a:solidFill>
              <a:ea typeface="+mn-ea"/>
            </a:endParaRPr>
          </a:p>
        </p:txBody>
      </p:sp>
      <p:sp>
        <p:nvSpPr>
          <p:cNvPr id="5" name="Content Placeholder 2"/>
          <p:cNvSpPr>
            <a:spLocks noGrp="1"/>
          </p:cNvSpPr>
          <p:nvPr>
            <p:ph idx="1"/>
          </p:nvPr>
        </p:nvSpPr>
        <p:spPr>
          <a:xfrm>
            <a:off x="228600" y="1527048"/>
            <a:ext cx="4343400" cy="48737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28262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1"/>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a:t>
            </a:fld>
            <a:endParaRPr lang="en-US" dirty="0">
              <a:solidFill>
                <a:prstClr val="white"/>
              </a:solidFill>
              <a:ea typeface="+mn-ea"/>
            </a:endParaRPr>
          </a:p>
        </p:txBody>
      </p:sp>
      <p:sp>
        <p:nvSpPr>
          <p:cNvPr id="5" name="Content Placeholder 2"/>
          <p:cNvSpPr>
            <a:spLocks noGrp="1"/>
          </p:cNvSpPr>
          <p:nvPr>
            <p:ph idx="1"/>
          </p:nvPr>
        </p:nvSpPr>
        <p:spPr>
          <a:xfrm>
            <a:off x="4572000" y="1524000"/>
            <a:ext cx="4343400" cy="47975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06884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6301746"/>
            <a:ext cx="9144000" cy="558580"/>
            <a:chOff x="0" y="6301746"/>
            <a:chExt cx="9144000" cy="558580"/>
          </a:xfrm>
        </p:grpSpPr>
        <p:pic>
          <p:nvPicPr>
            <p:cNvPr id="8" name="Picture 7"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9"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pPr>
                <a:spcBef>
                  <a:spcPct val="0"/>
                </a:spcBef>
                <a:buFontTx/>
                <a:buNone/>
              </a:pPr>
              <a:endParaRPr lang="en-US" sz="1800" dirty="0">
                <a:solidFill>
                  <a:prstClr val="black"/>
                </a:solidFill>
                <a:latin typeface="Arial" charset="0"/>
                <a:ea typeface="+mn-ea"/>
              </a:endParaRPr>
            </a:p>
          </p:txBody>
        </p:sp>
      </p:grpSp>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2pPr>
              <a:buClr>
                <a:schemeClr val="accent2"/>
              </a:buClr>
              <a:defRPr/>
            </a:lvl2pPr>
            <a:lvl3pPr>
              <a:buClr>
                <a:schemeClr val="tx2"/>
              </a:buClr>
              <a:defRPr/>
            </a:lvl3pPr>
            <a:lvl4pPr>
              <a:buClr>
                <a:schemeClr val="accent6"/>
              </a:buClr>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Slide Number Placeholder 17"/>
          <p:cNvSpPr>
            <a:spLocks noGrp="1"/>
          </p:cNvSpPr>
          <p:nvPr>
            <p:ph type="sldNum" sz="quarter" idx="4"/>
          </p:nvPr>
        </p:nvSpPr>
        <p:spPr>
          <a:xfrm>
            <a:off x="8153400" y="6400800"/>
            <a:ext cx="762000" cy="365125"/>
          </a:xfrm>
          <a:prstGeom prst="rect">
            <a:avLst/>
          </a:prstGeom>
        </p:spPr>
        <p:txBody>
          <a:bodyPr vert="horz" lIns="0" tIns="0" rIns="0" bIns="0" anchor="b"/>
          <a:lstStyle>
            <a:lvl1pPr algn="r" eaLnBrk="1" latinLnBrk="0" hangingPunct="1">
              <a:defRPr kumimoji="0" sz="1600" b="1">
                <a:solidFill>
                  <a:schemeClr val="bg1"/>
                </a:solidFill>
                <a:latin typeface="+mj-lt"/>
              </a:defRPr>
            </a:lvl1pPr>
          </a:lstStyle>
          <a:p>
            <a:pPr>
              <a:spcBef>
                <a:spcPct val="0"/>
              </a:spcBef>
              <a:buFontTx/>
              <a:buNone/>
            </a:pPr>
            <a:fld id="{3CE82D2D-16A8-49A0-95C7-34AC5EF25A39}" type="slidenum">
              <a:rPr lang="en-US" smtClean="0">
                <a:solidFill>
                  <a:prstClr val="white"/>
                </a:solidFill>
                <a:ea typeface="+mn-ea"/>
              </a:rPr>
              <a:pPr>
                <a:spcBef>
                  <a:spcPct val="0"/>
                </a:spcBef>
                <a:buFontTx/>
                <a:buNone/>
              </a:pPr>
              <a:t>‹#›</a:t>
            </a:fld>
            <a:endParaRPr lang="en-US" dirty="0">
              <a:solidFill>
                <a:prstClr val="white"/>
              </a:solidFill>
              <a:ea typeface="+mn-ea"/>
            </a:endParaRPr>
          </a:p>
        </p:txBody>
      </p:sp>
      <p:sp>
        <p:nvSpPr>
          <p:cNvPr id="10" name="Footer Placeholder 21"/>
          <p:cNvSpPr>
            <a:spLocks noGrp="1"/>
          </p:cNvSpPr>
          <p:nvPr>
            <p:ph type="ftr" sz="quarter" idx="3"/>
          </p:nvPr>
        </p:nvSpPr>
        <p:spPr>
          <a:xfrm>
            <a:off x="2628900" y="6400800"/>
            <a:ext cx="3886200" cy="365125"/>
          </a:xfrm>
          <a:prstGeom prst="rect">
            <a:avLst/>
          </a:prstGeom>
        </p:spPr>
        <p:txBody>
          <a:bodyPr vert="horz" lIns="0" tIns="0" rIns="0" bIns="0" anchor="b"/>
          <a:lstStyle>
            <a:lvl1pPr algn="l" eaLnBrk="1" latinLnBrk="0" hangingPunct="1">
              <a:buNone/>
              <a:defRPr kumimoji="0" sz="1200" b="1">
                <a:solidFill>
                  <a:schemeClr val="bg1"/>
                </a:solidFill>
                <a:latin typeface="Arial" pitchFamily="34" charset="0"/>
                <a:cs typeface="Arial" pitchFamily="34" charset="0"/>
              </a:defRPr>
            </a:lvl1pPr>
          </a:lstStyle>
          <a:p>
            <a:pPr algn="ctr"/>
            <a:r>
              <a:rPr lang="en-US" dirty="0" smtClean="0"/>
              <a:t>Federal Motor Carrier Safety Administration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6301746"/>
            <a:ext cx="9144000" cy="558580"/>
            <a:chOff x="0" y="6301746"/>
            <a:chExt cx="9144000" cy="558580"/>
          </a:xfrm>
        </p:grpSpPr>
        <p:pic>
          <p:nvPicPr>
            <p:cNvPr id="8" name="Picture 7"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9"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2pPr>
              <a:buClr>
                <a:schemeClr val="accent2"/>
              </a:buClr>
              <a:defRPr/>
            </a:lvl2pPr>
            <a:lvl3pPr>
              <a:buClr>
                <a:schemeClr val="tx2"/>
              </a:buClr>
              <a:defRPr/>
            </a:lvl3pPr>
            <a:lvl4pPr>
              <a:buClr>
                <a:schemeClr val="accent6"/>
              </a:buClr>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86270DA3-4CC3-466D-8348-07A73E0AC16F}" type="slidenum">
              <a:rPr lang="en-US" smtClean="0"/>
              <a:pPr/>
              <a:t>‹#›</a:t>
            </a:fld>
            <a:endParaRPr lang="en-US" dirty="0"/>
          </a:p>
        </p:txBody>
      </p:sp>
    </p:spTree>
    <p:extLst>
      <p:ext uri="{BB962C8B-B14F-4D97-AF65-F5344CB8AC3E}">
        <p14:creationId xmlns:p14="http://schemas.microsoft.com/office/powerpoint/2010/main" val="17399293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6301746"/>
            <a:ext cx="9144000" cy="558580"/>
            <a:chOff x="0" y="6301746"/>
            <a:chExt cx="9144000" cy="558580"/>
          </a:xfrm>
        </p:grpSpPr>
        <p:pic>
          <p:nvPicPr>
            <p:cNvPr id="8" name="Picture 7"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9"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grpSp>
      <p:sp>
        <p:nvSpPr>
          <p:cNvPr id="2" name="Title 1"/>
          <p:cNvSpPr>
            <a:spLocks noGrp="1"/>
          </p:cNvSpPr>
          <p:nvPr>
            <p:ph type="title"/>
          </p:nvPr>
        </p:nvSpPr>
        <p:spPr>
          <a:xfrm>
            <a:off x="457200" y="1316736"/>
            <a:ext cx="8229600" cy="1371600"/>
          </a:xfrm>
          <a:ln>
            <a:noFill/>
          </a:ln>
        </p:spPr>
        <p:txBody>
          <a:bodyPr vert="horz" tIns="0" bIns="0" anchor="b">
            <a:noAutofit/>
            <a:scene3d>
              <a:camera prst="orthographicFront"/>
              <a:lightRig rig="freezing" dir="t">
                <a:rot lat="0" lon="0" rev="5640000"/>
              </a:lightRig>
            </a:scene3d>
            <a:sp3d prstMaterial="flat">
              <a:bevelT w="38100" h="38100"/>
            </a:sp3d>
          </a:bodyPr>
          <a:lstStyle>
            <a:lvl1pPr marL="53975" indent="0" algn="ctr" rtl="0">
              <a:spcBef>
                <a:spcPct val="0"/>
              </a:spcBef>
              <a:buNone/>
              <a:defRPr lang="en-US" sz="4400" b="1" cap="none" baseline="0" dirty="0">
                <a:ln w="635">
                  <a:noFill/>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2743200"/>
            <a:ext cx="8229600" cy="1509712"/>
          </a:xfrm>
        </p:spPr>
        <p:txBody>
          <a:bodyPr lIns="45720" rIns="45720" anchor="ctr">
            <a:normAutofit/>
          </a:bodyPr>
          <a:lstStyle>
            <a:lvl1pPr marL="0" indent="0" algn="ct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95A9F54A-B642-47BD-B7E9-EFD7ECA7D0DE}" type="slidenum">
              <a:rPr lang="en-US" smtClean="0"/>
              <a:pPr/>
              <a:t>‹#›</a:t>
            </a:fld>
            <a:endParaRPr lang="en-US" dirty="0"/>
          </a:p>
        </p:txBody>
      </p:sp>
    </p:spTree>
    <p:extLst>
      <p:ext uri="{BB962C8B-B14F-4D97-AF65-F5344CB8AC3E}">
        <p14:creationId xmlns:p14="http://schemas.microsoft.com/office/powerpoint/2010/main" val="42624771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a:xfrm>
            <a:off x="0" y="6301746"/>
            <a:ext cx="9144000" cy="558580"/>
            <a:chOff x="0" y="6301746"/>
            <a:chExt cx="9144000" cy="558580"/>
          </a:xfrm>
        </p:grpSpPr>
        <p:pic>
          <p:nvPicPr>
            <p:cNvPr id="9" name="Picture 8"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10"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grpSp>
      <p:sp>
        <p:nvSpPr>
          <p:cNvPr id="2" name="Title 1"/>
          <p:cNvSpPr>
            <a:spLocks noGrp="1"/>
          </p:cNvSpPr>
          <p:nvPr>
            <p:ph type="title"/>
          </p:nvPr>
        </p:nvSpPr>
        <p:spPr>
          <a:xfrm>
            <a:off x="304800" y="685800"/>
            <a:ext cx="8610600" cy="6858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228600" y="1463040"/>
            <a:ext cx="4267200" cy="4907125"/>
          </a:xfrm>
        </p:spPr>
        <p:txBody>
          <a:bodyPr/>
          <a:lstStyle>
            <a:lvl1pPr>
              <a:defRPr sz="2200"/>
            </a:lvl1pPr>
            <a:lvl2pPr>
              <a:defRPr sz="18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463040"/>
            <a:ext cx="4267200" cy="4907125"/>
          </a:xfrm>
        </p:spPr>
        <p:txBody>
          <a:bodyPr/>
          <a:lstStyle>
            <a:lvl1pPr>
              <a:defRPr sz="2200"/>
            </a:lvl1pPr>
            <a:lvl2pPr>
              <a:defRPr sz="18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Footer Placeholder 5"/>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7" name="Slide Number Placeholder 6"/>
          <p:cNvSpPr>
            <a:spLocks noGrp="1"/>
          </p:cNvSpPr>
          <p:nvPr>
            <p:ph type="sldNum" sz="quarter" idx="12"/>
          </p:nvPr>
        </p:nvSpPr>
        <p:spPr/>
        <p:txBody>
          <a:bodyPr/>
          <a:lstStyle/>
          <a:p>
            <a:fld id="{9E4DB496-674A-48B6-A081-6E36FC0C328A}" type="slidenum">
              <a:rPr lang="en-US" smtClean="0"/>
              <a:pPr/>
              <a:t>‹#›</a:t>
            </a:fld>
            <a:endParaRPr lang="en-US" dirty="0"/>
          </a:p>
        </p:txBody>
      </p:sp>
    </p:spTree>
    <p:extLst>
      <p:ext uri="{BB962C8B-B14F-4D97-AF65-F5344CB8AC3E}">
        <p14:creationId xmlns:p14="http://schemas.microsoft.com/office/powerpoint/2010/main" val="35865778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685800"/>
          </a:xfrm>
        </p:spPr>
        <p:txBody>
          <a:bodyPr tIns="45720" anchor="ctr"/>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228600" y="1463040"/>
            <a:ext cx="4271963"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463040"/>
            <a:ext cx="426720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28600" y="2133600"/>
            <a:ext cx="4268788" cy="4226720"/>
          </a:xfrm>
        </p:spPr>
        <p:txBody>
          <a:bodyPr tIns="0"/>
          <a:lstStyle>
            <a:lvl1pPr>
              <a:defRPr sz="2200"/>
            </a:lvl1pPr>
            <a:lvl2pPr>
              <a:defRPr sz="18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152" y="2133600"/>
            <a:ext cx="4270375" cy="4226720"/>
          </a:xfrm>
        </p:spPr>
        <p:txBody>
          <a:bodyPr tIns="0"/>
          <a:lstStyle>
            <a:lvl1pPr>
              <a:defRPr sz="2200"/>
            </a:lvl1pPr>
            <a:lvl2pPr>
              <a:defRPr sz="18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Footer Placeholder 7"/>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9" name="Slide Number Placeholder 8"/>
          <p:cNvSpPr>
            <a:spLocks noGrp="1"/>
          </p:cNvSpPr>
          <p:nvPr>
            <p:ph type="sldNum" sz="quarter" idx="12"/>
          </p:nvPr>
        </p:nvSpPr>
        <p:spPr/>
        <p:txBody>
          <a:bodyPr/>
          <a:lstStyle/>
          <a:p>
            <a:fld id="{3CE82D2D-16A8-49A0-95C7-34AC5EF25A39}" type="slidenum">
              <a:rPr lang="en-US" smtClean="0"/>
              <a:pPr/>
              <a:t>‹#›</a:t>
            </a:fld>
            <a:endParaRPr lang="en-US" dirty="0"/>
          </a:p>
        </p:txBody>
      </p:sp>
    </p:spTree>
    <p:extLst>
      <p:ext uri="{BB962C8B-B14F-4D97-AF65-F5344CB8AC3E}">
        <p14:creationId xmlns:p14="http://schemas.microsoft.com/office/powerpoint/2010/main" val="61536777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685800"/>
          </a:xfrm>
        </p:spPr>
        <p:txBody>
          <a:bodyPr vert="horz" tIns="45720" bIns="0" anchor="ct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6"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spTree>
    <p:extLst>
      <p:ext uri="{BB962C8B-B14F-4D97-AF65-F5344CB8AC3E}">
        <p14:creationId xmlns:p14="http://schemas.microsoft.com/office/powerpoint/2010/main" val="6422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4" name="Slide Number Placeholder 3"/>
          <p:cNvSpPr>
            <a:spLocks noGrp="1"/>
          </p:cNvSpPr>
          <p:nvPr>
            <p:ph type="sldNum" sz="quarter" idx="12"/>
          </p:nvPr>
        </p:nvSpPr>
        <p:spPr/>
        <p:txBody>
          <a:bodyPr/>
          <a:lstStyle/>
          <a:p>
            <a:fld id="{3CE82D2D-16A8-49A0-95C7-34AC5EF25A39}" type="slidenum">
              <a:rPr lang="en-US" smtClean="0"/>
              <a:pPr/>
              <a:t>‹#›</a:t>
            </a:fld>
            <a:endParaRPr lang="en-US" dirty="0"/>
          </a:p>
        </p:txBody>
      </p:sp>
    </p:spTree>
    <p:extLst>
      <p:ext uri="{BB962C8B-B14F-4D97-AF65-F5344CB8AC3E}">
        <p14:creationId xmlns:p14="http://schemas.microsoft.com/office/powerpoint/2010/main" val="117842039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400"/>
            </a:lvl1pPr>
            <a:lvl2pPr>
              <a:defRPr sz="20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Footer Placeholder 5"/>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7" name="Slide Number Placeholder 6"/>
          <p:cNvSpPr>
            <a:spLocks noGrp="1"/>
          </p:cNvSpPr>
          <p:nvPr>
            <p:ph type="sldNum" sz="quarter" idx="12"/>
          </p:nvPr>
        </p:nvSpPr>
        <p:spPr/>
        <p:txBody>
          <a:bodyPr/>
          <a:lstStyle/>
          <a:p>
            <a:fld id="{3CE82D2D-16A8-49A0-95C7-34AC5EF25A39}" type="slidenum">
              <a:rPr lang="en-US" smtClean="0"/>
              <a:pPr/>
              <a:t>‹#›</a:t>
            </a:fld>
            <a:endParaRPr lang="en-US" dirty="0"/>
          </a:p>
        </p:txBody>
      </p:sp>
    </p:spTree>
    <p:extLst>
      <p:ext uri="{BB962C8B-B14F-4D97-AF65-F5344CB8AC3E}">
        <p14:creationId xmlns:p14="http://schemas.microsoft.com/office/powerpoint/2010/main" val="75974683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userDrawn="1"/>
        </p:nvGrpSpPr>
        <p:grpSpPr>
          <a:xfrm>
            <a:off x="0" y="6301746"/>
            <a:ext cx="9144000" cy="558580"/>
            <a:chOff x="0" y="6301746"/>
            <a:chExt cx="9144000" cy="558580"/>
          </a:xfrm>
        </p:grpSpPr>
        <p:pic>
          <p:nvPicPr>
            <p:cNvPr id="19" name="Picture 18"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20"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solidFill>
                  <a:schemeClr val="bg1"/>
                </a:solidFill>
              </a:endParaRPr>
            </a:p>
          </p:txBody>
        </p:sp>
      </p:grpSp>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pic>
        <p:nvPicPr>
          <p:cNvPr id="16" name="Picture 15" descr="DOT_FMCSA_LONG-signature_blue_cs3.ai.png"/>
          <p:cNvPicPr>
            <a:picLocks noChangeAspect="1"/>
          </p:cNvPicPr>
          <p:nvPr userDrawn="1"/>
        </p:nvPicPr>
        <p:blipFill>
          <a:blip r:embed="rId3" cstate="print">
            <a:clrChange>
              <a:clrFrom>
                <a:srgbClr val="FFFFFF"/>
              </a:clrFrom>
              <a:clrTo>
                <a:srgbClr val="FFFFFF">
                  <a:alpha val="0"/>
                </a:srgbClr>
              </a:clrTo>
            </a:clrChange>
            <a:biLevel thresh="50000"/>
          </a:blip>
          <a:srcRect l="5000" t="10000" r="39167" b="48000"/>
          <a:stretch>
            <a:fillRect/>
          </a:stretch>
        </p:blipFill>
        <p:spPr>
          <a:xfrm>
            <a:off x="45720" y="40943"/>
            <a:ext cx="2057400" cy="644857"/>
          </a:xfrm>
          <a:prstGeom prst="rect">
            <a:avLst/>
          </a:prstGeom>
        </p:spPr>
      </p:pic>
      <p:pic>
        <p:nvPicPr>
          <p:cNvPr id="17" name="Picture 2" descr="F M C S A logo"/>
          <p:cNvPicPr>
            <a:picLocks noChangeAspect="1" noChangeArrowheads="1"/>
          </p:cNvPicPr>
          <p:nvPr userDrawn="1"/>
        </p:nvPicPr>
        <p:blipFill>
          <a:blip r:embed="rId4" cstate="print"/>
          <a:srcRect/>
          <a:stretch>
            <a:fillRect/>
          </a:stretch>
        </p:blipFill>
        <p:spPr bwMode="auto">
          <a:xfrm>
            <a:off x="8266176" y="0"/>
            <a:ext cx="877824" cy="731520"/>
          </a:xfrm>
          <a:prstGeom prst="rect">
            <a:avLst/>
          </a:prstGeom>
          <a:noFill/>
          <a:ln w="9525">
            <a:noFill/>
            <a:miter lim="800000"/>
            <a:headEnd/>
            <a:tailEnd/>
          </a:ln>
          <a:effectLst/>
        </p:spPr>
      </p:pic>
      <p:sp>
        <p:nvSpPr>
          <p:cNvPr id="21" name="Footer Placeholder 21"/>
          <p:cNvSpPr>
            <a:spLocks noGrp="1"/>
          </p:cNvSpPr>
          <p:nvPr>
            <p:ph type="ftr" sz="quarter" idx="3"/>
          </p:nvPr>
        </p:nvSpPr>
        <p:spPr>
          <a:xfrm>
            <a:off x="2628900" y="6400800"/>
            <a:ext cx="3886200" cy="365125"/>
          </a:xfrm>
          <a:prstGeom prst="rect">
            <a:avLst/>
          </a:prstGeom>
        </p:spPr>
        <p:txBody>
          <a:bodyPr vert="horz" lIns="0" tIns="0" rIns="0" bIns="0" anchor="b"/>
          <a:lstStyle>
            <a:lvl1pPr algn="l" eaLnBrk="1" latinLnBrk="0" hangingPunct="1">
              <a:defRPr kumimoji="0" sz="1200" b="1">
                <a:solidFill>
                  <a:schemeClr val="bg1"/>
                </a:solidFill>
              </a:defRPr>
            </a:lvl1pPr>
          </a:lstStyle>
          <a:p>
            <a:pPr algn="ctr"/>
            <a:r>
              <a:rPr lang="en-US" dirty="0" smtClean="0"/>
              <a:t>Federal Motor Carrier Safety Administration</a:t>
            </a:r>
            <a:endParaRPr lang="en-US" dirty="0"/>
          </a:p>
        </p:txBody>
      </p:sp>
      <p:sp>
        <p:nvSpPr>
          <p:cNvPr id="22" name="Slide Number Placeholder 17"/>
          <p:cNvSpPr>
            <a:spLocks noGrp="1"/>
          </p:cNvSpPr>
          <p:nvPr>
            <p:ph type="sldNum" sz="quarter" idx="4"/>
          </p:nvPr>
        </p:nvSpPr>
        <p:spPr>
          <a:xfrm>
            <a:off x="8153400" y="6400800"/>
            <a:ext cx="762000" cy="365125"/>
          </a:xfrm>
          <a:prstGeom prst="rect">
            <a:avLst/>
          </a:prstGeom>
        </p:spPr>
        <p:txBody>
          <a:bodyPr vert="horz" lIns="0" tIns="0" rIns="0" bIns="0" anchor="b"/>
          <a:lstStyle>
            <a:lvl1pPr algn="r" eaLnBrk="1" latinLnBrk="0" hangingPunct="1">
              <a:defRPr kumimoji="0" sz="1400" b="1">
                <a:solidFill>
                  <a:schemeClr val="bg1"/>
                </a:solidFill>
              </a:defRPr>
            </a:lvl1pPr>
          </a:lstStyle>
          <a:p>
            <a:fld id="{3CE82D2D-16A8-49A0-95C7-34AC5EF25A39}" type="slidenum">
              <a:rPr lang="en-US" smtClean="0"/>
              <a:pPr/>
              <a:t>‹#›</a:t>
            </a:fld>
            <a:endParaRPr lang="en-US" dirty="0"/>
          </a:p>
        </p:txBody>
      </p:sp>
    </p:spTree>
    <p:extLst>
      <p:ext uri="{BB962C8B-B14F-4D97-AF65-F5344CB8AC3E}">
        <p14:creationId xmlns:p14="http://schemas.microsoft.com/office/powerpoint/2010/main" val="409681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grpSp>
        <p:nvGrpSpPr>
          <p:cNvPr id="16" name="Group 15"/>
          <p:cNvGrpSpPr/>
          <p:nvPr/>
        </p:nvGrpSpPr>
        <p:grpSpPr>
          <a:xfrm>
            <a:off x="0" y="6301746"/>
            <a:ext cx="9144000" cy="558580"/>
            <a:chOff x="0" y="6301746"/>
            <a:chExt cx="9144000" cy="558580"/>
          </a:xfrm>
        </p:grpSpPr>
        <p:pic>
          <p:nvPicPr>
            <p:cNvPr id="17" name="Picture 16" descr="ppt background 1.bmp"/>
            <p:cNvPicPr>
              <a:picLocks noChangeAspect="1"/>
            </p:cNvPicPr>
            <p:nvPr userDrawn="1"/>
          </p:nvPicPr>
          <p:blipFill>
            <a:blip r:embed="rId15" cstate="print"/>
            <a:srcRect t="90932"/>
            <a:stretch>
              <a:fillRect/>
            </a:stretch>
          </p:blipFill>
          <p:spPr>
            <a:xfrm>
              <a:off x="0" y="6301746"/>
              <a:ext cx="9144000" cy="558580"/>
            </a:xfrm>
            <a:prstGeom prst="rect">
              <a:avLst/>
            </a:prstGeom>
          </p:spPr>
        </p:pic>
        <p:sp>
          <p:nvSpPr>
            <p:cNvPr id="19"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solidFill>
                  <a:schemeClr val="bg1"/>
                </a:solidFill>
              </a:endParaRPr>
            </a:p>
          </p:txBody>
        </p:sp>
      </p:gr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304800" y="685800"/>
            <a:ext cx="8610600" cy="685800"/>
          </a:xfrm>
          <a:prstGeom prst="rect">
            <a:avLst/>
          </a:prstGeom>
        </p:spPr>
        <p:txBody>
          <a:bodyPr vert="horz" lIns="0" rIns="0" bIns="0" anchor="ctr">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28600" y="1463040"/>
            <a:ext cx="8686800" cy="487375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2" name="Footer Placeholder 21" descr="Federal Motor Carrier Safety Administration."/>
          <p:cNvSpPr>
            <a:spLocks noGrp="1"/>
          </p:cNvSpPr>
          <p:nvPr>
            <p:ph type="ftr" sz="quarter" idx="3"/>
          </p:nvPr>
        </p:nvSpPr>
        <p:spPr>
          <a:xfrm>
            <a:off x="2628900" y="6400800"/>
            <a:ext cx="3886200" cy="365125"/>
          </a:xfrm>
          <a:prstGeom prst="rect">
            <a:avLst/>
          </a:prstGeom>
        </p:spPr>
        <p:txBody>
          <a:bodyPr vert="horz" lIns="0" tIns="0" rIns="0" bIns="0" anchor="b"/>
          <a:lstStyle>
            <a:lvl1pPr algn="l" eaLnBrk="1" latinLnBrk="0" hangingPunct="1">
              <a:buNone/>
              <a:defRPr kumimoji="0" sz="1200" b="1">
                <a:solidFill>
                  <a:schemeClr val="bg1"/>
                </a:solidFill>
                <a:latin typeface="Arial" pitchFamily="34" charset="0"/>
                <a:cs typeface="Arial" pitchFamily="34" charset="0"/>
              </a:defRPr>
            </a:lvl1pPr>
          </a:lstStyle>
          <a:p>
            <a:pPr algn="ctr"/>
            <a:r>
              <a:rPr lang="en-US" dirty="0" smtClean="0"/>
              <a:t>Federal Motor Carrier Safety Administration</a:t>
            </a:r>
            <a:endParaRPr lang="en-US" dirty="0"/>
          </a:p>
        </p:txBody>
      </p:sp>
      <p:sp>
        <p:nvSpPr>
          <p:cNvPr id="18" name="Slide Number Placeholder 17"/>
          <p:cNvSpPr>
            <a:spLocks noGrp="1"/>
          </p:cNvSpPr>
          <p:nvPr>
            <p:ph type="sldNum" sz="quarter" idx="4"/>
          </p:nvPr>
        </p:nvSpPr>
        <p:spPr>
          <a:xfrm>
            <a:off x="8153400" y="6400800"/>
            <a:ext cx="762000" cy="365125"/>
          </a:xfrm>
          <a:prstGeom prst="rect">
            <a:avLst/>
          </a:prstGeom>
        </p:spPr>
        <p:txBody>
          <a:bodyPr vert="horz" lIns="0" tIns="0" rIns="0" bIns="0" anchor="b"/>
          <a:lstStyle>
            <a:lvl1pPr algn="r" eaLnBrk="1" latinLnBrk="0" hangingPunct="1">
              <a:buNone/>
              <a:defRPr kumimoji="0" sz="1400" b="1">
                <a:solidFill>
                  <a:schemeClr val="bg1"/>
                </a:solidFill>
                <a:latin typeface="Arial" pitchFamily="34" charset="0"/>
                <a:cs typeface="Arial" pitchFamily="34" charset="0"/>
              </a:defRPr>
            </a:lvl1pPr>
          </a:lstStyle>
          <a:p>
            <a:fld id="{3CE82D2D-16A8-49A0-95C7-34AC5EF25A3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pic>
        <p:nvPicPr>
          <p:cNvPr id="21" name="Picture 20" descr="Logo for the U.S. Department of Transportation. "/>
          <p:cNvPicPr>
            <a:picLocks noChangeAspect="1"/>
          </p:cNvPicPr>
          <p:nvPr/>
        </p:nvPicPr>
        <p:blipFill>
          <a:blip r:embed="rId16" cstate="print">
            <a:clrChange>
              <a:clrFrom>
                <a:srgbClr val="FFFFFF"/>
              </a:clrFrom>
              <a:clrTo>
                <a:srgbClr val="FFFFFF">
                  <a:alpha val="0"/>
                </a:srgbClr>
              </a:clrTo>
            </a:clrChange>
            <a:biLevel thresh="50000"/>
          </a:blip>
          <a:srcRect l="5000" t="10000" r="39167" b="48000"/>
          <a:stretch>
            <a:fillRect/>
          </a:stretch>
        </p:blipFill>
        <p:spPr>
          <a:xfrm>
            <a:off x="45723" y="40943"/>
            <a:ext cx="1249677" cy="391693"/>
          </a:xfrm>
          <a:prstGeom prst="rect">
            <a:avLst/>
          </a:prstGeom>
        </p:spPr>
      </p:pic>
      <p:pic>
        <p:nvPicPr>
          <p:cNvPr id="15" name="Picture 2" descr="Logo for F M C S A - National Training Center. "/>
          <p:cNvPicPr>
            <a:picLocks noChangeAspect="1" noChangeArrowheads="1"/>
          </p:cNvPicPr>
          <p:nvPr/>
        </p:nvPicPr>
        <p:blipFill>
          <a:blip r:embed="rId17" cstate="print"/>
          <a:srcRect/>
          <a:stretch>
            <a:fillRect/>
          </a:stretch>
        </p:blipFill>
        <p:spPr bwMode="auto">
          <a:xfrm>
            <a:off x="8534400" y="0"/>
            <a:ext cx="609600" cy="508000"/>
          </a:xfrm>
          <a:prstGeom prst="rect">
            <a:avLst/>
          </a:prstGeom>
          <a:noFill/>
          <a:ln w="9525">
            <a:noFill/>
            <a:miter lim="800000"/>
            <a:headEnd/>
            <a:tailEnd/>
          </a:ln>
          <a:effectLst/>
        </p:spPr>
      </p:pic>
    </p:spTree>
    <p:extLst>
      <p:ext uri="{BB962C8B-B14F-4D97-AF65-F5344CB8AC3E}">
        <p14:creationId xmlns:p14="http://schemas.microsoft.com/office/powerpoint/2010/main" val="2879402350"/>
      </p:ext>
    </p:extLst>
  </p:cSld>
  <p:clrMap bg1="lt1" tx1="dk1" bg2="lt2" tx2="dk2" accent1="accent1" accent2="accent2" accent3="accent3" accent4="accent4" accent5="accent5" accent6="accent6" hlink="hlink" folHlink="folHlink"/>
  <p:sldLayoutIdLst>
    <p:sldLayoutId id="2147486585" r:id="rId1"/>
    <p:sldLayoutId id="2147486586" r:id="rId2"/>
    <p:sldLayoutId id="2147486587" r:id="rId3"/>
    <p:sldLayoutId id="2147486588" r:id="rId4"/>
    <p:sldLayoutId id="2147486589" r:id="rId5"/>
    <p:sldLayoutId id="2147486590" r:id="rId6"/>
    <p:sldLayoutId id="2147486591" r:id="rId7"/>
    <p:sldLayoutId id="2147486592" r:id="rId8"/>
    <p:sldLayoutId id="2147486593" r:id="rId9"/>
    <p:sldLayoutId id="2147486594" r:id="rId10"/>
    <p:sldLayoutId id="2147486595" r:id="rId11"/>
    <p:sldLayoutId id="2147486596" r:id="rId12"/>
    <p:sldLayoutId id="2147486597" r:id="rId13"/>
  </p:sldLayoutIdLst>
  <p:timing>
    <p:tnLst>
      <p:par>
        <p:cTn id="1" dur="indefinite" restart="never" nodeType="tmRoot"/>
      </p:par>
    </p:tnLst>
  </p:timing>
  <p:hf hdr="0" dt="0"/>
  <p:txStyles>
    <p:titleStyle>
      <a:lvl1pPr algn="l" rtl="0" eaLnBrk="1" latinLnBrk="0" hangingPunct="1">
        <a:spcBef>
          <a:spcPct val="0"/>
        </a:spcBef>
        <a:buNone/>
        <a:defRPr kumimoji="0" sz="3600" b="0" kern="1200">
          <a:ln>
            <a:noFill/>
          </a:ln>
          <a:solidFill>
            <a:schemeClr val="tx2"/>
          </a:solidFill>
          <a:effectLst/>
          <a:latin typeface="+mj-lt"/>
          <a:ea typeface="+mj-ea"/>
          <a:cs typeface="+mj-cs"/>
        </a:defRPr>
      </a:lvl1pPr>
    </p:titleStyle>
    <p:bodyStyle>
      <a:lvl1pPr marL="288925" indent="-288925" algn="l" rtl="0" eaLnBrk="1" latinLnBrk="0" hangingPunct="1">
        <a:spcBef>
          <a:spcPts val="1200"/>
        </a:spcBef>
        <a:spcAft>
          <a:spcPts val="0"/>
        </a:spcAft>
        <a:buClr>
          <a:schemeClr val="accent3"/>
        </a:buClr>
        <a:buSzPct val="90000"/>
        <a:buFont typeface="Calibri" pitchFamily="34" charset="0"/>
        <a:buChar char="●"/>
        <a:defRPr kumimoji="0" sz="2400" kern="1200">
          <a:solidFill>
            <a:schemeClr val="tx1"/>
          </a:solidFill>
          <a:latin typeface="+mn-lt"/>
          <a:ea typeface="+mn-ea"/>
          <a:cs typeface="+mn-cs"/>
        </a:defRPr>
      </a:lvl1pPr>
      <a:lvl2pPr marL="687388" indent="-280988" algn="l" rtl="0" eaLnBrk="1" latinLnBrk="0" hangingPunct="1">
        <a:spcBef>
          <a:spcPts val="1200"/>
        </a:spcBef>
        <a:spcAft>
          <a:spcPts val="0"/>
        </a:spcAft>
        <a:buClr>
          <a:srgbClr val="9F2936"/>
        </a:buClr>
        <a:buSzPct val="90000"/>
        <a:buFont typeface="Calibri" pitchFamily="34" charset="0"/>
        <a:buChar char="●"/>
        <a:defRPr kumimoji="0" sz="2000" kern="1200">
          <a:solidFill>
            <a:schemeClr val="tx1"/>
          </a:solidFill>
          <a:latin typeface="+mn-lt"/>
          <a:ea typeface="+mn-ea"/>
          <a:cs typeface="+mn-cs"/>
        </a:defRPr>
      </a:lvl2pPr>
      <a:lvl3pPr marL="1031875" indent="-246063" algn="l" rtl="0" eaLnBrk="1" latinLnBrk="0" hangingPunct="1">
        <a:spcBef>
          <a:spcPts val="1200"/>
        </a:spcBef>
        <a:spcAft>
          <a:spcPts val="0"/>
        </a:spcAft>
        <a:buClr>
          <a:srgbClr val="1B589A"/>
        </a:buClr>
        <a:buSzPct val="90000"/>
        <a:buFont typeface="Calibri" pitchFamily="34" charset="0"/>
        <a:buChar char="●"/>
        <a:defRPr kumimoji="0" sz="1800" kern="1200">
          <a:solidFill>
            <a:schemeClr val="tx1"/>
          </a:solidFill>
          <a:latin typeface="+mn-lt"/>
          <a:ea typeface="+mn-ea"/>
          <a:cs typeface="+mn-cs"/>
        </a:defRPr>
      </a:lvl3pPr>
      <a:lvl4pPr marL="1377950" indent="-227013" algn="l" rtl="0" eaLnBrk="1" latinLnBrk="0" hangingPunct="1">
        <a:spcBef>
          <a:spcPts val="600"/>
        </a:spcBef>
        <a:spcAft>
          <a:spcPts val="0"/>
        </a:spcAft>
        <a:buClr>
          <a:schemeClr val="accent3"/>
        </a:buClr>
        <a:buSzPct val="90000"/>
        <a:buFont typeface="Calibri" pitchFamily="34" charset="0"/>
        <a:buChar char="●"/>
        <a:defRPr kumimoji="0" sz="1800" kern="1200">
          <a:solidFill>
            <a:schemeClr val="tx1"/>
          </a:solidFill>
          <a:latin typeface="+mn-lt"/>
          <a:ea typeface="+mn-ea"/>
          <a:cs typeface="+mn-cs"/>
        </a:defRPr>
      </a:lvl4pPr>
      <a:lvl5pPr marL="1711325" indent="-227013" algn="l" rtl="0" eaLnBrk="1" latinLnBrk="0" hangingPunct="1">
        <a:spcBef>
          <a:spcPts val="600"/>
        </a:spcBef>
        <a:spcAft>
          <a:spcPts val="0"/>
        </a:spcAft>
        <a:buClr>
          <a:schemeClr val="accent4"/>
        </a:buClr>
        <a:buSzPct val="90000"/>
        <a:buFont typeface="Calibri" pitchFamily="34" charset="0"/>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grpSp>
        <p:nvGrpSpPr>
          <p:cNvPr id="2" name="Group 15"/>
          <p:cNvGrpSpPr/>
          <p:nvPr/>
        </p:nvGrpSpPr>
        <p:grpSpPr>
          <a:xfrm>
            <a:off x="0" y="6301746"/>
            <a:ext cx="9144000" cy="558580"/>
            <a:chOff x="0" y="6301746"/>
            <a:chExt cx="9144000" cy="558580"/>
          </a:xfrm>
        </p:grpSpPr>
        <p:pic>
          <p:nvPicPr>
            <p:cNvPr id="17" name="Picture 16" descr="ppt background 1.bmp"/>
            <p:cNvPicPr>
              <a:picLocks noChangeAspect="1"/>
            </p:cNvPicPr>
            <p:nvPr userDrawn="1"/>
          </p:nvPicPr>
          <p:blipFill>
            <a:blip r:embed="rId3" cstate="print"/>
            <a:srcRect t="90932"/>
            <a:stretch>
              <a:fillRect/>
            </a:stretch>
          </p:blipFill>
          <p:spPr>
            <a:xfrm>
              <a:off x="0" y="6301746"/>
              <a:ext cx="9144000" cy="558580"/>
            </a:xfrm>
            <a:prstGeom prst="rect">
              <a:avLst/>
            </a:prstGeom>
          </p:spPr>
        </p:pic>
        <p:sp>
          <p:nvSpPr>
            <p:cNvPr id="19"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pPr>
                <a:spcBef>
                  <a:spcPct val="0"/>
                </a:spcBef>
                <a:buFontTx/>
                <a:buNone/>
              </a:pPr>
              <a:endParaRPr lang="en-US" sz="1800" dirty="0">
                <a:solidFill>
                  <a:prstClr val="white"/>
                </a:solidFill>
                <a:latin typeface="Arial" charset="0"/>
                <a:ea typeface="+mn-ea"/>
              </a:endParaRPr>
            </a:p>
          </p:txBody>
        </p:sp>
      </p:gr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spcBef>
                <a:spcPct val="0"/>
              </a:spcBef>
              <a:buFontTx/>
              <a:buNone/>
            </a:pPr>
            <a:endParaRPr lang="en-US" sz="1800" dirty="0">
              <a:solidFill>
                <a:prstClr val="black"/>
              </a:solidFill>
              <a:latin typeface="Constantia"/>
              <a:ea typeface="+mn-ea"/>
            </a:endParaRPr>
          </a:p>
        </p:txBody>
      </p:sp>
      <p:sp>
        <p:nvSpPr>
          <p:cNvPr id="9" name="Title Placeholder 8"/>
          <p:cNvSpPr>
            <a:spLocks noGrp="1"/>
          </p:cNvSpPr>
          <p:nvPr>
            <p:ph type="title"/>
          </p:nvPr>
        </p:nvSpPr>
        <p:spPr>
          <a:xfrm>
            <a:off x="228600" y="838200"/>
            <a:ext cx="8686800" cy="685800"/>
          </a:xfrm>
          <a:prstGeom prst="rect">
            <a:avLst/>
          </a:prstGeom>
        </p:spPr>
        <p:txBody>
          <a:bodyPr vert="horz" lIns="0" rIns="0" bIns="0" anchor="ctr">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228600" y="1603248"/>
            <a:ext cx="8686800" cy="487375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2" name="Footer Placeholder 21"/>
          <p:cNvSpPr>
            <a:spLocks noGrp="1"/>
          </p:cNvSpPr>
          <p:nvPr>
            <p:ph type="ftr" sz="quarter" idx="3"/>
          </p:nvPr>
        </p:nvSpPr>
        <p:spPr>
          <a:xfrm>
            <a:off x="2628900" y="6400800"/>
            <a:ext cx="3886200" cy="365125"/>
          </a:xfrm>
          <a:prstGeom prst="rect">
            <a:avLst/>
          </a:prstGeom>
        </p:spPr>
        <p:txBody>
          <a:bodyPr vert="horz" lIns="0" tIns="0" rIns="0" bIns="0" anchor="b"/>
          <a:lstStyle>
            <a:lvl1pPr algn="l" eaLnBrk="1" latinLnBrk="0" hangingPunct="1">
              <a:defRPr kumimoji="0" sz="1200" b="1">
                <a:solidFill>
                  <a:schemeClr val="bg1"/>
                </a:solidFill>
              </a:defRPr>
            </a:lvl1p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grpSp>
        <p:nvGrpSpPr>
          <p:cNvPr id="3"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spcBef>
                  <a:spcPct val="0"/>
                </a:spcBef>
                <a:buFontTx/>
                <a:buNone/>
              </a:pPr>
              <a:endParaRPr lang="en-US" sz="1800" dirty="0">
                <a:solidFill>
                  <a:prstClr val="black"/>
                </a:solidFill>
                <a:latin typeface="Arial" charset="0"/>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spcBef>
                  <a:spcPct val="0"/>
                </a:spcBef>
                <a:buFontTx/>
                <a:buNone/>
              </a:pPr>
              <a:endParaRPr lang="en-US" sz="1800" dirty="0">
                <a:solidFill>
                  <a:prstClr val="black"/>
                </a:solidFill>
                <a:latin typeface="Arial" charset="0"/>
                <a:ea typeface="+mn-ea"/>
              </a:endParaRPr>
            </a:p>
          </p:txBody>
        </p:sp>
      </p:grpSp>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spcBef>
                <a:spcPct val="0"/>
              </a:spcBef>
              <a:buFontTx/>
              <a:buNone/>
            </a:pPr>
            <a:endParaRPr lang="en-US" sz="1800" dirty="0">
              <a:solidFill>
                <a:prstClr val="black"/>
              </a:solidFill>
              <a:latin typeface="Constantia"/>
              <a:ea typeface="+mn-ea"/>
            </a:endParaRPr>
          </a:p>
        </p:txBody>
      </p:sp>
      <p:pic>
        <p:nvPicPr>
          <p:cNvPr id="21" name="Picture 20" descr="DOT_FMCSA_LONG-signature_blue_cs3.ai.png"/>
          <p:cNvPicPr>
            <a:picLocks noChangeAspect="1"/>
          </p:cNvPicPr>
          <p:nvPr/>
        </p:nvPicPr>
        <p:blipFill>
          <a:blip r:embed="rId4" cstate="print">
            <a:clrChange>
              <a:clrFrom>
                <a:srgbClr val="FFFFFF"/>
              </a:clrFrom>
              <a:clrTo>
                <a:srgbClr val="FFFFFF">
                  <a:alpha val="0"/>
                </a:srgbClr>
              </a:clrTo>
            </a:clrChange>
            <a:biLevel thresh="50000"/>
          </a:blip>
          <a:srcRect l="5000" t="10000" r="39167" b="48000"/>
          <a:stretch>
            <a:fillRect/>
          </a:stretch>
        </p:blipFill>
        <p:spPr>
          <a:xfrm>
            <a:off x="45723" y="40943"/>
            <a:ext cx="1249677" cy="391693"/>
          </a:xfrm>
          <a:prstGeom prst="rect">
            <a:avLst/>
          </a:prstGeom>
        </p:spPr>
      </p:pic>
      <p:pic>
        <p:nvPicPr>
          <p:cNvPr id="15" name="Picture 2" descr="F M C S A logo"/>
          <p:cNvPicPr>
            <a:picLocks noChangeAspect="1" noChangeArrowheads="1"/>
          </p:cNvPicPr>
          <p:nvPr/>
        </p:nvPicPr>
        <p:blipFill>
          <a:blip r:embed="rId5" cstate="print"/>
          <a:srcRect/>
          <a:stretch>
            <a:fillRect/>
          </a:stretch>
        </p:blipFill>
        <p:spPr bwMode="auto">
          <a:xfrm>
            <a:off x="8534400" y="0"/>
            <a:ext cx="609600" cy="508000"/>
          </a:xfrm>
          <a:prstGeom prst="rect">
            <a:avLst/>
          </a:prstGeom>
          <a:noFill/>
          <a:ln w="9525">
            <a:noFill/>
            <a:miter lim="800000"/>
            <a:headEnd/>
            <a:tailEnd/>
          </a:ln>
          <a:effectLst/>
        </p:spPr>
      </p:pic>
      <p:sp>
        <p:nvSpPr>
          <p:cNvPr id="16" name="Slide Number Placeholder 17"/>
          <p:cNvSpPr>
            <a:spLocks noGrp="1"/>
          </p:cNvSpPr>
          <p:nvPr>
            <p:ph type="sldNum" sz="quarter" idx="4"/>
          </p:nvPr>
        </p:nvSpPr>
        <p:spPr>
          <a:xfrm>
            <a:off x="8153400" y="6400800"/>
            <a:ext cx="762000" cy="365125"/>
          </a:xfrm>
          <a:prstGeom prst="rect">
            <a:avLst/>
          </a:prstGeom>
        </p:spPr>
        <p:txBody>
          <a:bodyPr vert="horz" lIns="0" tIns="0" rIns="0" bIns="0" anchor="b"/>
          <a:lstStyle>
            <a:lvl1pPr algn="r" eaLnBrk="1" latinLnBrk="0" hangingPunct="1">
              <a:defRPr kumimoji="0" sz="1600" b="1">
                <a:solidFill>
                  <a:schemeClr val="bg1"/>
                </a:solidFill>
                <a:latin typeface="+mj-lt"/>
              </a:defRPr>
            </a:lvl1pPr>
          </a:lstStyle>
          <a:p>
            <a:pPr>
              <a:spcBef>
                <a:spcPct val="0"/>
              </a:spcBef>
              <a:buFontTx/>
              <a:buNone/>
            </a:pPr>
            <a:fld id="{3CE82D2D-16A8-49A0-95C7-34AC5EF25A39}" type="slidenum">
              <a:rPr lang="en-US" smtClean="0">
                <a:solidFill>
                  <a:prstClr val="white"/>
                </a:solidFill>
                <a:ea typeface="+mn-ea"/>
              </a:rPr>
              <a:pPr>
                <a:spcBef>
                  <a:spcPct val="0"/>
                </a:spcBef>
                <a:buFontTx/>
                <a:buNone/>
              </a:pPr>
              <a:t>‹#›</a:t>
            </a:fld>
            <a:endParaRPr lang="en-US" dirty="0">
              <a:solidFill>
                <a:prstClr val="white"/>
              </a:solidFill>
              <a:ea typeface="+mn-ea"/>
            </a:endParaRPr>
          </a:p>
        </p:txBody>
      </p:sp>
    </p:spTree>
  </p:cSld>
  <p:clrMap bg1="lt1" tx1="dk1" bg2="lt2" tx2="dk2" accent1="accent1" accent2="accent2" accent3="accent3" accent4="accent4" accent5="accent5" accent6="accent6" hlink="hlink" folHlink="folHlink"/>
  <p:sldLayoutIdLst>
    <p:sldLayoutId id="2147486560" r:id="rId1"/>
  </p:sldLayoutIdLst>
  <p:hf hdr="0" dt="0"/>
  <p:txStyles>
    <p:titleStyle>
      <a:lvl1pPr algn="l" rtl="0" eaLnBrk="1" latinLnBrk="0" hangingPunct="1">
        <a:spcBef>
          <a:spcPct val="0"/>
        </a:spcBef>
        <a:buNone/>
        <a:defRPr kumimoji="0" sz="3600" b="0" kern="1200">
          <a:ln>
            <a:noFill/>
          </a:ln>
          <a:solidFill>
            <a:schemeClr val="tx2"/>
          </a:solidFill>
          <a:effectLst/>
          <a:latin typeface="+mj-lt"/>
          <a:ea typeface="+mj-ea"/>
          <a:cs typeface="+mj-cs"/>
        </a:defRPr>
      </a:lvl1pPr>
    </p:titleStyle>
    <p:bodyStyle>
      <a:lvl1pPr marL="288925" indent="-288925" algn="l" rtl="0" eaLnBrk="1" latinLnBrk="0" hangingPunct="1">
        <a:spcBef>
          <a:spcPts val="1200"/>
        </a:spcBef>
        <a:spcAft>
          <a:spcPts val="0"/>
        </a:spcAft>
        <a:buClr>
          <a:schemeClr val="accent3"/>
        </a:buClr>
        <a:buSzPct val="95000"/>
        <a:buFont typeface="Wingdings 2"/>
        <a:buChar char=""/>
        <a:defRPr kumimoji="0" sz="2400" kern="1200">
          <a:solidFill>
            <a:schemeClr val="tx1"/>
          </a:solidFill>
          <a:latin typeface="Calibri" pitchFamily="34" charset="0"/>
          <a:ea typeface="+mn-ea"/>
          <a:cs typeface="+mn-cs"/>
        </a:defRPr>
      </a:lvl1pPr>
      <a:lvl2pPr marL="687388" indent="-280988" algn="l" rtl="0" eaLnBrk="1" latinLnBrk="0" hangingPunct="1">
        <a:spcBef>
          <a:spcPts val="1200"/>
        </a:spcBef>
        <a:spcAft>
          <a:spcPts val="0"/>
        </a:spcAft>
        <a:buClr>
          <a:srgbClr val="9F2936"/>
        </a:buClr>
        <a:buSzPct val="95000"/>
        <a:buFont typeface="Wingdings 2"/>
        <a:buChar char=""/>
        <a:defRPr kumimoji="0" sz="2000" kern="1200">
          <a:solidFill>
            <a:schemeClr val="tx1"/>
          </a:solidFill>
          <a:latin typeface="Calibri" pitchFamily="34" charset="0"/>
          <a:ea typeface="+mn-ea"/>
          <a:cs typeface="+mn-cs"/>
        </a:defRPr>
      </a:lvl2pPr>
      <a:lvl3pPr marL="1031875" indent="-246063" algn="l" rtl="0" eaLnBrk="1" latinLnBrk="0" hangingPunct="1">
        <a:spcBef>
          <a:spcPts val="1200"/>
        </a:spcBef>
        <a:spcAft>
          <a:spcPts val="0"/>
        </a:spcAft>
        <a:buClr>
          <a:srgbClr val="1B589A"/>
        </a:buClr>
        <a:buSzPct val="90000"/>
        <a:buFont typeface="Wingdings 2"/>
        <a:buChar char=""/>
        <a:defRPr kumimoji="0" sz="1800" kern="1200">
          <a:solidFill>
            <a:schemeClr val="tx1"/>
          </a:solidFill>
          <a:latin typeface="Calibri" pitchFamily="34" charset="0"/>
          <a:ea typeface="+mn-ea"/>
          <a:cs typeface="+mn-cs"/>
        </a:defRPr>
      </a:lvl3pPr>
      <a:lvl4pPr marL="1377950" indent="-227013" algn="l" rtl="0" eaLnBrk="1" latinLnBrk="0" hangingPunct="1">
        <a:spcBef>
          <a:spcPts val="600"/>
        </a:spcBef>
        <a:spcAft>
          <a:spcPts val="0"/>
        </a:spcAft>
        <a:buClr>
          <a:schemeClr val="accent3"/>
        </a:buClr>
        <a:buSzPct val="90000"/>
        <a:buFont typeface="Wingdings 2"/>
        <a:buChar char=""/>
        <a:defRPr kumimoji="0" sz="1800" kern="1200">
          <a:solidFill>
            <a:schemeClr val="tx1"/>
          </a:solidFill>
          <a:latin typeface="Calibri" pitchFamily="34" charset="0"/>
          <a:ea typeface="+mn-ea"/>
          <a:cs typeface="+mn-cs"/>
        </a:defRPr>
      </a:lvl4pPr>
      <a:lvl5pPr marL="1711325" indent="-227013" algn="l" rtl="0" eaLnBrk="1" latinLnBrk="0" hangingPunct="1">
        <a:spcBef>
          <a:spcPts val="600"/>
        </a:spcBef>
        <a:spcAft>
          <a:spcPts val="0"/>
        </a:spcAft>
        <a:buClr>
          <a:schemeClr val="accent4"/>
        </a:buClr>
        <a:buSzPct val="90000"/>
        <a:buFont typeface="Wingdings 2"/>
        <a:buChar char=""/>
        <a:defRPr kumimoji="0" sz="1800" kern="1200">
          <a:solidFill>
            <a:schemeClr val="tx1"/>
          </a:solidFill>
          <a:latin typeface="Calibri"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federalregister.gov/agencies/federal-motor-carrier-safety-administration"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csa.fmcsa.dot.gov/CSA_Feedback.asp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regulations.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ederalregister.gov/citation/75-FR-1825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ederalregister.gov/citation/77-FR-1829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791570"/>
            <a:ext cx="8229600" cy="2852382"/>
          </a:xfrm>
        </p:spPr>
        <p:txBody>
          <a:bodyPr>
            <a:noAutofit/>
          </a:bodyPr>
          <a:lstStyle/>
          <a:p>
            <a:pPr>
              <a:spcBef>
                <a:spcPts val="1200"/>
              </a:spcBef>
            </a:pPr>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r>
              <a:rPr lang="en-US" sz="3800" dirty="0" smtClean="0"/>
              <a:t>The Safety </a:t>
            </a:r>
            <a:r>
              <a:rPr lang="en-US" sz="3800" dirty="0"/>
              <a:t>Measurement System (</a:t>
            </a:r>
            <a:r>
              <a:rPr lang="en-US" sz="3800" dirty="0" smtClean="0"/>
              <a:t>SMS) Display </a:t>
            </a:r>
            <a:r>
              <a:rPr lang="en-US" sz="3800" dirty="0"/>
              <a:t>Enhancements and SMS Preview</a:t>
            </a:r>
            <a:br>
              <a:rPr lang="en-US" sz="3800" dirty="0"/>
            </a:br>
            <a:endParaRPr lang="en-US" sz="3800" dirty="0"/>
          </a:p>
        </p:txBody>
      </p:sp>
      <p:sp>
        <p:nvSpPr>
          <p:cNvPr id="9" name="Subtitle 8"/>
          <p:cNvSpPr>
            <a:spLocks noGrp="1"/>
          </p:cNvSpPr>
          <p:nvPr>
            <p:ph type="subTitle" idx="1"/>
          </p:nvPr>
        </p:nvSpPr>
        <p:spPr>
          <a:xfrm>
            <a:off x="457200" y="3228536"/>
            <a:ext cx="8229600" cy="2135034"/>
          </a:xfrm>
        </p:spPr>
        <p:txBody>
          <a:bodyPr>
            <a:normAutofit fontScale="92500" lnSpcReduction="20000"/>
          </a:bodyPr>
          <a:lstStyle/>
          <a:p>
            <a:endParaRPr lang="en-US" b="1" dirty="0" smtClean="0"/>
          </a:p>
          <a:p>
            <a:r>
              <a:rPr lang="en-US" sz="3200" b="1" dirty="0" smtClean="0"/>
              <a:t>Industry Webinars</a:t>
            </a:r>
          </a:p>
          <a:p>
            <a:endParaRPr lang="en-US" dirty="0" smtClean="0"/>
          </a:p>
          <a:p>
            <a:r>
              <a:rPr lang="en-US" dirty="0" smtClean="0"/>
              <a:t>Compliance</a:t>
            </a:r>
            <a:r>
              <a:rPr lang="en-US" dirty="0"/>
              <a:t>, Safety, Accountability (CSA) </a:t>
            </a:r>
            <a:br>
              <a:rPr lang="en-US" dirty="0"/>
            </a:br>
            <a:r>
              <a:rPr lang="en-US" i="1" dirty="0" smtClean="0"/>
              <a:t>November 2013</a:t>
            </a:r>
            <a:endParaRPr lang="en-US" i="1"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Tree>
    <p:extLst>
      <p:ext uri="{BB962C8B-B14F-4D97-AF65-F5344CB8AC3E}">
        <p14:creationId xmlns:p14="http://schemas.microsoft.com/office/powerpoint/2010/main" val="3875212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Proposed SMS </a:t>
            </a:r>
            <a:r>
              <a:rPr lang="en-US" dirty="0">
                <a:solidFill>
                  <a:schemeClr val="tx1"/>
                </a:solidFill>
              </a:rPr>
              <a:t>Display Changes by Objective</a:t>
            </a:r>
          </a:p>
        </p:txBody>
      </p:sp>
      <p:sp>
        <p:nvSpPr>
          <p:cNvPr id="7" name="Content Placeholder 6"/>
          <p:cNvSpPr>
            <a:spLocks noGrp="1"/>
          </p:cNvSpPr>
          <p:nvPr>
            <p:ph sz="half" idx="1"/>
          </p:nvPr>
        </p:nvSpPr>
        <p:spPr>
          <a:xfrm>
            <a:off x="228600" y="1463041"/>
            <a:ext cx="8610600" cy="1249679"/>
          </a:xfrm>
        </p:spPr>
        <p:txBody>
          <a:bodyPr>
            <a:noAutofit/>
          </a:bodyPr>
          <a:lstStyle/>
          <a:p>
            <a:pPr marL="0" indent="0">
              <a:buNone/>
            </a:pPr>
            <a:r>
              <a:rPr lang="en-US" sz="2400" b="1" dirty="0">
                <a:solidFill>
                  <a:srgbClr val="1B587C"/>
                </a:solidFill>
              </a:rPr>
              <a:t>Objective: Provide a “one-stop-shop” for FMCSA safety </a:t>
            </a:r>
            <a:r>
              <a:rPr lang="en-US" sz="2400" b="1" dirty="0" smtClean="0">
                <a:solidFill>
                  <a:srgbClr val="1B587C"/>
                </a:solidFill>
              </a:rPr>
              <a:t>information</a:t>
            </a:r>
          </a:p>
          <a:p>
            <a:pPr marL="0" indent="0">
              <a:buNone/>
            </a:pPr>
            <a:r>
              <a:rPr lang="en-US" sz="2400" b="1" dirty="0" smtClean="0">
                <a:solidFill>
                  <a:srgbClr val="800000"/>
                </a:solidFill>
              </a:rPr>
              <a:t>Changes </a:t>
            </a:r>
            <a:r>
              <a:rPr lang="en-US" sz="2400" b="1" dirty="0">
                <a:solidFill>
                  <a:srgbClr val="800000"/>
                </a:solidFill>
              </a:rPr>
              <a:t>that meet this objective:</a:t>
            </a:r>
          </a:p>
          <a:p>
            <a:pPr marL="0" indent="0">
              <a:buNone/>
            </a:pPr>
            <a:endParaRPr lang="en-US" sz="2400" b="1" dirty="0" smtClean="0">
              <a:solidFill>
                <a:srgbClr val="1B587C"/>
              </a:solidFill>
            </a:endParaRPr>
          </a:p>
        </p:txBody>
      </p:sp>
      <p:sp>
        <p:nvSpPr>
          <p:cNvPr id="8" name="Content Placeholder 7"/>
          <p:cNvSpPr>
            <a:spLocks noGrp="1"/>
          </p:cNvSpPr>
          <p:nvPr>
            <p:ph sz="half" idx="2"/>
          </p:nvPr>
        </p:nvSpPr>
        <p:spPr>
          <a:xfrm>
            <a:off x="228600" y="2697480"/>
            <a:ext cx="8686800" cy="3672685"/>
          </a:xfrm>
        </p:spPr>
        <p:txBody>
          <a:bodyPr>
            <a:noAutofit/>
          </a:bodyPr>
          <a:lstStyle/>
          <a:p>
            <a:r>
              <a:rPr lang="en-US" sz="2400" b="1" dirty="0"/>
              <a:t>Safety Rating </a:t>
            </a:r>
            <a:r>
              <a:rPr lang="en-US" sz="2400" dirty="0"/>
              <a:t>− displays a carrier’s safety rating </a:t>
            </a:r>
            <a:r>
              <a:rPr lang="en-US" sz="2400" dirty="0" smtClean="0"/>
              <a:t> from a compliance </a:t>
            </a:r>
            <a:r>
              <a:rPr lang="en-US" sz="2400" dirty="0"/>
              <a:t>review issued in accordance with 49 CFR Part 385 </a:t>
            </a:r>
            <a:r>
              <a:rPr lang="en-US" sz="2400" dirty="0" smtClean="0"/>
              <a:t>(updated daily)</a:t>
            </a:r>
            <a:endParaRPr lang="en-US" sz="2400" dirty="0"/>
          </a:p>
          <a:p>
            <a:r>
              <a:rPr lang="en-US" sz="2400" b="1" dirty="0"/>
              <a:t>Licensing and Insurance </a:t>
            </a:r>
            <a:r>
              <a:rPr lang="en-US" sz="2400" dirty="0"/>
              <a:t>− </a:t>
            </a:r>
            <a:r>
              <a:rPr lang="en-US" sz="2400" dirty="0" smtClean="0"/>
              <a:t>provides a carrier’s current </a:t>
            </a:r>
            <a:r>
              <a:rPr lang="en-US" sz="2400" dirty="0"/>
              <a:t>insurance and authority </a:t>
            </a:r>
            <a:r>
              <a:rPr lang="en-US" sz="2400" dirty="0" smtClean="0"/>
              <a:t>status (updated hourly)</a:t>
            </a:r>
            <a:endParaRPr lang="en-US" sz="2400" dirty="0"/>
          </a:p>
          <a:p>
            <a:r>
              <a:rPr lang="en-US" sz="2400" b="1" dirty="0" smtClean="0"/>
              <a:t>Penalties History </a:t>
            </a:r>
            <a:r>
              <a:rPr lang="en-US" sz="2400" dirty="0" smtClean="0"/>
              <a:t>− shows a carrier’s enforcement history including the date the case was closed, the applicable violations, and the associated fines (updated daily)</a:t>
            </a:r>
            <a:endParaRPr lang="en-US" sz="2400"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10</a:t>
            </a:fld>
            <a:endParaRPr lang="en-US" dirty="0"/>
          </a:p>
        </p:txBody>
      </p:sp>
    </p:spTree>
    <p:extLst>
      <p:ext uri="{BB962C8B-B14F-4D97-AF65-F5344CB8AC3E}">
        <p14:creationId xmlns:p14="http://schemas.microsoft.com/office/powerpoint/2010/main" val="874301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Proposed SMS </a:t>
            </a:r>
            <a:r>
              <a:rPr lang="en-US" dirty="0">
                <a:solidFill>
                  <a:schemeClr val="tx1"/>
                </a:solidFill>
              </a:rPr>
              <a:t>Display Changes by Objective</a:t>
            </a:r>
          </a:p>
        </p:txBody>
      </p:sp>
      <p:sp>
        <p:nvSpPr>
          <p:cNvPr id="7" name="Content Placeholder 6"/>
          <p:cNvSpPr>
            <a:spLocks noGrp="1"/>
          </p:cNvSpPr>
          <p:nvPr>
            <p:ph sz="half" idx="1"/>
          </p:nvPr>
        </p:nvSpPr>
        <p:spPr>
          <a:xfrm>
            <a:off x="228600" y="1463041"/>
            <a:ext cx="8610600" cy="1813560"/>
          </a:xfrm>
        </p:spPr>
        <p:txBody>
          <a:bodyPr/>
          <a:lstStyle/>
          <a:p>
            <a:pPr marL="0" indent="0">
              <a:buNone/>
            </a:pPr>
            <a:r>
              <a:rPr lang="en-US" sz="2400" b="1" dirty="0">
                <a:solidFill>
                  <a:srgbClr val="1B587C"/>
                </a:solidFill>
              </a:rPr>
              <a:t>Objective: Retain and provide easy access to detailed information and </a:t>
            </a:r>
            <a:r>
              <a:rPr lang="en-US" sz="2400" b="1" dirty="0" smtClean="0">
                <a:solidFill>
                  <a:srgbClr val="1B587C"/>
                </a:solidFill>
              </a:rPr>
              <a:t>improved</a:t>
            </a:r>
            <a:r>
              <a:rPr lang="en-US" sz="2400" b="1" dirty="0">
                <a:solidFill>
                  <a:srgbClr val="1B587C"/>
                </a:solidFill>
              </a:rPr>
              <a:t> </a:t>
            </a:r>
            <a:r>
              <a:rPr lang="en-US" sz="2400" b="1" dirty="0" smtClean="0">
                <a:solidFill>
                  <a:srgbClr val="1B587C"/>
                </a:solidFill>
              </a:rPr>
              <a:t>performance </a:t>
            </a:r>
            <a:r>
              <a:rPr lang="en-US" sz="2400" b="1" dirty="0">
                <a:solidFill>
                  <a:srgbClr val="1B587C"/>
                </a:solidFill>
              </a:rPr>
              <a:t>monitoring tools</a:t>
            </a:r>
            <a:endParaRPr lang="en-US" sz="2400" b="1" dirty="0">
              <a:solidFill>
                <a:schemeClr val="tx2"/>
              </a:solidFill>
            </a:endParaRPr>
          </a:p>
          <a:p>
            <a:pPr marL="0" lvl="1" indent="0">
              <a:buClr>
                <a:schemeClr val="accent3"/>
              </a:buClr>
              <a:buNone/>
            </a:pPr>
            <a:r>
              <a:rPr lang="en-US" sz="2400" b="1" dirty="0">
                <a:solidFill>
                  <a:srgbClr val="800000"/>
                </a:solidFill>
                <a:ea typeface="ＭＳ Ｐゴシック" pitchFamily="-106" charset="-128"/>
              </a:rPr>
              <a:t>Changes that meet this objective:</a:t>
            </a:r>
          </a:p>
        </p:txBody>
      </p:sp>
      <p:sp>
        <p:nvSpPr>
          <p:cNvPr id="8" name="Content Placeholder 7"/>
          <p:cNvSpPr>
            <a:spLocks noGrp="1"/>
          </p:cNvSpPr>
          <p:nvPr>
            <p:ph sz="half" idx="2"/>
          </p:nvPr>
        </p:nvSpPr>
        <p:spPr>
          <a:xfrm>
            <a:off x="228600" y="2682240"/>
            <a:ext cx="8686800" cy="3687925"/>
          </a:xfrm>
        </p:spPr>
        <p:txBody>
          <a:bodyPr>
            <a:normAutofit/>
          </a:bodyPr>
          <a:lstStyle/>
          <a:p>
            <a:r>
              <a:rPr lang="en-US" sz="2400" b="1" dirty="0" smtClean="0"/>
              <a:t>Improved Graphs </a:t>
            </a:r>
            <a:r>
              <a:rPr lang="en-US" sz="2400" dirty="0"/>
              <a:t>– present data in a variety of customizable displays to enhance users’ understanding of safety performance over time</a:t>
            </a:r>
          </a:p>
          <a:p>
            <a:r>
              <a:rPr lang="en-US" sz="2400" b="1" dirty="0"/>
              <a:t>Inspection History </a:t>
            </a:r>
            <a:r>
              <a:rPr lang="en-US" sz="2400" dirty="0"/>
              <a:t>− shows the total number of inspections for each carrier, as well as a breakdown of the number of inspections with and without violations</a:t>
            </a:r>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11</a:t>
            </a:fld>
            <a:endParaRPr lang="en-US" dirty="0"/>
          </a:p>
        </p:txBody>
      </p:sp>
    </p:spTree>
    <p:extLst>
      <p:ext uri="{BB962C8B-B14F-4D97-AF65-F5344CB8AC3E}">
        <p14:creationId xmlns:p14="http://schemas.microsoft.com/office/powerpoint/2010/main" val="1046363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SMS Display Changes </a:t>
            </a:r>
            <a:r>
              <a:rPr lang="en-US" sz="4000" dirty="0"/>
              <a:t>Preview Website</a:t>
            </a:r>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95A9F54A-B642-47BD-B7E9-EFD7ECA7D0DE}" type="slidenum">
              <a:rPr lang="en-US" smtClean="0"/>
              <a:pPr/>
              <a:t>12</a:t>
            </a:fld>
            <a:endParaRPr lang="en-US" dirty="0"/>
          </a:p>
        </p:txBody>
      </p:sp>
    </p:spTree>
    <p:extLst>
      <p:ext uri="{BB962C8B-B14F-4D97-AF65-F5344CB8AC3E}">
        <p14:creationId xmlns:p14="http://schemas.microsoft.com/office/powerpoint/2010/main" val="3970321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685800"/>
            <a:ext cx="8915400" cy="685800"/>
          </a:xfrm>
        </p:spPr>
        <p:txBody>
          <a:bodyPr>
            <a:normAutofit/>
          </a:bodyPr>
          <a:lstStyle/>
          <a:p>
            <a:r>
              <a:rPr lang="en-US" dirty="0" smtClean="0">
                <a:solidFill>
                  <a:schemeClr val="tx1"/>
                </a:solidFill>
              </a:rPr>
              <a:t>Accessing the SMS Preview – Carriers</a:t>
            </a:r>
            <a:endParaRPr lang="en-US" dirty="0">
              <a:solidFill>
                <a:schemeClr val="tx1"/>
              </a:solidFill>
            </a:endParaRPr>
          </a:p>
        </p:txBody>
      </p:sp>
      <p:pic>
        <p:nvPicPr>
          <p:cNvPr id="12290" name="Picture 2" descr="Accessing the SMS Preview - Carri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7" y="1443789"/>
            <a:ext cx="8418238" cy="407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3"/>
          <p:cNvSpPr>
            <a:spLocks noGrp="1"/>
          </p:cNvSpPr>
          <p:nvPr>
            <p:ph type="ftr" sz="quarter" idx="11"/>
          </p:nvPr>
        </p:nvSpPr>
        <p:spPr>
          <a:xfrm>
            <a:off x="2628900" y="6400800"/>
            <a:ext cx="3886200" cy="365125"/>
          </a:xfrm>
        </p:spPr>
        <p:txBody>
          <a:bodyPr/>
          <a:lstStyle/>
          <a:p>
            <a:pPr algn="ctr"/>
            <a:r>
              <a:rPr lang="en-US" dirty="0" smtClean="0"/>
              <a:t>Federal Motor Carrier Safety Administration</a:t>
            </a:r>
            <a:endParaRPr lang="en-US" dirty="0"/>
          </a:p>
        </p:txBody>
      </p:sp>
      <p:sp>
        <p:nvSpPr>
          <p:cNvPr id="7" name="Slide Number Placeholder 1"/>
          <p:cNvSpPr>
            <a:spLocks noGrp="1"/>
          </p:cNvSpPr>
          <p:nvPr>
            <p:ph type="sldNum" sz="quarter" idx="12"/>
          </p:nvPr>
        </p:nvSpPr>
        <p:spPr bwMode="auto">
          <a:noFill/>
          <a:ln>
            <a:miter lim="800000"/>
            <a:headEnd/>
            <a:tailEnd/>
          </a:ln>
        </p:spPr>
        <p:txBody>
          <a:bodyPr/>
          <a:lstStyle/>
          <a:p>
            <a:pPr>
              <a:buNone/>
            </a:pPr>
            <a:fld id="{EDE52327-C35F-4F3C-866E-F8A6CCBAD191}" type="slidenum">
              <a:rPr lang="en-US" smtClean="0">
                <a:ea typeface="ＭＳ Ｐゴシック" charset="-128"/>
              </a:rPr>
              <a:pPr>
                <a:buNone/>
              </a:pPr>
              <a:t>13</a:t>
            </a:fld>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Accessing the SMS Preview </a:t>
            </a:r>
            <a:r>
              <a:rPr lang="en-US" dirty="0">
                <a:solidFill>
                  <a:schemeClr val="tx1"/>
                </a:solidFill>
              </a:rPr>
              <a:t>– </a:t>
            </a:r>
            <a:r>
              <a:rPr lang="en-US" dirty="0" smtClean="0">
                <a:solidFill>
                  <a:schemeClr val="tx1"/>
                </a:solidFill>
              </a:rPr>
              <a:t>Public</a:t>
            </a:r>
            <a:endParaRPr lang="en-US" dirty="0">
              <a:solidFill>
                <a:schemeClr val="tx1"/>
              </a:solidFill>
            </a:endParaRPr>
          </a:p>
        </p:txBody>
      </p:sp>
      <p:pic>
        <p:nvPicPr>
          <p:cNvPr id="1027" name="Picture 3" descr="Screenshot from the SMS Preview Website. The public can access the preview by selecting the “SMS Preview” or the “View the SMS Preview Website” links on the CSA Websit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303" y="1299410"/>
            <a:ext cx="5546055" cy="5283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pPr algn="ctr"/>
            <a:r>
              <a:rPr lang="en-US" smtClean="0"/>
              <a:t>Federal Motor Carrier Safety Administration</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14</a:t>
            </a:fld>
            <a:endParaRPr kumimoji="0" lang="en-US" dirty="0"/>
          </a:p>
        </p:txBody>
      </p:sp>
    </p:spTree>
    <p:extLst>
      <p:ext uri="{BB962C8B-B14F-4D97-AF65-F5344CB8AC3E}">
        <p14:creationId xmlns:p14="http://schemas.microsoft.com/office/powerpoint/2010/main" val="3615529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SMS Preview Homepage</a:t>
            </a:r>
            <a:endParaRPr lang="en-US" dirty="0">
              <a:solidFill>
                <a:schemeClr val="tx1"/>
              </a:solidFill>
            </a:endParaRPr>
          </a:p>
        </p:txBody>
      </p:sp>
      <p:sp>
        <p:nvSpPr>
          <p:cNvPr id="4" name="Content Placeholder 3"/>
          <p:cNvSpPr>
            <a:spLocks noGrp="1"/>
          </p:cNvSpPr>
          <p:nvPr>
            <p:ph idx="1"/>
          </p:nvPr>
        </p:nvSpPr>
        <p:spPr>
          <a:xfrm>
            <a:off x="228600" y="1527048"/>
            <a:ext cx="3733800" cy="4873752"/>
          </a:xfrm>
        </p:spPr>
        <p:txBody>
          <a:bodyPr>
            <a:normAutofit/>
          </a:bodyPr>
          <a:lstStyle/>
          <a:p>
            <a:r>
              <a:rPr lang="en-US" sz="2000" dirty="0" smtClean="0"/>
              <a:t>Introduce </a:t>
            </a:r>
            <a:r>
              <a:rPr lang="en-US" sz="2000" dirty="0"/>
              <a:t>the Get Road Smart </a:t>
            </a:r>
            <a:r>
              <a:rPr lang="en-US" sz="2000" dirty="0" smtClean="0"/>
              <a:t>campaign</a:t>
            </a:r>
          </a:p>
          <a:p>
            <a:r>
              <a:rPr lang="en-US" sz="2000" dirty="0" smtClean="0"/>
              <a:t>Choose from three sample carriers to explore the SMS display changes (available </a:t>
            </a:r>
            <a:r>
              <a:rPr lang="en-US" sz="2000" dirty="0"/>
              <a:t>to </a:t>
            </a:r>
            <a:r>
              <a:rPr lang="en-US" sz="2000" dirty="0" smtClean="0"/>
              <a:t>the public</a:t>
            </a:r>
            <a:r>
              <a:rPr lang="en-US" sz="2000" dirty="0"/>
              <a:t>)</a:t>
            </a:r>
            <a:endParaRPr lang="en-US" sz="2000" dirty="0" smtClean="0"/>
          </a:p>
          <a:p>
            <a:pPr marL="0" indent="0">
              <a:buNone/>
            </a:pPr>
            <a:endParaRPr lang="en-US" dirty="0" smtClean="0"/>
          </a:p>
        </p:txBody>
      </p:sp>
      <p:pic>
        <p:nvPicPr>
          <p:cNvPr id="11268" name="Picture 4" descr="Screenshot from the Safety Measurement System Preview website.&#10;&#10;This is the homepage for the S M S Preview Website. This site gives an overview of this S M S Preview, with links to F M C S A’s guidance document on the proposed S M S display changes and the Federal Docket where users can submit comments about these changes. A link to the S M S Display Changes Guidance Document is also available as part of one of the F A Qs in the Help Center.&#10;&#10;Carriers that are logged in will be directed to this homepage. Motor carriers can view their own public S M S results by selecting the orange button. &#10;&#10;The homepage also includes a new, easily accessible carrier search functionality located in the top panel and three sample carrier profiles that users can view to explore some of enhancements to the S M S display. &#10;&#10;Visitors will also see some new messaging that encourages them to “Get Road Smart, Check Here for Safety &amp; Compliance.” This marks the introduction of a refreshed C S A communications campaign designed to enforce the message that F M C S A is working to make America’s roads as safe as possible. The F M C S A Get Road Smart campaign, when fully launched in 2014, will deliver a national education initiative complete with tools and information to help increase the national commitment to a culture of safety.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779" y="1296537"/>
            <a:ext cx="4251051" cy="491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3"/>
          <p:cNvSpPr>
            <a:spLocks noGrp="1"/>
          </p:cNvSpPr>
          <p:nvPr>
            <p:ph type="ftr" sz="quarter" idx="11"/>
          </p:nvPr>
        </p:nvSpPr>
        <p:spPr>
          <a:xfrm>
            <a:off x="2628900" y="6400800"/>
            <a:ext cx="3886200" cy="365125"/>
          </a:xfrm>
        </p:spPr>
        <p:txBody>
          <a:bodyPr/>
          <a:lstStyle/>
          <a:p>
            <a:pPr algn="ctr"/>
            <a:r>
              <a:rPr lang="en-US" sz="1200" dirty="0" smtClean="0"/>
              <a:t>Federal Motor Carrier Safety Administration</a:t>
            </a:r>
            <a:endParaRPr lang="en-US" sz="1200" dirty="0"/>
          </a:p>
        </p:txBody>
      </p:sp>
      <p:sp>
        <p:nvSpPr>
          <p:cNvPr id="5" name="Slide Number Placeholder 1"/>
          <p:cNvSpPr>
            <a:spLocks noGrp="1"/>
          </p:cNvSpPr>
          <p:nvPr>
            <p:ph type="sldNum" sz="quarter" idx="11"/>
          </p:nvPr>
        </p:nvSpPr>
        <p:spPr bwMode="auto">
          <a:noFill/>
          <a:ln>
            <a:miter lim="800000"/>
            <a:headEnd/>
            <a:tailEnd/>
          </a:ln>
        </p:spPr>
        <p:txBody>
          <a:bodyPr/>
          <a:lstStyle/>
          <a:p>
            <a:pPr>
              <a:buNone/>
            </a:pPr>
            <a:fld id="{EDE52327-C35F-4F3C-866E-F8A6CCBAD191}" type="slidenum">
              <a:rPr lang="en-US" smtClean="0">
                <a:ea typeface="ＭＳ Ｐゴシック" charset="-128"/>
              </a:rPr>
              <a:pPr>
                <a:buNone/>
              </a:pPr>
              <a:t>15</a:t>
            </a:fld>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Disclaimer</a:t>
            </a:r>
            <a:endParaRPr lang="en-US" dirty="0">
              <a:solidFill>
                <a:schemeClr val="tx1"/>
              </a:solidFill>
            </a:endParaRPr>
          </a:p>
        </p:txBody>
      </p:sp>
      <p:sp>
        <p:nvSpPr>
          <p:cNvPr id="3" name="Content Placeholder 2"/>
          <p:cNvSpPr>
            <a:spLocks noGrp="1"/>
          </p:cNvSpPr>
          <p:nvPr>
            <p:ph idx="1"/>
          </p:nvPr>
        </p:nvSpPr>
        <p:spPr>
          <a:xfrm>
            <a:off x="228600" y="1527048"/>
            <a:ext cx="3352800" cy="4873752"/>
          </a:xfrm>
        </p:spPr>
        <p:txBody>
          <a:bodyPr>
            <a:normAutofit/>
          </a:bodyPr>
          <a:lstStyle/>
          <a:p>
            <a:r>
              <a:rPr lang="en-US" sz="2000" dirty="0"/>
              <a:t>Appears at the bottom of every web page and pops up </a:t>
            </a:r>
            <a:r>
              <a:rPr lang="en-US" sz="2000" dirty="0" smtClean="0"/>
              <a:t>every time the search </a:t>
            </a:r>
            <a:r>
              <a:rPr lang="en-US" sz="2000" dirty="0"/>
              <a:t>box is used </a:t>
            </a:r>
            <a:endParaRPr lang="en-US" sz="2000" dirty="0" smtClean="0"/>
          </a:p>
          <a:p>
            <a:r>
              <a:rPr lang="en-US" sz="2000" dirty="0" smtClean="0"/>
              <a:t>Has not been modified</a:t>
            </a:r>
          </a:p>
        </p:txBody>
      </p:sp>
      <p:sp>
        <p:nvSpPr>
          <p:cNvPr id="31" name="Date Placeholder 30"/>
          <p:cNvSpPr>
            <a:spLocks noGrp="1"/>
          </p:cNvSpPr>
          <p:nvPr>
            <p:ph type="dt" sz="quarter" idx="4294967295"/>
          </p:nvPr>
        </p:nvSpPr>
        <p:spPr>
          <a:xfrm>
            <a:off x="0" y="6340475"/>
            <a:ext cx="2133600" cy="365125"/>
          </a:xfrm>
          <a:prstGeom prst="rect">
            <a:avLst/>
          </a:prstGeom>
        </p:spPr>
        <p:txBody>
          <a:bodyPr anchor="ctr"/>
          <a:lstStyle/>
          <a:p>
            <a:pPr algn="r">
              <a:buFontTx/>
              <a:buNone/>
              <a:defRPr/>
            </a:pPr>
            <a:r>
              <a:rPr lang="en-US" sz="1050" dirty="0">
                <a:solidFill>
                  <a:srgbClr val="002E5F"/>
                </a:solidFill>
                <a:ea typeface="ＭＳ Ｐゴシック" pitchFamily="-106" charset="-128"/>
              </a:rPr>
              <a:t>1/11/2012</a:t>
            </a:r>
          </a:p>
        </p:txBody>
      </p:sp>
      <p:grpSp>
        <p:nvGrpSpPr>
          <p:cNvPr id="4" name="Group 3" descr="Disclaimer - Use of SMS Data/Information&#10;&#10;The data in the S M S is performance data used by the Agency and Enforcement Community. A &quot;warning&quot; symbol, based on that data, indicates that F M C S A may prioritize a motor carrier for further monitoring. "/>
          <p:cNvGrpSpPr/>
          <p:nvPr/>
        </p:nvGrpSpPr>
        <p:grpSpPr>
          <a:xfrm>
            <a:off x="361549" y="829353"/>
            <a:ext cx="8411979" cy="5443726"/>
            <a:chOff x="361549" y="829353"/>
            <a:chExt cx="8411979" cy="5443726"/>
          </a:xfrm>
        </p:grpSpPr>
        <p:pic>
          <p:nvPicPr>
            <p:cNvPr id="1026" name="Picture 2" descr="Disclaimer - Use of SMS Data/Information&#10;&#10;The data in the S M S is performance data used by the Agency and Enforcement Community. A &quot;warning&quot; symbol, based on that data, indicates that F M C S A may prioritize a motor carrier for further monitor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650" y="829353"/>
              <a:ext cx="5350878" cy="544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Screenshot from the SMS Preview Website showing disclaimer information. &#10;&#10;Use of S M S Data/Information:&#10;&#10;The data in the S M S is performance data used by the Agency and Enforcement Community. An exclamation point symbol, based on that data, indicates that F M C S A may prioritize a motor carrier for further monitor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549" y="1483185"/>
              <a:ext cx="6800587" cy="4475995"/>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grpSp>
      <p:sp>
        <p:nvSpPr>
          <p:cNvPr id="8" name="Footer Placeholder 3"/>
          <p:cNvSpPr>
            <a:spLocks noGrp="1"/>
          </p:cNvSpPr>
          <p:nvPr>
            <p:ph type="ftr" sz="quarter" idx="11"/>
          </p:nvPr>
        </p:nvSpPr>
        <p:spPr>
          <a:xfrm>
            <a:off x="2628900" y="6400800"/>
            <a:ext cx="3886200" cy="365125"/>
          </a:xfrm>
        </p:spPr>
        <p:txBody>
          <a:bodyPr/>
          <a:lstStyle/>
          <a:p>
            <a:pPr algn="ctr"/>
            <a:r>
              <a:rPr lang="en-US" sz="1200" dirty="0" smtClean="0"/>
              <a:t>Federal Motor Carrier Safety Administration</a:t>
            </a:r>
            <a:endParaRPr lang="en-US" sz="1200" dirty="0"/>
          </a:p>
        </p:txBody>
      </p:sp>
      <p:sp>
        <p:nvSpPr>
          <p:cNvPr id="19" name="Slide Number Placeholder 1"/>
          <p:cNvSpPr>
            <a:spLocks noGrp="1"/>
          </p:cNvSpPr>
          <p:nvPr>
            <p:ph type="sldNum" sz="quarter" idx="11"/>
          </p:nvPr>
        </p:nvSpPr>
        <p:spPr bwMode="auto">
          <a:noFill/>
          <a:ln>
            <a:miter lim="800000"/>
            <a:headEnd/>
            <a:tailEnd/>
          </a:ln>
        </p:spPr>
        <p:txBody>
          <a:bodyPr/>
          <a:lstStyle/>
          <a:p>
            <a:pPr>
              <a:buNone/>
            </a:pPr>
            <a:fld id="{EDE52327-C35F-4F3C-866E-F8A6CCBAD191}" type="slidenum">
              <a:rPr lang="en-US" smtClean="0">
                <a:ea typeface="ＭＳ Ｐゴシック" charset="-128"/>
              </a:rPr>
              <a:pPr>
                <a:buNone/>
              </a:pPr>
              <a:t>16</a:t>
            </a:fld>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“Take a Tour” Feature</a:t>
            </a:r>
            <a:endParaRPr lang="en-US" dirty="0">
              <a:solidFill>
                <a:schemeClr val="tx1"/>
              </a:solidFill>
            </a:endParaRPr>
          </a:p>
        </p:txBody>
      </p:sp>
      <p:sp>
        <p:nvSpPr>
          <p:cNvPr id="6" name="TextBox 5"/>
          <p:cNvSpPr txBox="1"/>
          <p:nvPr/>
        </p:nvSpPr>
        <p:spPr>
          <a:xfrm>
            <a:off x="4572000" y="1524000"/>
            <a:ext cx="4310743" cy="1200329"/>
          </a:xfrm>
          <a:prstGeom prst="rect">
            <a:avLst/>
          </a:prstGeom>
          <a:noFill/>
        </p:spPr>
        <p:txBody>
          <a:bodyPr wrap="square" rtlCol="0">
            <a:spAutoFit/>
          </a:bodyPr>
          <a:lstStyle/>
          <a:p>
            <a:pPr>
              <a:buNone/>
            </a:pPr>
            <a:r>
              <a:rPr lang="en-US" sz="2400" b="1" dirty="0">
                <a:solidFill>
                  <a:srgbClr val="1B587C"/>
                </a:solidFill>
                <a:latin typeface="+mn-lt"/>
              </a:rPr>
              <a:t>Objective: Clarify SMS’s role as a prioritization tool for CSA </a:t>
            </a:r>
            <a:r>
              <a:rPr lang="en-US" sz="2400" b="1" dirty="0" smtClean="0">
                <a:solidFill>
                  <a:srgbClr val="1B587C"/>
                </a:solidFill>
                <a:latin typeface="+mn-lt"/>
              </a:rPr>
              <a:t>Interventions</a:t>
            </a:r>
            <a:endParaRPr lang="en-US" sz="2400" dirty="0">
              <a:latin typeface="+mn-lt"/>
            </a:endParaRPr>
          </a:p>
        </p:txBody>
      </p:sp>
      <p:sp>
        <p:nvSpPr>
          <p:cNvPr id="5" name="Content Placeholder 4"/>
          <p:cNvSpPr>
            <a:spLocks noGrp="1"/>
          </p:cNvSpPr>
          <p:nvPr>
            <p:ph idx="1"/>
          </p:nvPr>
        </p:nvSpPr>
        <p:spPr>
          <a:xfrm>
            <a:off x="4572000" y="2699656"/>
            <a:ext cx="4343400" cy="3621895"/>
          </a:xfrm>
        </p:spPr>
        <p:txBody>
          <a:bodyPr/>
          <a:lstStyle/>
          <a:p>
            <a:r>
              <a:rPr lang="en-US" sz="2000" dirty="0" smtClean="0"/>
              <a:t>Select                          to </a:t>
            </a:r>
            <a:r>
              <a:rPr lang="en-US" sz="2000" dirty="0"/>
              <a:t>see how to locate and use particular </a:t>
            </a:r>
            <a:r>
              <a:rPr lang="en-US" sz="2000" dirty="0" smtClean="0"/>
              <a:t>enhancements to </a:t>
            </a:r>
            <a:r>
              <a:rPr lang="en-US" sz="2000" dirty="0"/>
              <a:t>the SMS </a:t>
            </a:r>
            <a:r>
              <a:rPr lang="en-US" sz="2000" dirty="0" smtClean="0"/>
              <a:t>Website</a:t>
            </a:r>
            <a:endParaRPr lang="en-US" sz="2000" dirty="0"/>
          </a:p>
        </p:txBody>
      </p:sp>
      <p:pic>
        <p:nvPicPr>
          <p:cNvPr id="7" name="Picture 3" descr="Take a Tour option butt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72" y="2759833"/>
            <a:ext cx="1304696" cy="273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descr="The new “Take a Tour” feature highlights enhancements to the site, and shows visitors how to locate and use particular features. You can visit “Take a Tour” feature by selecting the “Take a Tour” link.&#10;"/>
          <p:cNvGrpSpPr/>
          <p:nvPr/>
        </p:nvGrpSpPr>
        <p:grpSpPr>
          <a:xfrm>
            <a:off x="177421" y="1413936"/>
            <a:ext cx="8720919" cy="4453462"/>
            <a:chOff x="177421" y="1413936"/>
            <a:chExt cx="8720919" cy="4453462"/>
          </a:xfrm>
        </p:grpSpPr>
        <p:pic>
          <p:nvPicPr>
            <p:cNvPr id="12290" name="Picture 2" descr="C S A home page showing the Take A Tour link butt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21" y="1413936"/>
              <a:ext cx="4244454" cy="435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The new “Take a Tour” feature highlights enhancements to the site, and shows visitors how to locate and use particular features. You can visit “Take a Tour” feature by selecting the “Take a Tour” l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352" y="3854463"/>
              <a:ext cx="7620988" cy="2012935"/>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grpSp>
      <p:sp>
        <p:nvSpPr>
          <p:cNvPr id="3" name="Footer Placeholder 2"/>
          <p:cNvSpPr>
            <a:spLocks noGrp="1"/>
          </p:cNvSpPr>
          <p:nvPr>
            <p:ph type="ftr" sz="quarter" idx="10"/>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1"/>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17</a:t>
            </a:fld>
            <a:endParaRPr lang="en-US" dirty="0">
              <a:solidFill>
                <a:prstClr val="white"/>
              </a:solidFill>
              <a:ea typeface="+mn-ea"/>
            </a:endParaRPr>
          </a:p>
        </p:txBody>
      </p:sp>
    </p:spTree>
    <p:extLst>
      <p:ext uri="{BB962C8B-B14F-4D97-AF65-F5344CB8AC3E}">
        <p14:creationId xmlns:p14="http://schemas.microsoft.com/office/powerpoint/2010/main" val="2619094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creenshot from the new Carrier Overview page on the SMS Preview Website. This example uses Sample Carrier 3.&#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457" y="163773"/>
            <a:ext cx="5669663" cy="6346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2"/>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18</a:t>
            </a:fld>
            <a:endParaRPr lang="en-US" dirty="0">
              <a:solidFill>
                <a:prstClr val="white"/>
              </a:solidFill>
              <a:ea typeface="+mn-ea"/>
            </a:endParaRPr>
          </a:p>
        </p:txBody>
      </p:sp>
    </p:spTree>
    <p:extLst>
      <p:ext uri="{BB962C8B-B14F-4D97-AF65-F5344CB8AC3E}">
        <p14:creationId xmlns:p14="http://schemas.microsoft.com/office/powerpoint/2010/main" val="2885026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Safety Rating and Licensing and Insurance</a:t>
            </a:r>
            <a:endParaRPr lang="en-US" dirty="0">
              <a:solidFill>
                <a:schemeClr val="tx1"/>
              </a:solidFill>
            </a:endParaRPr>
          </a:p>
        </p:txBody>
      </p:sp>
      <p:sp>
        <p:nvSpPr>
          <p:cNvPr id="5" name="Content Placeholder 4"/>
          <p:cNvSpPr>
            <a:spLocks noGrp="1"/>
          </p:cNvSpPr>
          <p:nvPr>
            <p:ph idx="1"/>
          </p:nvPr>
        </p:nvSpPr>
        <p:spPr/>
        <p:txBody>
          <a:bodyPr>
            <a:normAutofit/>
          </a:bodyPr>
          <a:lstStyle/>
          <a:p>
            <a:pPr marL="0" lvl="0" indent="0">
              <a:buNone/>
            </a:pPr>
            <a:r>
              <a:rPr lang="en-US" b="1" dirty="0" smtClean="0">
                <a:solidFill>
                  <a:srgbClr val="1B587C"/>
                </a:solidFill>
              </a:rPr>
              <a:t>Objective: Provide a “one-stop-shop” for FMCSA safety information</a:t>
            </a:r>
          </a:p>
        </p:txBody>
      </p:sp>
      <p:grpSp>
        <p:nvGrpSpPr>
          <p:cNvPr id="6" name="Group 5" descr="This is an enlarged screenshot from the top panel of the Carrier Overview page, which now displays safety rating information from a compliance review, and current insurance and authority status, including whether the carrier has active for-hire authority and the minimum insurance on file.&#10;&#10;The safety rating information displayed on the S M S Website is based on the data from F M C S A’s Safety and Fitness Electronic Records (SAFER) System. Therefore, this display reflects safety ratings that are overturned due to 49 CFR Part 385.17. And, the safety rating information is updated daily, and the rating date displayed is most recent date.&#10;&#10;The licensing and insurance information is from the Licensing and Insurance (L&amp;I) Online Website. This information is updated hourly.&#10;&#10;Links to SAFER and L&amp;I are available on the preview website so that users will be able to view a carrier’s detailed safety rating and licensing and insurance information. However, during the preview, only logged-in carriers will be able to view their own detailed information from both source sites. Carriers can click on the “Safety Rating” title to go to the SAFER Website and the “Licensing and Insurance” title to go the L&amp;I Website. Mock detailed information is not available for the sample carriers.&#10;&#10;These changes were made to meet stakeholder requests to have this information in the same place as the SMS’s Behavior Analysis and Safety Improvement Category (BASIC) data.&#10;"/>
          <p:cNvGrpSpPr/>
          <p:nvPr/>
        </p:nvGrpSpPr>
        <p:grpSpPr>
          <a:xfrm>
            <a:off x="208272" y="1323832"/>
            <a:ext cx="8635478" cy="4784453"/>
            <a:chOff x="208272" y="1323832"/>
            <a:chExt cx="8635478" cy="4784453"/>
          </a:xfrm>
        </p:grpSpPr>
        <p:pic>
          <p:nvPicPr>
            <p:cNvPr id="7170" name="Picture 2" descr="This is an enlarged screenshot from the top panel of the Carrier Overview page, which now displays safety rating information from a compliance review, and current insurance and authority status, including whether the carrier has active for-hire authority and the minimum insurance on file.&#10;&#10;The safety rating information displayed on the S M S Website is based on the data from F M C S A’s Safety and Fitness Electronic Records (SAFER) System. Therefore, this display reflects safety ratings that are overturned due to 49 CFR Part 385.17. And, the safety rating information is updated daily, and the rating date displayed is most recent date.&#10;&#10;The licensing and insurance information is from the Licensing and Insurance (L&amp;I) Online Website. This information is updated hourly.&#10;&#10;Links to SAFER and L&amp;I are available on the preview website so that users will be able to view a carrier’s detailed safety rating and licensing and insurance information. However, during the preview, only logged-in carriers will be able to view their own detailed information from both source sites. Carriers can click on the “Safety Rating” title to go to the SAFER Website and the “Licensing and Insurance” title to go the L&amp;I Website. Mock detailed information is not available for the sample carriers.&#10;&#10;These changes were made to meet stakeholder requests to have this information in the same place as the SMS’s Behavior Analysis and Safety Improvement Category (BASIC) data.&#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72" y="1323832"/>
              <a:ext cx="4274400" cy="478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This is an enlarged screenshot from the top panel of the Carrier Overview page, which now displays safety rating information from a compliance review, and current insurance and authority status, including whether the carrier has active for-hire authority and the minimum insurance on file.&#10;&#10;The safety rating information displayed on the S M S Website is based on the data from F M C S A’s Safety and Fitness Electronic Records (SAFER) System. Therefore, this display reflects safety ratings that are overturned due to 49 CFR Part 385.17. And, the safety rating information is updated daily, and the rating date displayed is most recent date.&#10;&#10;The licensing and insurance information is from the Licensing and Insurance (L&amp;I) Online Website. This information is updated hourly.&#10;&#10;Links to SAFER and L&amp;I are available on the preview website so that users will be able to view a carrier’s detailed safety rating and licensing and insurance information. However, during the preview, only logged-in carriers will be able to view their own detailed information from both source sites. Carriers can click on the “Safety Rating” title to go to the SAFER Website and the “Licensing and Insurance” title to go the L&amp;I Website. Mock detailed information is not available for the sample carriers.&#10;&#10;These changes were made to meet stakeholder requests to have this information in the same place as the SMS’s Behavior Analysis and Safety Improvement Category (BASIC) data.&#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682" y="2975616"/>
              <a:ext cx="7784068" cy="2541320"/>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grpSp>
      <p:sp>
        <p:nvSpPr>
          <p:cNvPr id="3" name="Footer Placeholder 2"/>
          <p:cNvSpPr>
            <a:spLocks noGrp="1"/>
          </p:cNvSpPr>
          <p:nvPr>
            <p:ph type="ftr" sz="quarter" idx="10"/>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1"/>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19</a:t>
            </a:fld>
            <a:endParaRPr lang="en-US" dirty="0">
              <a:solidFill>
                <a:prstClr val="white"/>
              </a:solidFill>
              <a:ea typeface="+mn-ea"/>
            </a:endParaRPr>
          </a:p>
        </p:txBody>
      </p:sp>
    </p:spTree>
    <p:extLst>
      <p:ext uri="{BB962C8B-B14F-4D97-AF65-F5344CB8AC3E}">
        <p14:creationId xmlns:p14="http://schemas.microsoft.com/office/powerpoint/2010/main" val="3003540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Today’s Presenters</a:t>
            </a:r>
          </a:p>
        </p:txBody>
      </p:sp>
      <p:sp>
        <p:nvSpPr>
          <p:cNvPr id="3" name="Content Placeholder 2"/>
          <p:cNvSpPr>
            <a:spLocks noGrp="1"/>
          </p:cNvSpPr>
          <p:nvPr>
            <p:ph sz="half" idx="1"/>
          </p:nvPr>
        </p:nvSpPr>
        <p:spPr>
          <a:xfrm>
            <a:off x="306675" y="4856354"/>
            <a:ext cx="3384377" cy="1053791"/>
          </a:xfrm>
        </p:spPr>
        <p:txBody>
          <a:bodyPr>
            <a:noAutofit/>
          </a:bodyPr>
          <a:lstStyle/>
          <a:p>
            <a:pPr marL="0" indent="0" algn="ctr">
              <a:buNone/>
            </a:pPr>
            <a:r>
              <a:rPr lang="en-US" sz="2400" dirty="0"/>
              <a:t>Courtney </a:t>
            </a:r>
            <a:r>
              <a:rPr lang="en-US" sz="2400" dirty="0" smtClean="0"/>
              <a:t>Stevenson </a:t>
            </a:r>
            <a:br>
              <a:rPr lang="en-US" sz="2400" dirty="0" smtClean="0"/>
            </a:br>
            <a:r>
              <a:rPr lang="en-US" sz="2400" dirty="0" smtClean="0"/>
              <a:t>Transportation Specialist</a:t>
            </a:r>
            <a:r>
              <a:rPr lang="en-US" sz="2400" dirty="0"/>
              <a:t/>
            </a:r>
            <a:br>
              <a:rPr lang="en-US" sz="2400" dirty="0"/>
            </a:br>
            <a:r>
              <a:rPr lang="en-US" sz="2400" dirty="0" smtClean="0"/>
              <a:t>FMCSA</a:t>
            </a:r>
            <a:endParaRPr lang="en-US" sz="2400" dirty="0"/>
          </a:p>
        </p:txBody>
      </p:sp>
      <p:pic>
        <p:nvPicPr>
          <p:cNvPr id="9" name="Picture 8" descr="Photo of Courtney Stevenson, Transportation Specialist, FMCSA.&#10;"/>
          <p:cNvPicPr>
            <a:picLocks noChangeAspect="1"/>
          </p:cNvPicPr>
          <p:nvPr/>
        </p:nvPicPr>
        <p:blipFill rotWithShape="1">
          <a:blip r:embed="rId3" cstate="print">
            <a:extLst>
              <a:ext uri="{28A0092B-C50C-407E-A947-70E740481C1C}">
                <a14:useLocalDpi xmlns:a14="http://schemas.microsoft.com/office/drawing/2010/main" val="0"/>
              </a:ext>
            </a:extLst>
          </a:blip>
          <a:srcRect l="29065" t="18941" r="21869"/>
          <a:stretch/>
        </p:blipFill>
        <p:spPr>
          <a:xfrm>
            <a:off x="635616" y="1371600"/>
            <a:ext cx="2767448" cy="3428999"/>
          </a:xfrm>
          <a:prstGeom prst="rect">
            <a:avLst/>
          </a:prstGeom>
          <a:ln w="50800" cap="rnd">
            <a:solidFill>
              <a:srgbClr val="800000"/>
            </a:solidFill>
          </a:ln>
        </p:spPr>
      </p:pic>
      <p:sp>
        <p:nvSpPr>
          <p:cNvPr id="4" name="Content Placeholder 3" descr="Bryan Price, Transportation Specialist, FMCSA.&#10;"/>
          <p:cNvSpPr>
            <a:spLocks noGrp="1"/>
          </p:cNvSpPr>
          <p:nvPr>
            <p:ph sz="half" idx="2"/>
          </p:nvPr>
        </p:nvSpPr>
        <p:spPr>
          <a:xfrm>
            <a:off x="4234303" y="4931343"/>
            <a:ext cx="4211425" cy="1094548"/>
          </a:xfrm>
        </p:spPr>
        <p:txBody>
          <a:bodyPr>
            <a:normAutofit lnSpcReduction="10000"/>
          </a:bodyPr>
          <a:lstStyle/>
          <a:p>
            <a:pPr marL="0" indent="0" algn="ctr">
              <a:buNone/>
            </a:pPr>
            <a:r>
              <a:rPr lang="en-US" sz="2400" dirty="0"/>
              <a:t>Bryan </a:t>
            </a:r>
            <a:r>
              <a:rPr lang="en-US" sz="2400" dirty="0" smtClean="0"/>
              <a:t>Price</a:t>
            </a:r>
            <a:r>
              <a:rPr lang="en-US" sz="2400" dirty="0"/>
              <a:t/>
            </a:r>
            <a:br>
              <a:rPr lang="en-US" sz="2400" dirty="0"/>
            </a:br>
            <a:r>
              <a:rPr lang="en-US" sz="2400" dirty="0"/>
              <a:t>Transportation </a:t>
            </a:r>
            <a:r>
              <a:rPr lang="en-US" sz="2400" dirty="0" smtClean="0"/>
              <a:t>Specialist</a:t>
            </a:r>
            <a:r>
              <a:rPr lang="en-US" sz="2400" dirty="0"/>
              <a:t/>
            </a:r>
            <a:br>
              <a:rPr lang="en-US" sz="2400" dirty="0"/>
            </a:br>
            <a:r>
              <a:rPr lang="en-US" sz="2400" dirty="0" smtClean="0"/>
              <a:t>FMCSA</a:t>
            </a:r>
            <a:endParaRPr lang="en-US" sz="2400" dirty="0"/>
          </a:p>
        </p:txBody>
      </p:sp>
      <p:pic>
        <p:nvPicPr>
          <p:cNvPr id="10" name="Picture 9" descr="Photo of Bryan Price, Transportation Specialist, FMCSA.&#10;"/>
          <p:cNvPicPr>
            <a:picLocks noChangeAspect="1"/>
          </p:cNvPicPr>
          <p:nvPr/>
        </p:nvPicPr>
        <p:blipFill rotWithShape="1">
          <a:blip r:embed="rId4">
            <a:extLst>
              <a:ext uri="{28A0092B-C50C-407E-A947-70E740481C1C}">
                <a14:useLocalDpi xmlns:a14="http://schemas.microsoft.com/office/drawing/2010/main" val="0"/>
              </a:ext>
            </a:extLst>
          </a:blip>
          <a:srcRect t="4440"/>
          <a:stretch/>
        </p:blipFill>
        <p:spPr>
          <a:xfrm>
            <a:off x="4922873" y="1371601"/>
            <a:ext cx="2834285" cy="3428998"/>
          </a:xfrm>
          <a:prstGeom prst="rect">
            <a:avLst/>
          </a:prstGeom>
          <a:solidFill>
            <a:srgbClr val="800000"/>
          </a:solidFill>
          <a:ln w="50800" cap="rnd">
            <a:solidFill>
              <a:srgbClr val="800000"/>
            </a:solidFill>
          </a:ln>
        </p:spPr>
      </p:pic>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9E4DB496-674A-48B6-A081-6E36FC0C328A}" type="slidenum">
              <a:rPr lang="en-US" smtClean="0"/>
              <a:pPr/>
              <a:t>2</a:t>
            </a:fld>
            <a:endParaRPr lang="en-US" dirty="0"/>
          </a:p>
        </p:txBody>
      </p:sp>
    </p:spTree>
    <p:extLst>
      <p:ext uri="{BB962C8B-B14F-4D97-AF65-F5344CB8AC3E}">
        <p14:creationId xmlns:p14="http://schemas.microsoft.com/office/powerpoint/2010/main" val="3608119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tx1"/>
                </a:solidFill>
              </a:rPr>
              <a:t>Overall BASIC Status</a:t>
            </a:r>
            <a:endParaRPr lang="en-US" dirty="0">
              <a:solidFill>
                <a:schemeClr val="tx1"/>
              </a:solidFill>
            </a:endParaRPr>
          </a:p>
        </p:txBody>
      </p:sp>
      <p:sp>
        <p:nvSpPr>
          <p:cNvPr id="5" name="Content Placeholder 4"/>
          <p:cNvSpPr>
            <a:spLocks noGrp="1"/>
          </p:cNvSpPr>
          <p:nvPr>
            <p:ph idx="1"/>
          </p:nvPr>
        </p:nvSpPr>
        <p:spPr/>
        <p:txBody>
          <a:bodyPr/>
          <a:lstStyle/>
          <a:p>
            <a:r>
              <a:rPr lang="en-US" sz="2000" dirty="0" smtClean="0"/>
              <a:t>Shows </a:t>
            </a:r>
            <a:r>
              <a:rPr lang="en-US" sz="2000" dirty="0"/>
              <a:t>overall BASIC in      status, i.e., whether a BASIC has been prioritized for intervention</a:t>
            </a:r>
          </a:p>
          <a:p>
            <a:r>
              <a:rPr lang="en-US" sz="2000" dirty="0" smtClean="0"/>
              <a:t>BASIC </a:t>
            </a:r>
            <a:r>
              <a:rPr lang="en-US" sz="2000" dirty="0"/>
              <a:t>percentile data has been retained and is available on the BASIC Detail page</a:t>
            </a:r>
          </a:p>
          <a:p>
            <a:pPr marL="0" indent="0">
              <a:buNone/>
            </a:pPr>
            <a:endParaRPr lang="en-US" dirty="0"/>
          </a:p>
        </p:txBody>
      </p:sp>
      <p:pic>
        <p:nvPicPr>
          <p:cNvPr id="8" name="Picture 7" descr="Exclamatioin or Warning Symbol. "/>
          <p:cNvPicPr/>
          <p:nvPr/>
        </p:nvPicPr>
        <p:blipFill>
          <a:blip r:embed="rId3" cstate="print">
            <a:extLst>
              <a:ext uri="{28A0092B-C50C-407E-A947-70E740481C1C}">
                <a14:useLocalDpi xmlns:a14="http://schemas.microsoft.com/office/drawing/2010/main" val="0"/>
              </a:ext>
            </a:extLst>
          </a:blip>
          <a:stretch>
            <a:fillRect/>
          </a:stretch>
        </p:blipFill>
        <p:spPr>
          <a:xfrm>
            <a:off x="7318255" y="1591302"/>
            <a:ext cx="247650" cy="213569"/>
          </a:xfrm>
          <a:prstGeom prst="rect">
            <a:avLst/>
          </a:prstGeom>
        </p:spPr>
      </p:pic>
      <p:grpSp>
        <p:nvGrpSpPr>
          <p:cNvPr id="6" name="Group 5" descr="Overall BASIC Status. &#10;&#10;On the enhanced site, the display of the BASICs has also been reordered to show their association with crash rate. The BASICs located on the left are most closely related to crash rate; this relationship decreases moving from left to right.&#10;"/>
          <p:cNvGrpSpPr/>
          <p:nvPr/>
        </p:nvGrpSpPr>
        <p:grpSpPr>
          <a:xfrm>
            <a:off x="180976" y="1447576"/>
            <a:ext cx="8703716" cy="4693918"/>
            <a:chOff x="180976" y="1447576"/>
            <a:chExt cx="8703716" cy="4693918"/>
          </a:xfrm>
        </p:grpSpPr>
        <p:pic>
          <p:nvPicPr>
            <p:cNvPr id="8194" name="Picture 2" descr="Overall BASIC Status. &#10;&#10;On the enhanced site, the display of the BASICs has also been reordered to show their association with crash rate. The BASICs located on the left are most closely related to crash rate; this relationship decreases moving from left to right.&#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6" y="1447576"/>
              <a:ext cx="4390232" cy="469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Overall BASIC Status. &#10;&#10;On the enhanced site, the display of the BASICs has also been reordered to show their association with crash rate. The BASICs located on the left are most closely related to crash rate; this relationship decreases moving from left to right.&#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849" y="3620140"/>
              <a:ext cx="7969843" cy="2521353"/>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grpSp>
      <p:sp>
        <p:nvSpPr>
          <p:cNvPr id="3" name="Footer Placeholder 2"/>
          <p:cNvSpPr>
            <a:spLocks noGrp="1"/>
          </p:cNvSpPr>
          <p:nvPr>
            <p:ph type="ftr" sz="quarter" idx="10"/>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1"/>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20</a:t>
            </a:fld>
            <a:endParaRPr lang="en-US" dirty="0">
              <a:solidFill>
                <a:prstClr val="white"/>
              </a:solidFill>
              <a:ea typeface="+mn-ea"/>
            </a:endParaRPr>
          </a:p>
        </p:txBody>
      </p:sp>
    </p:spTree>
    <p:extLst>
      <p:ext uri="{BB962C8B-B14F-4D97-AF65-F5344CB8AC3E}">
        <p14:creationId xmlns:p14="http://schemas.microsoft.com/office/powerpoint/2010/main" val="3888645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Penalties History</a:t>
            </a:r>
            <a:endParaRPr lang="en-US" dirty="0">
              <a:solidFill>
                <a:schemeClr val="tx1"/>
              </a:solidFill>
            </a:endParaRPr>
          </a:p>
        </p:txBody>
      </p:sp>
      <p:sp>
        <p:nvSpPr>
          <p:cNvPr id="8" name="Content Placeholder 7"/>
          <p:cNvSpPr>
            <a:spLocks noGrp="1"/>
          </p:cNvSpPr>
          <p:nvPr>
            <p:ph idx="1"/>
          </p:nvPr>
        </p:nvSpPr>
        <p:spPr>
          <a:xfrm>
            <a:off x="4511842" y="1524000"/>
            <a:ext cx="4343400" cy="4797552"/>
          </a:xfrm>
        </p:spPr>
        <p:txBody>
          <a:bodyPr wrap="square"/>
          <a:lstStyle/>
          <a:p>
            <a:pPr marL="0" indent="0">
              <a:buNone/>
            </a:pPr>
            <a:r>
              <a:rPr lang="en-US" b="1" dirty="0" smtClean="0">
                <a:solidFill>
                  <a:srgbClr val="1B587C"/>
                </a:solidFill>
              </a:rPr>
              <a:t>Objective: Provide a “one-stop-shop” for </a:t>
            </a:r>
            <a:r>
              <a:rPr lang="en-US" b="1" dirty="0">
                <a:solidFill>
                  <a:srgbClr val="1B587C"/>
                </a:solidFill>
              </a:rPr>
              <a:t>FMCSA safety </a:t>
            </a:r>
            <a:r>
              <a:rPr lang="en-US" b="1" dirty="0" smtClean="0">
                <a:solidFill>
                  <a:srgbClr val="1B587C"/>
                </a:solidFill>
              </a:rPr>
              <a:t>information</a:t>
            </a:r>
          </a:p>
          <a:p>
            <a:pPr marL="0" indent="0">
              <a:buNone/>
            </a:pPr>
            <a:endParaRPr lang="en-US" dirty="0"/>
          </a:p>
        </p:txBody>
      </p:sp>
      <p:grpSp>
        <p:nvGrpSpPr>
          <p:cNvPr id="2" name="Group 1" descr="Penalties History&#10;&#10;The new Penalties History section shows a carrier’s enforcement history including the date the case was closed, the applicable violations, and the associated fines. This penalties history information is updated daily. At this time, the Penalties History section does not link to the carrier’s detailed enforcement history in the Enforcement Management Information System Website.&#10;&#10;As the pop-up above shows, users can select the arrow key next to the date of the penalty to find out more about the violation(s) associated with that penalty.&#10;"/>
          <p:cNvGrpSpPr/>
          <p:nvPr/>
        </p:nvGrpSpPr>
        <p:grpSpPr>
          <a:xfrm>
            <a:off x="180976" y="1378423"/>
            <a:ext cx="8722577" cy="4749422"/>
            <a:chOff x="180976" y="1378423"/>
            <a:chExt cx="8722577" cy="4749422"/>
          </a:xfrm>
        </p:grpSpPr>
        <p:pic>
          <p:nvPicPr>
            <p:cNvPr id="9218" name="Picture 2" descr="Penalties History&#10;&#10;The new Penalties History section shows a carrier’s enforcement history including the date the case was closed, the applicable violations, and the associated fines. This penalties history information is updated daily. At this time, the Penalties History section does not link to the carrier’s detailed enforcement history in the Enforcement Management Information System Website.&#10;&#10;As the pop-up above shows, users can select the arrow key next to the date of the penalty to find out more about the violation(s) associated with that penalt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6" y="1378423"/>
              <a:ext cx="4108982" cy="4749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Penalties History&#10;&#10;The new Penalties History section shows a carrier’s enforcement history including the date the case was closed, the applicable violations, and the associated fines. This penalties history information is updated daily. At this time, the Penalties History section does not link to the carrier’s detailed enforcement history in the Enforcement Management Information System Website.&#10;&#10;As the pop-up above shows, users can select the arrow key next to the date of the penalty to find out more about the violation(s) associated with that penalty.&#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762" y="2838735"/>
              <a:ext cx="5746791" cy="3084394"/>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grpSp>
      <p:sp>
        <p:nvSpPr>
          <p:cNvPr id="7" name="Footer Placeholder 2"/>
          <p:cNvSpPr>
            <a:spLocks noGrp="1"/>
          </p:cNvSpPr>
          <p:nvPr>
            <p:ph type="ftr" sz="quarter" idx="10"/>
          </p:nvPr>
        </p:nvSpPr>
        <p:spPr>
          <a:xfrm>
            <a:off x="2628900" y="6400800"/>
            <a:ext cx="3886200" cy="365125"/>
          </a:xfrm>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1"/>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21</a:t>
            </a:fld>
            <a:endParaRPr lang="en-US" dirty="0">
              <a:solidFill>
                <a:prstClr val="white"/>
              </a:solidFill>
              <a:ea typeface="+mn-ea"/>
            </a:endParaRPr>
          </a:p>
        </p:txBody>
      </p:sp>
    </p:spTree>
    <p:extLst>
      <p:ext uri="{BB962C8B-B14F-4D97-AF65-F5344CB8AC3E}">
        <p14:creationId xmlns:p14="http://schemas.microsoft.com/office/powerpoint/2010/main" val="802317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Accessing the BASIC Detail Page</a:t>
            </a:r>
            <a:endParaRPr lang="en-US" dirty="0">
              <a:solidFill>
                <a:schemeClr val="tx1"/>
              </a:solidFill>
            </a:endParaRPr>
          </a:p>
        </p:txBody>
      </p:sp>
      <p:pic>
        <p:nvPicPr>
          <p:cNvPr id="1026" name="Picture 2" descr="Accessing the BASIC Detail Page. &#10;&#10;Some of the enhancements to the BASIC Detail Page will be highlighted using Sample Carrier 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86" y="1869744"/>
            <a:ext cx="8366078" cy="283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22</a:t>
            </a:fld>
            <a:endParaRPr kumimoji="0" lang="en-US" dirty="0"/>
          </a:p>
        </p:txBody>
      </p:sp>
    </p:spTree>
    <p:extLst>
      <p:ext uri="{BB962C8B-B14F-4D97-AF65-F5344CB8AC3E}">
        <p14:creationId xmlns:p14="http://schemas.microsoft.com/office/powerpoint/2010/main" val="3462149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reenshot from the new BASIC Detail page, showing the following features:&#10;&#10;This page and the display changes we will highlight on it are based on Sample Carrier 2.&#10;&#10;Users can get to this page by selecting a BASIC to view from the BASIC Status panel. Once selected, the BASIC will darke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221" y="168442"/>
            <a:ext cx="5281683" cy="622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2"/>
          <p:cNvSpPr>
            <a:spLocks noGrp="1"/>
          </p:cNvSpPr>
          <p:nvPr>
            <p:ph type="ftr" sz="quarter" idx="11"/>
          </p:nvPr>
        </p:nvSpPr>
        <p:spPr>
          <a:xfrm>
            <a:off x="2628900" y="6400800"/>
            <a:ext cx="3886200" cy="365125"/>
          </a:xfrm>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2"/>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23</a:t>
            </a:fld>
            <a:endParaRPr lang="en-US" dirty="0">
              <a:solidFill>
                <a:prstClr val="white"/>
              </a:solidFill>
              <a:ea typeface="+mn-ea"/>
            </a:endParaRPr>
          </a:p>
        </p:txBody>
      </p:sp>
    </p:spTree>
    <p:extLst>
      <p:ext uri="{BB962C8B-B14F-4D97-AF65-F5344CB8AC3E}">
        <p14:creationId xmlns:p14="http://schemas.microsoft.com/office/powerpoint/2010/main" val="3374993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tx1"/>
                </a:solidFill>
              </a:rPr>
              <a:t>Measure, Safety Event Group, and Intervention Threshold</a:t>
            </a:r>
            <a:endParaRPr lang="en-US" sz="2800" dirty="0">
              <a:solidFill>
                <a:schemeClr val="tx1"/>
              </a:solidFill>
            </a:endParaRPr>
          </a:p>
        </p:txBody>
      </p:sp>
      <p:sp>
        <p:nvSpPr>
          <p:cNvPr id="5" name="Content Placeholder 4"/>
          <p:cNvSpPr>
            <a:spLocks noGrp="1"/>
          </p:cNvSpPr>
          <p:nvPr>
            <p:ph sz="half" idx="4294967295"/>
          </p:nvPr>
        </p:nvSpPr>
        <p:spPr>
          <a:xfrm>
            <a:off x="0" y="1463675"/>
            <a:ext cx="4267200" cy="4906963"/>
          </a:xfrm>
        </p:spPr>
        <p:txBody>
          <a:bodyPr>
            <a:normAutofit/>
          </a:bodyPr>
          <a:lstStyle/>
          <a:p>
            <a:r>
              <a:rPr lang="en-US" sz="2000" dirty="0" smtClean="0"/>
              <a:t>The new BASIC Detail page: </a:t>
            </a:r>
          </a:p>
          <a:p>
            <a:pPr lvl="1"/>
            <a:r>
              <a:rPr lang="en-US" sz="1600" dirty="0" smtClean="0"/>
              <a:t>Highlights a carrier’s measure</a:t>
            </a:r>
          </a:p>
          <a:p>
            <a:pPr lvl="1"/>
            <a:r>
              <a:rPr lang="en-US" sz="1600" dirty="0"/>
              <a:t>Displays an </a:t>
            </a:r>
            <a:r>
              <a:rPr lang="en-US" sz="1600" dirty="0" smtClean="0"/>
              <a:t>Intervention </a:t>
            </a:r>
            <a:r>
              <a:rPr lang="en-US" sz="1600" dirty="0"/>
              <a:t>Threshold graphic that shows the carrier’s performance percentile in relation to the Intervention Threshold in that </a:t>
            </a:r>
            <a:r>
              <a:rPr lang="en-US" sz="1600" dirty="0" smtClean="0"/>
              <a:t>BASIC</a:t>
            </a:r>
            <a:endParaRPr lang="en-US" sz="1600" dirty="0"/>
          </a:p>
          <a:p>
            <a:pPr lvl="1"/>
            <a:r>
              <a:rPr lang="en-US" sz="1600" dirty="0" smtClean="0"/>
              <a:t>Includes a                                    link to </a:t>
            </a:r>
            <a:r>
              <a:rPr lang="en-US" sz="1600" dirty="0"/>
              <a:t>download all of the carriers in the same  safety event group used to rank a carrier’s BASIC </a:t>
            </a:r>
            <a:r>
              <a:rPr lang="en-US" sz="1600" dirty="0" smtClean="0"/>
              <a:t>percentile</a:t>
            </a:r>
          </a:p>
          <a:p>
            <a:pPr lvl="1"/>
            <a:r>
              <a:rPr lang="en-US" sz="1600" dirty="0" smtClean="0"/>
              <a:t>Displays investigation results, i.e., whether Serious Violations have been discovered (12 months’ worth)</a:t>
            </a:r>
          </a:p>
        </p:txBody>
      </p:sp>
      <p:pic>
        <p:nvPicPr>
          <p:cNvPr id="10" name="Picture 3" descr="Link button to Who Is In My Safety Event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537" y="3497579"/>
            <a:ext cx="1548582"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descr="Measure, Safety Event Group, and Intervention Threshold.&#10;&#10;Users can select the “More Info” link for plain language definitions of terms in the blue box, such as performance measure and Intervention Threshold.&#10;&#10;This blue box on the BASIC Detail page summarizes the carrier’s performance in this BASIC including status, performance measure and percentile, percentile performance vs. Intervention Threshold, safety event group information, and whether or not a Serious Violation has been found. For the preview, the Serious Violations displayed under Investigation Results only reflect 12 months of data.&#10;&#10;Safety event group information will not be available for download until after the SMS display changes have been implemented. Once the changes are in effect, users will be able to download information for all of the carriers in a given safety event group, with the exception of Mexican carriers. &#10;"/>
          <p:cNvGrpSpPr/>
          <p:nvPr/>
        </p:nvGrpSpPr>
        <p:grpSpPr>
          <a:xfrm>
            <a:off x="4566369" y="1307781"/>
            <a:ext cx="3795579" cy="4867275"/>
            <a:chOff x="4566369" y="1307781"/>
            <a:chExt cx="3795579" cy="4867275"/>
          </a:xfrm>
        </p:grpSpPr>
        <p:sp>
          <p:nvSpPr>
            <p:cNvPr id="7" name="Right Arrow 6"/>
            <p:cNvSpPr/>
            <p:nvPr/>
          </p:nvSpPr>
          <p:spPr>
            <a:xfrm>
              <a:off x="4631388" y="2434389"/>
              <a:ext cx="978408"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solidFill>
                  <a:schemeClr val="bg1"/>
                </a:solidFill>
                <a:latin typeface="+mj-lt"/>
              </a:endParaRPr>
            </a:p>
          </p:txBody>
        </p:sp>
        <p:sp>
          <p:nvSpPr>
            <p:cNvPr id="8" name="Right Arrow 7"/>
            <p:cNvSpPr/>
            <p:nvPr/>
          </p:nvSpPr>
          <p:spPr>
            <a:xfrm>
              <a:off x="4609755" y="3068052"/>
              <a:ext cx="978408"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latin typeface="+mj-lt"/>
              </a:endParaRPr>
            </a:p>
          </p:txBody>
        </p:sp>
        <p:sp>
          <p:nvSpPr>
            <p:cNvPr id="9" name="Right Arrow 8"/>
            <p:cNvSpPr/>
            <p:nvPr/>
          </p:nvSpPr>
          <p:spPr>
            <a:xfrm>
              <a:off x="4566369" y="4524547"/>
              <a:ext cx="978408"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latin typeface="+mj-lt"/>
              </a:endParaRPr>
            </a:p>
          </p:txBody>
        </p:sp>
        <p:sp>
          <p:nvSpPr>
            <p:cNvPr id="11" name="Right Arrow 10"/>
            <p:cNvSpPr/>
            <p:nvPr/>
          </p:nvSpPr>
          <p:spPr>
            <a:xfrm>
              <a:off x="4568800" y="5167884"/>
              <a:ext cx="978408"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latin typeface="+mj-lt"/>
              </a:endParaRPr>
            </a:p>
          </p:txBody>
        </p:sp>
        <p:pic>
          <p:nvPicPr>
            <p:cNvPr id="3076" name="Picture 4" descr="Measure, Safety Event Group, and Intervention Threshold.&#10;&#10;Users can select the “More Info” link for plain language definitions of terms in the blue box, such as performance measure and Intervention Threshold.&#10;&#10;This blue box on the BASIC Detail page summarizes the carrier’s performance in this BASIC including status, performance measure and percentile, percentile performance vs. Intervention Threshold, safety event group information, and whether or not a Serious Violation has been found. For the preview, the Serious Violations displayed under Investigation Results only reflect 12 months of data.&#10;&#10;Safety event group information will not be available for download until after the SMS display changes have been implemented. Once the changes are in effect, users will be able to download information for all of the carriers in a given safety event group, with the exception of Mexican carri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081" y="1307781"/>
              <a:ext cx="2643867"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Footer Placeholder 2"/>
          <p:cNvSpPr>
            <a:spLocks noGrp="1"/>
          </p:cNvSpPr>
          <p:nvPr>
            <p:ph type="ftr" sz="quarter" idx="11"/>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2"/>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24</a:t>
            </a:fld>
            <a:endParaRPr lang="en-US" dirty="0">
              <a:solidFill>
                <a:prstClr val="white"/>
              </a:solidFill>
              <a:ea typeface="+mn-ea"/>
            </a:endParaRPr>
          </a:p>
        </p:txBody>
      </p:sp>
    </p:spTree>
    <p:extLst>
      <p:ext uri="{BB962C8B-B14F-4D97-AF65-F5344CB8AC3E}">
        <p14:creationId xmlns:p14="http://schemas.microsoft.com/office/powerpoint/2010/main" val="1247939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Improved Graphs</a:t>
            </a:r>
            <a:endParaRPr lang="en-US" dirty="0">
              <a:solidFill>
                <a:schemeClr val="tx1"/>
              </a:solidFill>
            </a:endParaRPr>
          </a:p>
        </p:txBody>
      </p:sp>
      <p:sp>
        <p:nvSpPr>
          <p:cNvPr id="5" name="Content Placeholder 4"/>
          <p:cNvSpPr>
            <a:spLocks noGrp="1"/>
          </p:cNvSpPr>
          <p:nvPr>
            <p:ph idx="1"/>
          </p:nvPr>
        </p:nvSpPr>
        <p:spPr>
          <a:xfrm>
            <a:off x="228600" y="1527048"/>
            <a:ext cx="2895600" cy="4873752"/>
          </a:xfrm>
        </p:spPr>
        <p:txBody>
          <a:bodyPr/>
          <a:lstStyle/>
          <a:p>
            <a:pPr marL="0" indent="0">
              <a:buNone/>
            </a:pPr>
            <a:r>
              <a:rPr lang="en-US" b="1" dirty="0" smtClean="0">
                <a:solidFill>
                  <a:srgbClr val="1B587C"/>
                </a:solidFill>
              </a:rPr>
              <a:t>Objective: Retain </a:t>
            </a:r>
            <a:r>
              <a:rPr lang="en-US" b="1" dirty="0">
                <a:solidFill>
                  <a:srgbClr val="1B587C"/>
                </a:solidFill>
              </a:rPr>
              <a:t>and provide easy access to detailed information and </a:t>
            </a:r>
            <a:r>
              <a:rPr lang="en-US" b="1" dirty="0" smtClean="0">
                <a:solidFill>
                  <a:srgbClr val="1B587C"/>
                </a:solidFill>
              </a:rPr>
              <a:t>improved performance </a:t>
            </a:r>
            <a:r>
              <a:rPr lang="en-US" b="1" dirty="0">
                <a:solidFill>
                  <a:srgbClr val="1B587C"/>
                </a:solidFill>
              </a:rPr>
              <a:t>monitoring tools</a:t>
            </a:r>
          </a:p>
          <a:p>
            <a:pPr marL="0" indent="0">
              <a:buNone/>
            </a:pPr>
            <a:endParaRPr lang="en-US" dirty="0"/>
          </a:p>
        </p:txBody>
      </p:sp>
      <p:grpSp>
        <p:nvGrpSpPr>
          <p:cNvPr id="6" name="Group 5" descr="The new SMS display includes a variety improved graphs of that show information in customizable displays to enhance user understanding of safety performance over time.&#10;&#10;Users can select graphs with customizable views of a carrier’s safety performance, including Trends, History, or Both. In addition, users can select monthly, quarterly, or semi-annual intervals related to a specific measure and carrier.&#10;&#10;We will now walk through the three graphs, shown above, in more detail.&#10;"/>
          <p:cNvGrpSpPr/>
          <p:nvPr/>
        </p:nvGrpSpPr>
        <p:grpSpPr>
          <a:xfrm>
            <a:off x="3609472" y="893165"/>
            <a:ext cx="5038224" cy="5229970"/>
            <a:chOff x="3609472" y="893165"/>
            <a:chExt cx="5038224" cy="5229970"/>
          </a:xfrm>
        </p:grpSpPr>
        <p:pic>
          <p:nvPicPr>
            <p:cNvPr id="9218" name="Picture 2" descr="Improved Graphs&#10;&#10;The new SMS display includes a variety improved graphs of that show information in customizable displays to enhance user understanding of safety performance over time.&#10;&#10;Users can select graphs with customizable views of a carrier’s safety performance, including Trends, History, or Both. In addition, users can select monthly, quarterly, or semi-annual intervals related to a specific measure and carri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474" y="893165"/>
              <a:ext cx="3260558" cy="2295203"/>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pic>
          <p:nvPicPr>
            <p:cNvPr id="8194" name="Picture 2" descr="Improved Graphs&#10;&#10;The new SMS display includes a variety improved graphs of that show information in customizable displays to enhance user understanding of safety performance over time.&#10;&#10;Users can select graphs with customizable views of a carrier’s safety performance, including Trends, History, or Both. In addition, users can select monthly, quarterly, or semi-annual intervals related to a specific measure and carrie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753" y="2156480"/>
              <a:ext cx="3407943" cy="2447040"/>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pic>
          <p:nvPicPr>
            <p:cNvPr id="9221" name="Picture 5" descr="Improved Graphs&#10;&#10;The new SMS display includes a variety improved graphs of that show information in customizable displays to enhance user understanding of safety performance over time.&#10;&#10;Users can select graphs with customizable views of a carrier’s safety performance, including Trends, History, or Both. In addition, users can select monthly, quarterly, or semi-annual intervals related to a specific measure and carrier.&#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472" y="3707551"/>
              <a:ext cx="3450963" cy="2415584"/>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grpSp>
      <p:sp>
        <p:nvSpPr>
          <p:cNvPr id="3" name="Footer Placeholder 2"/>
          <p:cNvSpPr>
            <a:spLocks noGrp="1"/>
          </p:cNvSpPr>
          <p:nvPr>
            <p:ph type="ftr" sz="quarter" idx="10"/>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1"/>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25</a:t>
            </a:fld>
            <a:endParaRPr lang="en-US" dirty="0">
              <a:solidFill>
                <a:prstClr val="white"/>
              </a:solidFill>
              <a:ea typeface="+mn-ea"/>
            </a:endParaRPr>
          </a:p>
        </p:txBody>
      </p:sp>
    </p:spTree>
    <p:extLst>
      <p:ext uri="{BB962C8B-B14F-4D97-AF65-F5344CB8AC3E}">
        <p14:creationId xmlns:p14="http://schemas.microsoft.com/office/powerpoint/2010/main" val="2723395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Measure Graph</a:t>
            </a:r>
            <a:endParaRPr lang="en-US" dirty="0">
              <a:solidFill>
                <a:schemeClr val="tx1"/>
              </a:solidFill>
            </a:endParaRPr>
          </a:p>
        </p:txBody>
      </p:sp>
      <p:sp>
        <p:nvSpPr>
          <p:cNvPr id="9" name="Content Placeholder 8"/>
          <p:cNvSpPr>
            <a:spLocks noGrp="1"/>
          </p:cNvSpPr>
          <p:nvPr>
            <p:ph idx="1"/>
          </p:nvPr>
        </p:nvSpPr>
        <p:spPr>
          <a:xfrm>
            <a:off x="4648200" y="1447800"/>
            <a:ext cx="4267200" cy="4873752"/>
          </a:xfrm>
        </p:spPr>
        <p:txBody>
          <a:bodyPr/>
          <a:lstStyle/>
          <a:p>
            <a:r>
              <a:rPr lang="en-US" sz="2000" dirty="0" smtClean="0"/>
              <a:t>Click      to expand and customize the view of this graph</a:t>
            </a:r>
            <a:endParaRPr lang="en-US" dirty="0"/>
          </a:p>
        </p:txBody>
      </p:sp>
      <p:pic>
        <p:nvPicPr>
          <p:cNvPr id="3076" name="Picture 4" descr="Blue arrow icon for increasing or decreasing the viewable size of the grap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58129"/>
            <a:ext cx="228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descr="Measure Graph&#10;&#10;The Measure graph shows a carrier’s measure over time. This graph shows the Trends view, which is the default view. The Trends view shows measure performance based on the current S M S methodology. The months in the graph have been adjusted to align with the S M S snapshot schedule.&#10;&#10;Users can click on the blue arrow in the upper right hand corner to expand and customize the views of this graph. To make the graph smaller, select the blue arrow again.&#10;"/>
          <p:cNvGrpSpPr/>
          <p:nvPr/>
        </p:nvGrpSpPr>
        <p:grpSpPr>
          <a:xfrm>
            <a:off x="156409" y="1353591"/>
            <a:ext cx="8442922" cy="4842493"/>
            <a:chOff x="156409" y="1353591"/>
            <a:chExt cx="8442922" cy="4842493"/>
          </a:xfrm>
        </p:grpSpPr>
        <p:pic>
          <p:nvPicPr>
            <p:cNvPr id="8194" name="Picture 2" descr="Measure Graph&#10;&#10;The Measure graph shows a carrier’s measure over time. This graph shows the Trends view, which is the default view. The Trends view shows measure performance based on the current S M S methodology. The months in the graph have been adjusted to align with the S M S snapshot schedule.&#10;&#10;Users can click on the blue arrow in the upper right hand corner to expand and customize the views of this graph. To make the graph smaller, select the blue arrow agai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09" y="1353591"/>
              <a:ext cx="4423837" cy="473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Measure Graph&#10;&#10;The Measure graph shows a carrier’s measure over time. This graph shows the Trends view, which is the default view. The Trends view shows measure performance based on the current S M S methodology. The months in the graph have been adjusted to align with the S M S snapshot schedule.&#10;&#10;Users can click on the blue arrow in the upper right hand corner to expand and customize the views of this graph. To make the graph smaller, select the blue arrow again.&#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7666" y="2189361"/>
              <a:ext cx="5951665" cy="4006723"/>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grpSp>
      <p:sp>
        <p:nvSpPr>
          <p:cNvPr id="3" name="Footer Placeholder 2"/>
          <p:cNvSpPr>
            <a:spLocks noGrp="1"/>
          </p:cNvSpPr>
          <p:nvPr>
            <p:ph type="ftr" sz="quarter" idx="10"/>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1"/>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26</a:t>
            </a:fld>
            <a:endParaRPr lang="en-US" dirty="0">
              <a:solidFill>
                <a:prstClr val="white"/>
              </a:solidFill>
              <a:ea typeface="+mn-ea"/>
            </a:endParaRPr>
          </a:p>
        </p:txBody>
      </p:sp>
    </p:spTree>
    <p:extLst>
      <p:ext uri="{BB962C8B-B14F-4D97-AF65-F5344CB8AC3E}">
        <p14:creationId xmlns:p14="http://schemas.microsoft.com/office/powerpoint/2010/main" val="3868857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Measure Graph (Detail View)</a:t>
            </a:r>
            <a:endParaRPr lang="en-US" dirty="0">
              <a:solidFill>
                <a:schemeClr val="tx1"/>
              </a:solidFill>
            </a:endParaRPr>
          </a:p>
        </p:txBody>
      </p:sp>
      <p:sp>
        <p:nvSpPr>
          <p:cNvPr id="5" name="Content Placeholder 4"/>
          <p:cNvSpPr>
            <a:spLocks noGrp="1"/>
          </p:cNvSpPr>
          <p:nvPr>
            <p:ph idx="1"/>
          </p:nvPr>
        </p:nvSpPr>
        <p:spPr>
          <a:xfrm>
            <a:off x="4724400" y="1296537"/>
            <a:ext cx="4191000" cy="5025015"/>
          </a:xfrm>
        </p:spPr>
        <p:txBody>
          <a:bodyPr>
            <a:normAutofit/>
          </a:bodyPr>
          <a:lstStyle/>
          <a:p>
            <a:r>
              <a:rPr lang="en-US" sz="2000" dirty="0" smtClean="0"/>
              <a:t>Click     to make graph smaller</a:t>
            </a:r>
            <a:endParaRPr lang="en-US" sz="2000" dirty="0"/>
          </a:p>
        </p:txBody>
      </p:sp>
      <p:pic>
        <p:nvPicPr>
          <p:cNvPr id="8" name="Picture 4" descr="Blue arrow icon for increasing or decreasing the viewable size of the grap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613" y="1396553"/>
            <a:ext cx="228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Measure Graph - detail view.&#10;&#10;The Detail view of the Measure graph offers three views: Trends, History, or Both, as well as the option to view this measure performance by monthly, quarterly, or semi-annual intervals.&#10;&#10;The History view shows measure performance based on the SMS methodology in place during a specific time period. The Both view shows the Trends and History views on the same graph. The graph shown above is the History view.&#10;&#10;For each view, select the (&lt;) left and right (&gt;) arrows for earlier and later dates.&#10;&#10;Users can make this graph smaller by selecting the blue arrow in the upper right hand corne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260" y="1733320"/>
            <a:ext cx="6866860" cy="444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descr="Right-pointing arrow indicating the blue arrow icon for increasing or decreasing the viewable size of the graph. "/>
          <p:cNvSpPr/>
          <p:nvPr/>
        </p:nvSpPr>
        <p:spPr>
          <a:xfrm>
            <a:off x="6741989" y="1733320"/>
            <a:ext cx="545911" cy="242316"/>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1"/>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27</a:t>
            </a:fld>
            <a:endParaRPr lang="en-US" dirty="0">
              <a:solidFill>
                <a:prstClr val="white"/>
              </a:solidFill>
              <a:ea typeface="+mn-ea"/>
            </a:endParaRPr>
          </a:p>
        </p:txBody>
      </p:sp>
    </p:spTree>
    <p:extLst>
      <p:ext uri="{BB962C8B-B14F-4D97-AF65-F5344CB8AC3E}">
        <p14:creationId xmlns:p14="http://schemas.microsoft.com/office/powerpoint/2010/main" val="546183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Measure vs. Percentile Graph</a:t>
            </a:r>
            <a:endParaRPr lang="en-US" dirty="0">
              <a:solidFill>
                <a:schemeClr val="tx1"/>
              </a:solidFill>
            </a:endParaRPr>
          </a:p>
        </p:txBody>
      </p:sp>
      <p:sp>
        <p:nvSpPr>
          <p:cNvPr id="2" name="Content Placeholder 1"/>
          <p:cNvSpPr>
            <a:spLocks noGrp="1"/>
          </p:cNvSpPr>
          <p:nvPr>
            <p:ph idx="1"/>
          </p:nvPr>
        </p:nvSpPr>
        <p:spPr>
          <a:xfrm>
            <a:off x="5410200" y="1295400"/>
            <a:ext cx="3657600" cy="5026152"/>
          </a:xfrm>
        </p:spPr>
        <p:txBody>
          <a:bodyPr/>
          <a:lstStyle/>
          <a:p>
            <a:r>
              <a:rPr lang="en-US" sz="2000" dirty="0" smtClean="0"/>
              <a:t>Click      to expand graph</a:t>
            </a:r>
            <a:endParaRPr lang="en-US" sz="2000" dirty="0"/>
          </a:p>
          <a:p>
            <a:pPr marL="0" indent="0">
              <a:buNone/>
            </a:pPr>
            <a:endParaRPr lang="en-US" dirty="0"/>
          </a:p>
        </p:txBody>
      </p:sp>
      <p:pic>
        <p:nvPicPr>
          <p:cNvPr id="8" name="Picture 4" descr="Blue arrow icon for increasing or decreasing the viewable size of the grap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944" y="1404214"/>
            <a:ext cx="228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descr="Measure versus Percentile Graph&#10;&#10;The Measure versus Percentile graph shows how the absolute measure (y axis) correlates with the percentile rank (x axis) for a given BASIC or safety event group.&#10;&#10;Hover on each dot on the graph to see the precise percentile rank for each measure.&#10;&#10;The first or top solid line shows the Intervention Threshold for this carrier in this BASIC and the second solid line shows the carrier’s current performance level. Click the blue arrow image in the upper right hand corner to expand the graph. To make the graph smaller, select the blue arrow image again.&#10;"/>
          <p:cNvGrpSpPr/>
          <p:nvPr/>
        </p:nvGrpSpPr>
        <p:grpSpPr>
          <a:xfrm>
            <a:off x="323593" y="1404215"/>
            <a:ext cx="8465565" cy="4705960"/>
            <a:chOff x="323593" y="1404215"/>
            <a:chExt cx="8465565" cy="4705960"/>
          </a:xfrm>
        </p:grpSpPr>
        <p:pic>
          <p:nvPicPr>
            <p:cNvPr id="9218" name="Picture 2" descr="Measure versus Percentile Graph&#10;&#10;The Measure versus Percentile graph shows how the absolute measure (y axis) correlates with the percentile rank (x axis) for a given BASIC or safety event group.&#10;&#10;Hover on each dot on the graph to see the precise percentile rank for each measure.&#10;&#10;The first or top solid line shows the Intervention Threshold for this carrier in this BASIC and the second solid line shows the carrier’s current performance level. Click the blue arrow image in the upper right hand corner to expand the graph. To make the graph smaller, select the blue arrow image agai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93" y="1404215"/>
              <a:ext cx="4999055" cy="470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Measure versus Percentile Graph&#10;&#10;The Measure versus Percentile graph shows how the absolute measure (y axis) correlates with the percentile rank (x axis) for a given BASIC or safety event group.&#10;&#10;Hover on each dot on the graph to see the precise percentile rank for each measure.&#10;&#10;The first or top solid line shows the Intervention Threshold for this carrier in this BASIC and the second solid line shows the carrier’s current performance level. Click the blue arrow image in the upper right hand corner to expand the graph. To make the graph smaller, select the blue arrow image again.&#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985" y="1842448"/>
              <a:ext cx="5650173" cy="4267727"/>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grpSp>
      <p:sp>
        <p:nvSpPr>
          <p:cNvPr id="4" name="Slide Number Placeholder 3"/>
          <p:cNvSpPr>
            <a:spLocks noGrp="1"/>
          </p:cNvSpPr>
          <p:nvPr>
            <p:ph type="sldNum" sz="quarter" idx="11"/>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28</a:t>
            </a:fld>
            <a:endParaRPr lang="en-US" dirty="0">
              <a:solidFill>
                <a:prstClr val="white"/>
              </a:solidFill>
              <a:ea typeface="+mn-ea"/>
            </a:endParaRPr>
          </a:p>
        </p:txBody>
      </p:sp>
      <p:sp>
        <p:nvSpPr>
          <p:cNvPr id="3" name="Footer Placeholder 2"/>
          <p:cNvSpPr>
            <a:spLocks noGrp="1"/>
          </p:cNvSpPr>
          <p:nvPr>
            <p:ph type="ftr" sz="quarter" idx="10"/>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Tree>
    <p:extLst>
      <p:ext uri="{BB962C8B-B14F-4D97-AF65-F5344CB8AC3E}">
        <p14:creationId xmlns:p14="http://schemas.microsoft.com/office/powerpoint/2010/main" val="1039571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Inspection Results Graph</a:t>
            </a:r>
            <a:endParaRPr lang="en-US" dirty="0">
              <a:solidFill>
                <a:schemeClr val="tx1"/>
              </a:solidFill>
            </a:endParaRPr>
          </a:p>
        </p:txBody>
      </p:sp>
      <p:sp>
        <p:nvSpPr>
          <p:cNvPr id="8" name="Content Placeholder 7"/>
          <p:cNvSpPr>
            <a:spLocks noGrp="1"/>
          </p:cNvSpPr>
          <p:nvPr>
            <p:ph idx="1"/>
          </p:nvPr>
        </p:nvSpPr>
        <p:spPr>
          <a:xfrm>
            <a:off x="5061852" y="1186543"/>
            <a:ext cx="3907971" cy="5102352"/>
          </a:xfrm>
        </p:spPr>
        <p:txBody>
          <a:bodyPr>
            <a:normAutofit/>
          </a:bodyPr>
          <a:lstStyle/>
          <a:p>
            <a:r>
              <a:rPr lang="en-US" sz="2000" dirty="0" smtClean="0"/>
              <a:t>Click     to expand and customize the view of this graph</a:t>
            </a:r>
            <a:endParaRPr lang="en-US" sz="2000" dirty="0"/>
          </a:p>
        </p:txBody>
      </p:sp>
      <p:pic>
        <p:nvPicPr>
          <p:cNvPr id="9" name="Picture 4" descr="Blue arrow icon to increase or decrease the viewable size of the grap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719" y="1299480"/>
            <a:ext cx="228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descr="Inspection Results Graph:&#10;&#10;This is the default view of the Inspection Results graph, which shows for each BASIC a carrier’s total inspections and average severity weights per inspection by month. Average severity weight is based solely on violation severity weighting, and not time weighting.&#10;&#10;Users can select the blue arrow image in the top right hand corner to expand and see other views of this graph. To make the graph smaller, click the blue arrow again.&#10;"/>
          <p:cNvGrpSpPr/>
          <p:nvPr/>
        </p:nvGrpSpPr>
        <p:grpSpPr>
          <a:xfrm>
            <a:off x="220330" y="1343024"/>
            <a:ext cx="8631617" cy="4821154"/>
            <a:chOff x="220330" y="1343024"/>
            <a:chExt cx="8631617" cy="4821154"/>
          </a:xfrm>
        </p:grpSpPr>
        <p:pic>
          <p:nvPicPr>
            <p:cNvPr id="10242" name="Picture 2" descr="Inspection Results Graph:&#10;&#10;This is the default view of the Inspection Results graph, which shows for each BASIC a carrier’s total inspections and average severity weights per inspection by month. Average severity weight is based solely on violation severity weighting, and not time weighting.&#10;&#10;Users can select the blue arrow image in the top right hand corner to expand and see other views of this graph. To make the graph smaller, click the blue arrow agai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30" y="1343024"/>
              <a:ext cx="4909312" cy="482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Inspection Results Graph:&#10;&#10;This is the default view of the Inspection Results graph, which shows for each BASIC a carrier’s total inspections and average severity weights per inspection by month. Average severity weight is based solely on violation severity weighting, and not time weighting.&#10;&#10;Users can select the blue arrow image in the top right hand corner to expand and see other views of this graph. To make the graph smaller, click the blue arrow again.&#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884" y="2006220"/>
              <a:ext cx="5816063" cy="4157957"/>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grpSp>
      <p:sp>
        <p:nvSpPr>
          <p:cNvPr id="3" name="Footer Placeholder 2"/>
          <p:cNvSpPr>
            <a:spLocks noGrp="1"/>
          </p:cNvSpPr>
          <p:nvPr>
            <p:ph type="ftr" sz="quarter" idx="10"/>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1"/>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29</a:t>
            </a:fld>
            <a:endParaRPr lang="en-US" dirty="0">
              <a:solidFill>
                <a:prstClr val="white"/>
              </a:solidFill>
              <a:ea typeface="+mn-ea"/>
            </a:endParaRPr>
          </a:p>
        </p:txBody>
      </p:sp>
    </p:spTree>
    <p:extLst>
      <p:ext uri="{BB962C8B-B14F-4D97-AF65-F5344CB8AC3E}">
        <p14:creationId xmlns:p14="http://schemas.microsoft.com/office/powerpoint/2010/main" val="241726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ea typeface="ＭＳ Ｐゴシック" charset="-128"/>
              </a:rPr>
              <a:t>Today’s Objectives</a:t>
            </a:r>
            <a:endParaRPr lang="en-US" dirty="0">
              <a:solidFill>
                <a:schemeClr val="tx1"/>
              </a:solidFill>
            </a:endParaRPr>
          </a:p>
        </p:txBody>
      </p:sp>
      <p:sp>
        <p:nvSpPr>
          <p:cNvPr id="8" name="Content Placeholder 7"/>
          <p:cNvSpPr>
            <a:spLocks noGrp="1"/>
          </p:cNvSpPr>
          <p:nvPr>
            <p:ph idx="1"/>
          </p:nvPr>
        </p:nvSpPr>
        <p:spPr/>
        <p:txBody>
          <a:bodyPr/>
          <a:lstStyle/>
          <a:p>
            <a:pPr>
              <a:defRPr/>
            </a:pPr>
            <a:r>
              <a:rPr lang="en-US" sz="2800" dirty="0"/>
              <a:t>Review the </a:t>
            </a:r>
            <a:r>
              <a:rPr lang="en-US" sz="2800" dirty="0" smtClean="0"/>
              <a:t>three primary </a:t>
            </a:r>
            <a:r>
              <a:rPr lang="en-US" sz="2800" dirty="0"/>
              <a:t>objectives for </a:t>
            </a:r>
            <a:r>
              <a:rPr lang="en-US" sz="2800" dirty="0" smtClean="0"/>
              <a:t>the proposed </a:t>
            </a:r>
            <a:r>
              <a:rPr lang="en-US" sz="2800" dirty="0"/>
              <a:t>Safety Measurement System (SMS) display changes and the associated enhancements reflected in this preview </a:t>
            </a:r>
          </a:p>
          <a:p>
            <a:pPr>
              <a:defRPr/>
            </a:pPr>
            <a:r>
              <a:rPr lang="en-US" sz="2800" dirty="0"/>
              <a:t>Provide an overview of the SMS Preview Website </a:t>
            </a:r>
            <a:endParaRPr lang="en-US" sz="2800" dirty="0" smtClean="0"/>
          </a:p>
          <a:p>
            <a:pPr>
              <a:defRPr/>
            </a:pPr>
            <a:r>
              <a:rPr lang="en-US" sz="2800" dirty="0" smtClean="0"/>
              <a:t>Outline </a:t>
            </a:r>
            <a:r>
              <a:rPr lang="en-US" sz="2800" dirty="0"/>
              <a:t>timeline for the SMS </a:t>
            </a:r>
            <a:r>
              <a:rPr lang="en-US" sz="2800" dirty="0" smtClean="0"/>
              <a:t>Preview</a:t>
            </a:r>
          </a:p>
          <a:p>
            <a:pPr>
              <a:defRPr/>
            </a:pPr>
            <a:r>
              <a:rPr lang="en-US" sz="2800" dirty="0" smtClean="0"/>
              <a:t>Encourage participation in the public comment/preview feedback process</a:t>
            </a:r>
            <a:endParaRPr lang="en-US" dirty="0"/>
          </a:p>
        </p:txBody>
      </p:sp>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9E4DB496-674A-48B6-A081-6E36FC0C328A}" type="slidenum">
              <a:rPr lang="en-US" smtClean="0"/>
              <a:pPr/>
              <a:t>3</a:t>
            </a:fld>
            <a:endParaRPr lang="en-US" dirty="0"/>
          </a:p>
        </p:txBody>
      </p:sp>
    </p:spTree>
    <p:extLst>
      <p:ext uri="{BB962C8B-B14F-4D97-AF65-F5344CB8AC3E}">
        <p14:creationId xmlns:p14="http://schemas.microsoft.com/office/powerpoint/2010/main" val="1531462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Inspection Results Graph (Detail View)</a:t>
            </a:r>
            <a:endParaRPr lang="en-US" dirty="0">
              <a:solidFill>
                <a:schemeClr val="tx1"/>
              </a:solidFill>
            </a:endParaRPr>
          </a:p>
        </p:txBody>
      </p:sp>
      <p:sp>
        <p:nvSpPr>
          <p:cNvPr id="8" name="Content Placeholder 7"/>
          <p:cNvSpPr>
            <a:spLocks noGrp="1"/>
          </p:cNvSpPr>
          <p:nvPr>
            <p:ph idx="1"/>
          </p:nvPr>
        </p:nvSpPr>
        <p:spPr>
          <a:xfrm>
            <a:off x="5247016" y="1269242"/>
            <a:ext cx="3820783" cy="5065250"/>
          </a:xfrm>
        </p:spPr>
        <p:txBody>
          <a:bodyPr>
            <a:normAutofit/>
          </a:bodyPr>
          <a:lstStyle/>
          <a:p>
            <a:r>
              <a:rPr lang="en-US" sz="2000" dirty="0" smtClean="0"/>
              <a:t>Click     to make graph smaller</a:t>
            </a:r>
          </a:p>
          <a:p>
            <a:endParaRPr lang="en-US" sz="2000" dirty="0"/>
          </a:p>
        </p:txBody>
      </p:sp>
      <p:pic>
        <p:nvPicPr>
          <p:cNvPr id="12" name="Picture 4" descr="Blue arrow icon for increasing or decreasing the viewable size of the grap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850" y="1386276"/>
            <a:ext cx="228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Inspection Results Graph - Detail View. &#10;&#10;The Detail View of the Inspection Results graph allows users to choose from four views: &#10;-Total inspections with average severity weights.&#10;-Total inspections (without average severity weights).&#10;-Total inspections with or without violations.&#10;-Total inspections with or without violations and average severity weights.&#10;&#10;The graph above shows the fourth view, which is the most complex view: inspections over time with violations (in orange), without violations (in black), and the average severity weights per inspection (in blue).&#10;&#10;Users can make this graph smaller by selecting the blue arrow in the upper right hand corner.&#10;&#10;Note: In the screenshot above, you may not be able to see the light gray shading in the background of this graph, but it represents the time weight zones as they relate to the current snapshot date. For example, months that are 0-5 months away from the snapshot date receive a weight of 3 and are represented by a certain shading pattern. Months that are 6-11 months away from the snapshot date receive a weight of 2 and are represented by another shading pattern, etc.&#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14" y="1665922"/>
            <a:ext cx="7652084" cy="431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descr="Right arrow indicating arrow icon for increasing and decreasing the the viewable size of the graph. "/>
          <p:cNvSpPr/>
          <p:nvPr/>
        </p:nvSpPr>
        <p:spPr>
          <a:xfrm>
            <a:off x="7287902" y="1669959"/>
            <a:ext cx="545911" cy="242316"/>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1"/>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30</a:t>
            </a:fld>
            <a:endParaRPr lang="en-US" dirty="0">
              <a:solidFill>
                <a:prstClr val="white"/>
              </a:solidFill>
              <a:ea typeface="+mn-ea"/>
            </a:endParaRPr>
          </a:p>
        </p:txBody>
      </p:sp>
    </p:spTree>
    <p:extLst>
      <p:ext uri="{BB962C8B-B14F-4D97-AF65-F5344CB8AC3E}">
        <p14:creationId xmlns:p14="http://schemas.microsoft.com/office/powerpoint/2010/main" val="3453573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Violation Summary</a:t>
            </a:r>
            <a:endParaRPr lang="en-US" dirty="0">
              <a:solidFill>
                <a:schemeClr val="tx1"/>
              </a:solidFill>
            </a:endParaRPr>
          </a:p>
        </p:txBody>
      </p:sp>
      <p:grpSp>
        <p:nvGrpSpPr>
          <p:cNvPr id="5" name="Group 4" descr="Violation Summary&#10;&#10;Violation Summary has not changed. It still displays the violation code and description, as well as the number of violations, the number of out-of-service violations, and the violation severity weight.&#10;"/>
          <p:cNvGrpSpPr/>
          <p:nvPr/>
        </p:nvGrpSpPr>
        <p:grpSpPr>
          <a:xfrm>
            <a:off x="705572" y="1359568"/>
            <a:ext cx="7642739" cy="4943225"/>
            <a:chOff x="705572" y="1359568"/>
            <a:chExt cx="7642739" cy="4943225"/>
          </a:xfrm>
        </p:grpSpPr>
        <p:pic>
          <p:nvPicPr>
            <p:cNvPr id="8194" name="Picture 2" descr="Violation Summary&#10;&#10;Violation Summary has not changed. It still displays the violation code and description, as well as the number of violations, the number of out-of-service violations, and the violation severity weigh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351" y="1359568"/>
              <a:ext cx="6691183" cy="4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Violation Summary&#10;&#10;Violation Summary has not changed. It still displays the violation code and description, as well as the number of violations, the number of out-of-service violations, and the violation severity weight.&#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72" y="3561349"/>
              <a:ext cx="7642739" cy="2741444"/>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grpSp>
      <p:sp>
        <p:nvSpPr>
          <p:cNvPr id="3" name="Footer Placeholder 2"/>
          <p:cNvSpPr>
            <a:spLocks noGrp="1"/>
          </p:cNvSpPr>
          <p:nvPr>
            <p:ph type="ftr" sz="quarter" idx="11"/>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2"/>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31</a:t>
            </a:fld>
            <a:endParaRPr lang="en-US" dirty="0">
              <a:solidFill>
                <a:prstClr val="white"/>
              </a:solidFill>
              <a:ea typeface="+mn-ea"/>
            </a:endParaRPr>
          </a:p>
        </p:txBody>
      </p:sp>
    </p:spTree>
    <p:extLst>
      <p:ext uri="{BB962C8B-B14F-4D97-AF65-F5344CB8AC3E}">
        <p14:creationId xmlns:p14="http://schemas.microsoft.com/office/powerpoint/2010/main" val="2713660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Inspection History</a:t>
            </a:r>
            <a:endParaRPr lang="en-US" dirty="0">
              <a:solidFill>
                <a:schemeClr val="tx1"/>
              </a:solidFill>
            </a:endParaRPr>
          </a:p>
        </p:txBody>
      </p:sp>
      <p:sp>
        <p:nvSpPr>
          <p:cNvPr id="6" name="Content Placeholder 5"/>
          <p:cNvSpPr>
            <a:spLocks noGrp="1"/>
          </p:cNvSpPr>
          <p:nvPr>
            <p:ph sz="half" idx="1"/>
          </p:nvPr>
        </p:nvSpPr>
        <p:spPr>
          <a:xfrm>
            <a:off x="152400" y="1676400"/>
            <a:ext cx="2514600" cy="4617565"/>
          </a:xfrm>
        </p:spPr>
        <p:txBody>
          <a:bodyPr>
            <a:normAutofit/>
          </a:bodyPr>
          <a:lstStyle/>
          <a:p>
            <a:pPr marL="0" indent="0">
              <a:buNone/>
            </a:pPr>
            <a:r>
              <a:rPr lang="en-US" sz="2400" b="1" dirty="0" smtClean="0">
                <a:solidFill>
                  <a:srgbClr val="1B587C"/>
                </a:solidFill>
              </a:rPr>
              <a:t>Objective: Retain and provide </a:t>
            </a:r>
            <a:r>
              <a:rPr lang="en-US" sz="2400" b="1" dirty="0">
                <a:solidFill>
                  <a:srgbClr val="1B587C"/>
                </a:solidFill>
              </a:rPr>
              <a:t>easy access to </a:t>
            </a:r>
            <a:r>
              <a:rPr lang="en-US" sz="2400" b="1" dirty="0" smtClean="0">
                <a:solidFill>
                  <a:srgbClr val="1B587C"/>
                </a:solidFill>
              </a:rPr>
              <a:t>detailed </a:t>
            </a:r>
            <a:r>
              <a:rPr lang="en-US" sz="2400" b="1" dirty="0">
                <a:solidFill>
                  <a:srgbClr val="1B587C"/>
                </a:solidFill>
              </a:rPr>
              <a:t>information </a:t>
            </a:r>
            <a:r>
              <a:rPr lang="en-US" sz="2400" b="1">
                <a:solidFill>
                  <a:srgbClr val="1B587C"/>
                </a:solidFill>
              </a:rPr>
              <a:t>and </a:t>
            </a:r>
            <a:r>
              <a:rPr lang="en-US" sz="2400" b="1" smtClean="0">
                <a:solidFill>
                  <a:srgbClr val="1B587C"/>
                </a:solidFill>
              </a:rPr>
              <a:t>improved performance </a:t>
            </a:r>
            <a:r>
              <a:rPr lang="en-US" sz="2400" b="1" dirty="0">
                <a:solidFill>
                  <a:srgbClr val="1B587C"/>
                </a:solidFill>
              </a:rPr>
              <a:t>monitoring </a:t>
            </a:r>
            <a:r>
              <a:rPr lang="en-US" sz="2400" b="1" dirty="0" smtClean="0">
                <a:solidFill>
                  <a:srgbClr val="1B587C"/>
                </a:solidFill>
              </a:rPr>
              <a:t>tools</a:t>
            </a:r>
          </a:p>
        </p:txBody>
      </p:sp>
      <p:grpSp>
        <p:nvGrpSpPr>
          <p:cNvPr id="2" name="Group 1" descr="Inspection History&#10;&#10;Inspection History is now offered in three views, showing the total number of inspections for each carrier, as well as a breakdown of the number of inspections with and without &#10;violations:&#10;&#10;-Total inspections in BASIC&#10;-With BASIC violations&#10;-Without BASIC violations&#10;&#10;The number of inspections in each view is listed near the description.&#10;&#10;In addition, all inspections are now available in each view—simply scroll up and down to view.&#10;&#10;The S M S has always used the number of inspections without violations in its calculation; the updated Inspection History section shows a breakdown of the number of inspections with and without violations to make this clearer. &#10;&#10;The enhanced Inspection History also shows the carrier’s performance measure from the current month and the previous month and how the carrier’s performance measure is calculated. &#10;&#10;Users can click the “More Info” link to see formulas that show how the carrier’s performance measure has changed from the previous month.&#10;"/>
          <p:cNvGrpSpPr/>
          <p:nvPr/>
        </p:nvGrpSpPr>
        <p:grpSpPr>
          <a:xfrm>
            <a:off x="2580736" y="1407695"/>
            <a:ext cx="6265704" cy="4764505"/>
            <a:chOff x="2580736" y="1407695"/>
            <a:chExt cx="6265704" cy="4764505"/>
          </a:xfrm>
        </p:grpSpPr>
        <p:sp>
          <p:nvSpPr>
            <p:cNvPr id="3" name="Right Arrow 2"/>
            <p:cNvSpPr/>
            <p:nvPr/>
          </p:nvSpPr>
          <p:spPr>
            <a:xfrm>
              <a:off x="2590800" y="1694976"/>
              <a:ext cx="902208"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2580736" y="5562600"/>
              <a:ext cx="912272"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Inspection History&#10;&#10;Inspection History is now offered in three views, showing the total number of inspections for each carrier, as well as a breakdown of the number of inspections with and without violations:&#10;&#10;-Total inspections in BASIC.&#10;-With BASIC violations.&#10;-Without BASIC violations.&#10;&#10;The number of inspections in each view is listed near the description.&#10;&#10;In addition, all inspections are now available in each view—simply scroll up and down to view.&#10;&#10;The SMS has always used the number of inspections without violations in its calculation; the updated Inspection History section shows a breakdown of the number of inspections with and without violations to make this clearer. &#10;&#10;The enhanced Inspection History also shows the carrier’s performance measure from the current month and the previous month and how the carrier’s performance measure is calculated. &#10;&#10;Users can click the “More Info” link to see formulas that show how the carrier’s performance measure has changed from the previous mont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731" y="1407695"/>
              <a:ext cx="5138709" cy="476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Footer Placeholder 2"/>
          <p:cNvSpPr>
            <a:spLocks noGrp="1"/>
          </p:cNvSpPr>
          <p:nvPr>
            <p:ph type="ftr" sz="quarter" idx="11"/>
          </p:nvPr>
        </p:nvSpPr>
        <p:spPr>
          <a:xfrm>
            <a:off x="2628900" y="6400800"/>
            <a:ext cx="3886200" cy="365125"/>
          </a:xfrm>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2"/>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32</a:t>
            </a:fld>
            <a:endParaRPr lang="en-US" dirty="0">
              <a:solidFill>
                <a:prstClr val="white"/>
              </a:solidFill>
              <a:ea typeface="+mn-ea"/>
            </a:endParaRPr>
          </a:p>
        </p:txBody>
      </p:sp>
    </p:spTree>
    <p:extLst>
      <p:ext uri="{BB962C8B-B14F-4D97-AF65-F5344CB8AC3E}">
        <p14:creationId xmlns:p14="http://schemas.microsoft.com/office/powerpoint/2010/main" val="21321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Investigation Results</a:t>
            </a:r>
            <a:endParaRPr lang="en-US" dirty="0">
              <a:solidFill>
                <a:schemeClr val="tx1"/>
              </a:solidFill>
            </a:endParaRPr>
          </a:p>
        </p:txBody>
      </p:sp>
      <p:grpSp>
        <p:nvGrpSpPr>
          <p:cNvPr id="3" name="Group 2" descr="Investigation Results:&#10;&#10;Investigation Results has not been changed. It still shows the investigation date, the investigation type, and a description of the associated violation.&#10;&#10;For the preview, Investigation Results will reflect 12 months of data.&#10;&#10;This Investigation Results example uses Sample Carrier 1, instead of Sample Carrier 2, since this carrier has Serious Violations in the Hours-of-Service Compliance BASIC to display.&#10;"/>
          <p:cNvGrpSpPr/>
          <p:nvPr/>
        </p:nvGrpSpPr>
        <p:grpSpPr>
          <a:xfrm>
            <a:off x="286604" y="1378424"/>
            <a:ext cx="8657957" cy="4599295"/>
            <a:chOff x="286604" y="1378424"/>
            <a:chExt cx="8657957" cy="4599295"/>
          </a:xfrm>
        </p:grpSpPr>
        <p:pic>
          <p:nvPicPr>
            <p:cNvPr id="12290" name="Picture 2" descr="Investigation Results&#10;&#10;Investigation Results has not been changed. It still shows the investigation date, the investigation type, and a description of the associated violation.&#10;&#10;For the preview, Investigation Results will reflect 12 months of data.&#10;&#10;This Investigation Results example uses Sample Carrier 1, instead of Sample Carrier 2, since this carrier has Serious Violations in the Hours-of-Service Compliance BASIC to displa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04" y="1378424"/>
              <a:ext cx="6294088" cy="45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descr="Investigation Results&#10;&#10;Investigation Results has not been changed. It still shows the investigation date, the investigation type, and a description of the associated violation.&#10;&#10;For the preview, Investigation Results will reflect 12 months of data.&#10;&#10;This Investigation Results example uses Sample Carrier 1, instead of Sample Carrier 2, since this carrier has Serious Violations in the Hours-of-Service Compliance BASIC to display.&#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15" y="4039737"/>
              <a:ext cx="8266746" cy="1848137"/>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grpSp>
      <p:sp>
        <p:nvSpPr>
          <p:cNvPr id="7" name="Footer Placeholder 4"/>
          <p:cNvSpPr>
            <a:spLocks noGrp="1"/>
          </p:cNvSpPr>
          <p:nvPr>
            <p:ph type="ftr" sz="quarter" idx="11"/>
          </p:nvPr>
        </p:nvSpPr>
        <p:spPr>
          <a:xfrm>
            <a:off x="2628900" y="6400800"/>
            <a:ext cx="3886200" cy="365125"/>
          </a:xfrm>
        </p:spPr>
        <p:txBody>
          <a:bodyPr/>
          <a:lstStyle/>
          <a:p>
            <a:pPr algn="ctr"/>
            <a:r>
              <a:rPr lang="en-US" dirty="0" smtClean="0"/>
              <a:t>Federal Motor Carrier Safety Administration</a:t>
            </a:r>
            <a:endParaRPr lang="en-US" dirty="0"/>
          </a:p>
        </p:txBody>
      </p:sp>
      <p:sp>
        <p:nvSpPr>
          <p:cNvPr id="4" name="Slide Number Placeholder 3"/>
          <p:cNvSpPr>
            <a:spLocks noGrp="1"/>
          </p:cNvSpPr>
          <p:nvPr>
            <p:ph type="sldNum" sz="quarter" idx="12"/>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33</a:t>
            </a:fld>
            <a:endParaRPr lang="en-US" dirty="0">
              <a:solidFill>
                <a:prstClr val="white"/>
              </a:solidFill>
              <a:ea typeface="+mn-ea"/>
            </a:endParaRPr>
          </a:p>
        </p:txBody>
      </p:sp>
    </p:spTree>
    <p:extLst>
      <p:ext uri="{BB962C8B-B14F-4D97-AF65-F5344CB8AC3E}">
        <p14:creationId xmlns:p14="http://schemas.microsoft.com/office/powerpoint/2010/main" val="791227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Carrier Registration </a:t>
            </a:r>
            <a:endParaRPr lang="en-US" dirty="0">
              <a:solidFill>
                <a:schemeClr val="tx1"/>
              </a:solidFill>
            </a:endParaRPr>
          </a:p>
        </p:txBody>
      </p:sp>
      <p:sp>
        <p:nvSpPr>
          <p:cNvPr id="5" name="Content Placeholder 4"/>
          <p:cNvSpPr>
            <a:spLocks noGrp="1"/>
          </p:cNvSpPr>
          <p:nvPr>
            <p:ph idx="1"/>
          </p:nvPr>
        </p:nvSpPr>
        <p:spPr>
          <a:xfrm>
            <a:off x="4572000" y="1160060"/>
            <a:ext cx="4435522" cy="5161492"/>
          </a:xfrm>
        </p:spPr>
        <p:txBody>
          <a:bodyPr/>
          <a:lstStyle/>
          <a:p>
            <a:r>
              <a:rPr lang="en-US" sz="2000" dirty="0" smtClean="0"/>
              <a:t>Includes “Carrier MCS-150 Outdated” flag based on the carrier’s MCS-150 </a:t>
            </a:r>
            <a:r>
              <a:rPr lang="en-US" sz="2000" u="sng" dirty="0" smtClean="0"/>
              <a:t>not</a:t>
            </a:r>
            <a:r>
              <a:rPr lang="en-US" sz="2000" dirty="0" smtClean="0"/>
              <a:t> being updated in the last 24 months </a:t>
            </a:r>
          </a:p>
          <a:p>
            <a:r>
              <a:rPr lang="en-US" sz="2000" dirty="0" smtClean="0"/>
              <a:t>Includes </a:t>
            </a:r>
            <a:r>
              <a:rPr lang="en-US" sz="2000" dirty="0"/>
              <a:t>“Carrier </a:t>
            </a:r>
            <a:r>
              <a:rPr lang="en-US" sz="2000" dirty="0" smtClean="0"/>
              <a:t>VMT </a:t>
            </a:r>
            <a:r>
              <a:rPr lang="en-US" sz="2000" dirty="0"/>
              <a:t>Outdated” flag based on the carrier’s </a:t>
            </a:r>
            <a:r>
              <a:rPr lang="en-US" sz="2000" dirty="0" smtClean="0"/>
              <a:t>Vehicle Miles Traveled field </a:t>
            </a:r>
            <a:r>
              <a:rPr lang="en-US" sz="2000" u="sng" dirty="0" smtClean="0"/>
              <a:t>not</a:t>
            </a:r>
            <a:r>
              <a:rPr lang="en-US" sz="2000" dirty="0" smtClean="0"/>
              <a:t> reflecting data from one of two previous years</a:t>
            </a:r>
            <a:endParaRPr lang="en-US" sz="2000" dirty="0"/>
          </a:p>
          <a:p>
            <a:r>
              <a:rPr lang="en-US" sz="2000" dirty="0" smtClean="0"/>
              <a:t>Carriers can click “Update Registration Info” to update their registration information </a:t>
            </a:r>
            <a:endParaRPr lang="en-US" sz="2000" dirty="0"/>
          </a:p>
        </p:txBody>
      </p:sp>
      <p:grpSp>
        <p:nvGrpSpPr>
          <p:cNvPr id="6" name="Group 5" descr="Carrier Registration&#10;&#10;In addition to the SMS display changes, we would like to highlight some of the new features on the site, starting with Carrier Registration shown above. This example uses Sample Carrier 3.&#10;&#10;The enhanced Carrier Registration now includes flags that indicate if a carrier needs to update its MCS-150 form or Vehicle Miles Traveled (VMT) data.&#10;&#10;For MCS-150:&#10;&#10;-Based on 24 months from current snapshot date.&#10;-Will be modified to reflect new URS update rules.&#10;&#10;For VMT:&#10;-For example, for fiscal year (FY) 2013 VMT data must be from FY 2011 or FY 2012.&#10;&#10;Carriers can click “Update Registration Info” to update their registration information. &#10;"/>
          <p:cNvGrpSpPr/>
          <p:nvPr/>
        </p:nvGrpSpPr>
        <p:grpSpPr>
          <a:xfrm>
            <a:off x="163773" y="1304162"/>
            <a:ext cx="4147192" cy="4763086"/>
            <a:chOff x="163773" y="1304162"/>
            <a:chExt cx="4147192" cy="4763086"/>
          </a:xfrm>
        </p:grpSpPr>
        <p:pic>
          <p:nvPicPr>
            <p:cNvPr id="10242" name="Picture 2" descr="Carrier Registration&#10;&#10;In addition to the SMS display changes, we would like to highlight some of the new features on the site, starting with Carrier Registration. The example provided on this slide uses Sample Carrier 3.&#10;&#10;The enhanced Carrier Registration now includes flags that indicate if a carrier needs to update its MCS-150 form or Vehicle Miles Traveled (V M T) data.&#10;&#10;For MCS-150:&#10;&#10;-Based on 24 months from current snapshot date.&#10;-Will be modified to reflect new U R S update rules.&#10;&#10;For VMT:&#10;-For example, for fiscal year (F Y) 2013 V M T data must be from F Y 2011 or F Y 2012.&#10;&#10;Carriers can click “Update Registration Info” to update their registration informatio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73" y="1304162"/>
              <a:ext cx="4147192" cy="4763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Carrier Registration&#10;&#10;In addition to the SMS display changes, we would like to highlight some of the new features on the site, starting with Carrier Registration. The example provided on this slide uses Sample Carrier 3.&#10;&#10;The enhanced Carrier Registration now includes flags that indicate if a carrier needs to update its MCS-150 form or Vehicle Miles Traveled (V M T) data.&#10;&#10;For MCS-150:&#10;&#10;-Based on 24 months from current snapshot date.&#10;-Will be modified to reflect new U R S update rules.&#10;&#10;For VMT:&#10;-For example, for fiscal year (F Y) 2013 V M T data must be from F Y 2011 or F Y 2012.&#10;&#10;Carriers can click “Update Registration Info” to update their registration information.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45" y="3871595"/>
              <a:ext cx="3671247" cy="2195653"/>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grpSp>
      <p:sp>
        <p:nvSpPr>
          <p:cNvPr id="3" name="Footer Placeholder 2"/>
          <p:cNvSpPr>
            <a:spLocks noGrp="1"/>
          </p:cNvSpPr>
          <p:nvPr>
            <p:ph type="ftr" sz="quarter" idx="10"/>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1"/>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34</a:t>
            </a:fld>
            <a:endParaRPr lang="en-US" dirty="0">
              <a:solidFill>
                <a:prstClr val="white"/>
              </a:solidFill>
              <a:ea typeface="+mn-ea"/>
            </a:endParaRPr>
          </a:p>
        </p:txBody>
      </p:sp>
    </p:spTree>
    <p:extLst>
      <p:ext uri="{BB962C8B-B14F-4D97-AF65-F5344CB8AC3E}">
        <p14:creationId xmlns:p14="http://schemas.microsoft.com/office/powerpoint/2010/main" val="3710451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85800"/>
            <a:ext cx="8610600" cy="685800"/>
          </a:xfrm>
        </p:spPr>
        <p:txBody>
          <a:bodyPr/>
          <a:lstStyle/>
          <a:p>
            <a:r>
              <a:rPr lang="en-US" dirty="0" smtClean="0">
                <a:solidFill>
                  <a:schemeClr val="tx1"/>
                </a:solidFill>
              </a:rPr>
              <a:t>SMS Display Key </a:t>
            </a:r>
            <a:r>
              <a:rPr lang="en-US" dirty="0">
                <a:solidFill>
                  <a:schemeClr val="tx1"/>
                </a:solidFill>
              </a:rPr>
              <a:t>Terms and Tools/Resources</a:t>
            </a:r>
          </a:p>
        </p:txBody>
      </p:sp>
      <p:sp>
        <p:nvSpPr>
          <p:cNvPr id="7" name="Content Placeholder 6"/>
          <p:cNvSpPr>
            <a:spLocks noGrp="1"/>
          </p:cNvSpPr>
          <p:nvPr>
            <p:ph sz="half" idx="4294967295"/>
          </p:nvPr>
        </p:nvSpPr>
        <p:spPr>
          <a:xfrm>
            <a:off x="4876800" y="1463675"/>
            <a:ext cx="4267200" cy="4906963"/>
          </a:xfrm>
        </p:spPr>
        <p:txBody>
          <a:bodyPr/>
          <a:lstStyle/>
          <a:p>
            <a:r>
              <a:rPr lang="en-US" dirty="0"/>
              <a:t>Hover over key terms </a:t>
            </a:r>
            <a:r>
              <a:rPr lang="en-US" dirty="0" smtClean="0"/>
              <a:t>to </a:t>
            </a:r>
            <a:r>
              <a:rPr lang="en-US" dirty="0"/>
              <a:t>view their definitions or visit the Help Center to download the “SMS Display Key Terms” glossary</a:t>
            </a:r>
          </a:p>
          <a:p>
            <a:r>
              <a:rPr lang="en-US" dirty="0"/>
              <a:t>Click </a:t>
            </a:r>
            <a:r>
              <a:rPr lang="en-US" dirty="0" smtClean="0"/>
              <a:t>“How to Improve”                   </a:t>
            </a:r>
            <a:r>
              <a:rPr lang="en-US" dirty="0"/>
              <a:t>to view the “Take a Tour” feature, SMS Preview FAQs, and information on how to improve in each </a:t>
            </a:r>
            <a:r>
              <a:rPr lang="en-US" dirty="0" smtClean="0"/>
              <a:t>BASIC</a:t>
            </a:r>
            <a:endParaRPr lang="en-US" dirty="0"/>
          </a:p>
        </p:txBody>
      </p:sp>
      <p:pic>
        <p:nvPicPr>
          <p:cNvPr id="6146" name="Picture 2" descr="S M S Display Key Terms and Tools/Resources:&#10;&#10;The two features shown above are the new “S M S Display Key Terms” glossary, and the enhanced “How to Improve” link in Tools/Resources.&#10;&#10;The new glossary called “S M S Display Key Terms” clarifies and explains terms used in the S M S. These include definitions of the terms “0%” and “&lt;5 inspections with violations.”&#10;&#10;Users can view definitions of key terms by hovering over each term as they appear throughout the SMS Website or by downloading the “S M S Display Key Terms” glossary located in the Help Center. &#10;&#10;The enhanced “How to Improve” link directs users to view the “Take a Tour” feature, S M S Preview F A Qs, and information on how to improve in each BASIC.&#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32" y="1479884"/>
            <a:ext cx="4391526" cy="4740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pPr algn="ctr">
              <a:spcBef>
                <a:spcPct val="0"/>
              </a:spcBef>
              <a:buFontTx/>
              <a:buNone/>
            </a:pPr>
            <a:r>
              <a:rPr lang="en-US" dirty="0" smtClean="0">
                <a:solidFill>
                  <a:prstClr val="white"/>
                </a:solidFill>
                <a:latin typeface="Arial" charset="0"/>
                <a:ea typeface="+mn-ea"/>
              </a:rPr>
              <a:t>Federal Motor Carrier Safety Administration</a:t>
            </a:r>
            <a:endParaRPr lang="en-US" dirty="0">
              <a:solidFill>
                <a:prstClr val="white"/>
              </a:solidFill>
              <a:latin typeface="Arial" charset="0"/>
              <a:ea typeface="+mn-ea"/>
            </a:endParaRPr>
          </a:p>
        </p:txBody>
      </p:sp>
      <p:sp>
        <p:nvSpPr>
          <p:cNvPr id="4" name="Slide Number Placeholder 3"/>
          <p:cNvSpPr>
            <a:spLocks noGrp="1"/>
          </p:cNvSpPr>
          <p:nvPr>
            <p:ph type="sldNum" sz="quarter" idx="12"/>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35</a:t>
            </a:fld>
            <a:endParaRPr lang="en-US" dirty="0">
              <a:solidFill>
                <a:prstClr val="white"/>
              </a:solidFill>
              <a:ea typeface="+mn-ea"/>
            </a:endParaRPr>
          </a:p>
        </p:txBody>
      </p:sp>
    </p:spTree>
    <p:extLst>
      <p:ext uri="{BB962C8B-B14F-4D97-AF65-F5344CB8AC3E}">
        <p14:creationId xmlns:p14="http://schemas.microsoft.com/office/powerpoint/2010/main" val="3219111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a typeface="ＭＳ Ｐゴシック" charset="-128"/>
              </a:rPr>
              <a:t>SMS Display Changes Preview Timeline</a:t>
            </a:r>
            <a:endParaRPr lang="en-US" dirty="0">
              <a:solidFill>
                <a:schemeClr val="tx1"/>
              </a:solidFill>
            </a:endParaRPr>
          </a:p>
        </p:txBody>
      </p:sp>
      <p:sp>
        <p:nvSpPr>
          <p:cNvPr id="3" name="Content Placeholder 2" descr="SMS Display Changes Preview Timeline:&#10;&#10;November 5 (Public Preview):&#10;&#10;60-day comment period began with the publication of the Federal Register Notice.&#10;&#10;Winter 2013/Spring 2014 (Planned Timeframe):&#10;&#10;SMS public website will be updated with the SMS display changes.&#10;"/>
          <p:cNvSpPr>
            <a:spLocks noGrp="1"/>
          </p:cNvSpPr>
          <p:nvPr>
            <p:ph idx="1"/>
          </p:nvPr>
        </p:nvSpPr>
        <p:spPr/>
        <p:txBody>
          <a:bodyPr>
            <a:normAutofit/>
          </a:bodyPr>
          <a:lstStyle/>
          <a:p>
            <a:r>
              <a:rPr lang="en-US" b="1" dirty="0" smtClean="0"/>
              <a:t>November 5 (Public Preview)</a:t>
            </a:r>
          </a:p>
          <a:p>
            <a:pPr lvl="1"/>
            <a:r>
              <a:rPr lang="en-US" sz="2400" dirty="0" smtClean="0"/>
              <a:t>60-day comment period began with the publication of the Federal </a:t>
            </a:r>
            <a:r>
              <a:rPr lang="en-US" sz="2400" dirty="0"/>
              <a:t>Register </a:t>
            </a:r>
            <a:r>
              <a:rPr lang="en-US" sz="2400" dirty="0" smtClean="0"/>
              <a:t>Notice</a:t>
            </a:r>
          </a:p>
          <a:p>
            <a:r>
              <a:rPr lang="en-US" b="1" dirty="0" smtClean="0"/>
              <a:t>Winter 2013/Spring 2014 (Planned Timeframe)</a:t>
            </a:r>
          </a:p>
          <a:p>
            <a:pPr lvl="1"/>
            <a:r>
              <a:rPr lang="en-US" sz="2400" dirty="0" smtClean="0"/>
              <a:t>SMS </a:t>
            </a:r>
            <a:r>
              <a:rPr lang="en-US" sz="2400" dirty="0"/>
              <a:t>public </a:t>
            </a:r>
            <a:r>
              <a:rPr lang="en-US" sz="2400" dirty="0" smtClean="0"/>
              <a:t>website will be </a:t>
            </a:r>
            <a:r>
              <a:rPr lang="en-US" sz="2400" dirty="0"/>
              <a:t>updated with the SMS display </a:t>
            </a:r>
            <a:r>
              <a:rPr lang="en-US" sz="2400" dirty="0" smtClean="0"/>
              <a:t>changes</a:t>
            </a:r>
            <a:endParaRPr lang="en-US" sz="2400"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36</a:t>
            </a:fld>
            <a:endParaRPr lang="en-US" dirty="0"/>
          </a:p>
        </p:txBody>
      </p:sp>
    </p:spTree>
    <p:extLst>
      <p:ext uri="{BB962C8B-B14F-4D97-AF65-F5344CB8AC3E}">
        <p14:creationId xmlns:p14="http://schemas.microsoft.com/office/powerpoint/2010/main" val="2597301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Frequently Asked Questions"/>
          <p:cNvSpPr>
            <a:spLocks noGrp="1"/>
          </p:cNvSpPr>
          <p:nvPr>
            <p:ph type="title"/>
          </p:nvPr>
        </p:nvSpPr>
        <p:spPr>
          <a:xfrm>
            <a:off x="457200" y="1316736"/>
            <a:ext cx="8229600" cy="2112264"/>
          </a:xfrm>
        </p:spPr>
        <p:txBody>
          <a:bodyPr/>
          <a:lstStyle/>
          <a:p>
            <a:r>
              <a:rPr lang="en-US" dirty="0" smtClean="0"/>
              <a:t>FAQs</a:t>
            </a:r>
            <a:endParaRPr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95A9F54A-B642-47BD-B7E9-EFD7ECA7D0DE}" type="slidenum">
              <a:rPr lang="en-US" smtClean="0"/>
              <a:pPr/>
              <a:t>37</a:t>
            </a:fld>
            <a:endParaRPr lang="en-US" dirty="0"/>
          </a:p>
        </p:txBody>
      </p:sp>
    </p:spTree>
    <p:extLst>
      <p:ext uri="{BB962C8B-B14F-4D97-AF65-F5344CB8AC3E}">
        <p14:creationId xmlns:p14="http://schemas.microsoft.com/office/powerpoint/2010/main" val="2348301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45029"/>
            <a:ext cx="8686800" cy="5291763"/>
          </a:xfrm>
        </p:spPr>
        <p:txBody>
          <a:bodyPr>
            <a:normAutofit/>
          </a:bodyPr>
          <a:lstStyle/>
          <a:p>
            <a:pPr marL="0" indent="0">
              <a:buNone/>
            </a:pPr>
            <a:r>
              <a:rPr lang="en-US" sz="2800" b="1" dirty="0" smtClean="0">
                <a:solidFill>
                  <a:srgbClr val="1B587C"/>
                </a:solidFill>
              </a:rPr>
              <a:t>Question:</a:t>
            </a:r>
            <a:r>
              <a:rPr lang="en-US" sz="2800" b="1" dirty="0" smtClean="0"/>
              <a:t> </a:t>
            </a:r>
            <a:r>
              <a:rPr lang="en-US" sz="2800" dirty="0" smtClean="0"/>
              <a:t>What will motor carriers and the public be able to view on the SMS Preview Website?</a:t>
            </a:r>
          </a:p>
          <a:p>
            <a:pPr marL="0" indent="0">
              <a:buNone/>
            </a:pPr>
            <a:r>
              <a:rPr lang="en-US" sz="2800" b="1" dirty="0" smtClean="0">
                <a:solidFill>
                  <a:srgbClr val="800000"/>
                </a:solidFill>
              </a:rPr>
              <a:t>Answer: </a:t>
            </a:r>
            <a:r>
              <a:rPr lang="en-US" sz="2800" dirty="0" smtClean="0"/>
              <a:t>The preview of the SMS display changes is designed to present the safety data that would be available to the public. Therefore, motor carriers and the public will be able to view safety information except for the Crash Indicator and HM</a:t>
            </a:r>
            <a:r>
              <a:rPr lang="en-US" sz="2800" dirty="0"/>
              <a:t> </a:t>
            </a:r>
            <a:r>
              <a:rPr lang="en-US" sz="2800" dirty="0" smtClean="0"/>
              <a:t>Compliance BASICs, which are not available to the public.</a:t>
            </a:r>
            <a:endParaRPr lang="en-US" sz="2800" dirty="0"/>
          </a:p>
        </p:txBody>
      </p:sp>
      <p:sp>
        <p:nvSpPr>
          <p:cNvPr id="4" name="Slide Number Placeholder 3"/>
          <p:cNvSpPr>
            <a:spLocks noGrp="1"/>
          </p:cNvSpPr>
          <p:nvPr>
            <p:ph type="sldNum" sz="quarter" idx="12"/>
          </p:nvPr>
        </p:nvSpPr>
        <p:spPr/>
        <p:txBody>
          <a:bodyPr/>
          <a:lstStyle/>
          <a:p>
            <a:pPr>
              <a:spcBef>
                <a:spcPct val="0"/>
              </a:spcBef>
              <a:buFontTx/>
              <a:buNone/>
            </a:pPr>
            <a:fld id="{3CE82D2D-16A8-49A0-95C7-34AC5EF25A39}" type="slidenum">
              <a:rPr lang="en-US" smtClean="0">
                <a:solidFill>
                  <a:prstClr val="white"/>
                </a:solidFill>
                <a:ea typeface="+mn-ea"/>
              </a:rPr>
              <a:pPr>
                <a:spcBef>
                  <a:spcPct val="0"/>
                </a:spcBef>
                <a:buFontTx/>
                <a:buNone/>
              </a:pPr>
              <a:t>38</a:t>
            </a:fld>
            <a:endParaRPr lang="en-US" dirty="0">
              <a:solidFill>
                <a:prstClr val="white"/>
              </a:solidFill>
              <a:ea typeface="+mn-ea"/>
            </a:endParaRPr>
          </a:p>
        </p:txBody>
      </p:sp>
      <p:sp>
        <p:nvSpPr>
          <p:cNvPr id="6" name="Footer Placeholder 3"/>
          <p:cNvSpPr>
            <a:spLocks noGrp="1"/>
          </p:cNvSpPr>
          <p:nvPr>
            <p:ph type="ftr" sz="quarter" idx="11"/>
          </p:nvPr>
        </p:nvSpPr>
        <p:spPr>
          <a:xfrm>
            <a:off x="2628900" y="6400800"/>
            <a:ext cx="3886200" cy="365125"/>
          </a:xfrm>
        </p:spPr>
        <p:txBody>
          <a:bodyPr/>
          <a:lstStyle/>
          <a:p>
            <a:pPr algn="ctr"/>
            <a:r>
              <a:rPr lang="en-US" dirty="0" smtClean="0"/>
              <a:t>Federal Motor Carrier Safety Administration</a:t>
            </a:r>
            <a:endParaRPr lang="en-US" dirty="0"/>
          </a:p>
        </p:txBody>
      </p:sp>
    </p:spTree>
    <p:extLst>
      <p:ext uri="{BB962C8B-B14F-4D97-AF65-F5344CB8AC3E}">
        <p14:creationId xmlns:p14="http://schemas.microsoft.com/office/powerpoint/2010/main" val="3832576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726" y="897556"/>
            <a:ext cx="8686800" cy="4873752"/>
          </a:xfrm>
        </p:spPr>
        <p:txBody>
          <a:bodyPr>
            <a:normAutofit/>
          </a:bodyPr>
          <a:lstStyle/>
          <a:p>
            <a:pPr marL="0" indent="0">
              <a:buNone/>
            </a:pPr>
            <a:r>
              <a:rPr lang="en-US" sz="2800" b="1" dirty="0" smtClean="0">
                <a:solidFill>
                  <a:srgbClr val="1B587C"/>
                </a:solidFill>
              </a:rPr>
              <a:t>Question: </a:t>
            </a:r>
            <a:r>
              <a:rPr lang="en-US" sz="2800" dirty="0" smtClean="0"/>
              <a:t>Why is FMCSA proposing these changes to the SMS display?</a:t>
            </a:r>
          </a:p>
          <a:p>
            <a:pPr marL="0" indent="0">
              <a:buNone/>
            </a:pPr>
            <a:r>
              <a:rPr lang="en-US" sz="2800" b="1" dirty="0" smtClean="0">
                <a:solidFill>
                  <a:srgbClr val="800000"/>
                </a:solidFill>
              </a:rPr>
              <a:t>Answer: </a:t>
            </a:r>
            <a:r>
              <a:rPr lang="en-US" sz="2800" dirty="0" smtClean="0"/>
              <a:t>FMCSA is committed to transparency and to ensuring that its safety data is easily understood and accessible to a variety of stakeholders. As part of this commitment</a:t>
            </a:r>
            <a:r>
              <a:rPr lang="en-US" sz="2800" dirty="0"/>
              <a:t>, </a:t>
            </a:r>
            <a:r>
              <a:rPr lang="en-US" sz="2800" dirty="0" smtClean="0"/>
              <a:t>the Agency </a:t>
            </a:r>
            <a:r>
              <a:rPr lang="en-US" sz="2800" dirty="0"/>
              <a:t>is proposing these changes to address </a:t>
            </a:r>
            <a:r>
              <a:rPr lang="en-US" sz="2800" dirty="0" smtClean="0"/>
              <a:t>feedback from stakeholders on how to better leverage the SMS Website to promote safety.</a:t>
            </a:r>
            <a:endParaRPr lang="en-US" sz="2800" b="1" dirty="0">
              <a:solidFill>
                <a:srgbClr val="800000"/>
              </a:solidFill>
            </a:endParaRPr>
          </a:p>
        </p:txBody>
      </p:sp>
      <p:sp>
        <p:nvSpPr>
          <p:cNvPr id="4" name="Footer Placeholder 3"/>
          <p:cNvSpPr>
            <a:spLocks noGrp="1"/>
          </p:cNvSpPr>
          <p:nvPr>
            <p:ph type="ftr" sz="quarter" idx="11"/>
          </p:nvPr>
        </p:nvSpPr>
        <p:spPr/>
        <p:txBody>
          <a:bodyPr/>
          <a:lstStyle/>
          <a:p>
            <a:pPr algn="ctr"/>
            <a:r>
              <a:rPr lang="en-US"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39</a:t>
            </a:fld>
            <a:endParaRPr lang="en-US" dirty="0"/>
          </a:p>
        </p:txBody>
      </p:sp>
    </p:spTree>
    <p:extLst>
      <p:ext uri="{BB962C8B-B14F-4D97-AF65-F5344CB8AC3E}">
        <p14:creationId xmlns:p14="http://schemas.microsoft.com/office/powerpoint/2010/main" val="1508993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a typeface="ＭＳ Ｐゴシック" charset="-128"/>
              </a:rPr>
              <a:t>Today’s Agenda</a:t>
            </a:r>
            <a:endParaRPr lang="en-US" dirty="0">
              <a:solidFill>
                <a:schemeClr val="tx1"/>
              </a:solidFill>
            </a:endParaRPr>
          </a:p>
        </p:txBody>
      </p:sp>
      <p:sp>
        <p:nvSpPr>
          <p:cNvPr id="3" name="Content Placeholder 2"/>
          <p:cNvSpPr>
            <a:spLocks noGrp="1"/>
          </p:cNvSpPr>
          <p:nvPr>
            <p:ph idx="1"/>
          </p:nvPr>
        </p:nvSpPr>
        <p:spPr/>
        <p:txBody>
          <a:bodyPr/>
          <a:lstStyle/>
          <a:p>
            <a:pPr marL="514350" indent="-514350">
              <a:buFont typeface="+mj-lt"/>
              <a:buAutoNum type="arabicPeriod"/>
              <a:defRPr/>
            </a:pPr>
            <a:r>
              <a:rPr lang="en-US" sz="2800" dirty="0"/>
              <a:t>Safety Measurement System </a:t>
            </a:r>
            <a:r>
              <a:rPr lang="en-US" sz="2800" dirty="0" smtClean="0"/>
              <a:t>(SMS) </a:t>
            </a:r>
            <a:r>
              <a:rPr lang="en-US" sz="2800" dirty="0"/>
              <a:t>Improvement Process</a:t>
            </a:r>
          </a:p>
          <a:p>
            <a:pPr marL="514350" indent="-514350">
              <a:buFont typeface="+mj-lt"/>
              <a:buAutoNum type="arabicPeriod"/>
              <a:defRPr/>
            </a:pPr>
            <a:r>
              <a:rPr lang="en-US" sz="2800" dirty="0" smtClean="0"/>
              <a:t>Proposed </a:t>
            </a:r>
            <a:r>
              <a:rPr lang="en-US" sz="2800" dirty="0"/>
              <a:t>SMS Display </a:t>
            </a:r>
            <a:r>
              <a:rPr lang="en-US" sz="2800" dirty="0" smtClean="0"/>
              <a:t>Changes</a:t>
            </a:r>
          </a:p>
          <a:p>
            <a:pPr marL="514350" indent="-514350">
              <a:buFont typeface="+mj-lt"/>
              <a:buAutoNum type="arabicPeriod"/>
              <a:defRPr/>
            </a:pPr>
            <a:r>
              <a:rPr lang="en-US" sz="2800" dirty="0" smtClean="0"/>
              <a:t>SMS Display Changes Preview Website and Timeline</a:t>
            </a:r>
            <a:endParaRPr lang="en-US" sz="2800" dirty="0"/>
          </a:p>
          <a:p>
            <a:pPr marL="514350" indent="-514350">
              <a:buFont typeface="+mj-lt"/>
              <a:buAutoNum type="arabicPeriod"/>
              <a:defRPr/>
            </a:pPr>
            <a:r>
              <a:rPr lang="en-US" sz="2800" dirty="0" smtClean="0"/>
              <a:t>Frequently Asked Questions (FAQs)</a:t>
            </a:r>
            <a:endParaRPr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4</a:t>
            </a:fld>
            <a:endParaRPr lang="en-US" dirty="0"/>
          </a:p>
        </p:txBody>
      </p:sp>
    </p:spTree>
    <p:extLst>
      <p:ext uri="{BB962C8B-B14F-4D97-AF65-F5344CB8AC3E}">
        <p14:creationId xmlns:p14="http://schemas.microsoft.com/office/powerpoint/2010/main" val="515916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98071"/>
            <a:ext cx="8686800" cy="5438721"/>
          </a:xfrm>
        </p:spPr>
        <p:txBody>
          <a:bodyPr>
            <a:noAutofit/>
          </a:bodyPr>
          <a:lstStyle/>
          <a:p>
            <a:pPr marL="0" indent="0">
              <a:buNone/>
            </a:pPr>
            <a:r>
              <a:rPr lang="en-US" sz="2800" b="1" dirty="0" smtClean="0">
                <a:solidFill>
                  <a:srgbClr val="1B587C"/>
                </a:solidFill>
              </a:rPr>
              <a:t>Question: </a:t>
            </a:r>
            <a:r>
              <a:rPr lang="en-US" sz="2800" dirty="0" smtClean="0"/>
              <a:t>Does the SMS Preview include changes to the SMS methodology?</a:t>
            </a:r>
          </a:p>
          <a:p>
            <a:pPr marL="0" indent="0">
              <a:buNone/>
            </a:pPr>
            <a:r>
              <a:rPr lang="en-US" sz="2800" b="1" dirty="0" smtClean="0">
                <a:solidFill>
                  <a:srgbClr val="800000"/>
                </a:solidFill>
              </a:rPr>
              <a:t>Answer: </a:t>
            </a:r>
            <a:r>
              <a:rPr lang="en-US" sz="2800" dirty="0"/>
              <a:t>No. </a:t>
            </a:r>
            <a:r>
              <a:rPr lang="en-US" sz="2800" dirty="0" smtClean="0"/>
              <a:t>This </a:t>
            </a:r>
            <a:r>
              <a:rPr lang="en-US" sz="2800" dirty="0"/>
              <a:t>SMS </a:t>
            </a:r>
            <a:r>
              <a:rPr lang="en-US" sz="2800" dirty="0" smtClean="0"/>
              <a:t>Preview </a:t>
            </a:r>
            <a:r>
              <a:rPr lang="en-US" sz="2800" dirty="0"/>
              <a:t>is focused on the display of information on the SMS Website and does not make changes to the methodology itself. These display changes are designed to address feedback from stakeholders who want to better understand the SMS and its relationship to other </a:t>
            </a:r>
            <a:r>
              <a:rPr lang="en-US" sz="2800" dirty="0" smtClean="0"/>
              <a:t>FMCSA-issued </a:t>
            </a:r>
            <a:r>
              <a:rPr lang="en-US" sz="2800" dirty="0"/>
              <a:t>safety </a:t>
            </a:r>
            <a:r>
              <a:rPr lang="en-US" sz="2800" dirty="0" smtClean="0"/>
              <a:t>data.</a:t>
            </a:r>
            <a:endParaRPr lang="en-US" sz="2800" b="1" dirty="0"/>
          </a:p>
          <a:p>
            <a:pPr marL="0" indent="0">
              <a:buNone/>
            </a:pPr>
            <a:endParaRPr lang="en-US" dirty="0" smtClean="0">
              <a:ea typeface="ＭＳ Ｐゴシック" charset="-128"/>
            </a:endParaRPr>
          </a:p>
        </p:txBody>
      </p:sp>
      <p:sp>
        <p:nvSpPr>
          <p:cNvPr id="5" name="Slide Number Placeholder 1"/>
          <p:cNvSpPr>
            <a:spLocks noGrp="1"/>
          </p:cNvSpPr>
          <p:nvPr>
            <p:ph type="sldNum" sz="quarter" idx="12"/>
          </p:nvPr>
        </p:nvSpPr>
        <p:spPr bwMode="auto">
          <a:noFill/>
          <a:ln>
            <a:miter lim="800000"/>
            <a:headEnd/>
            <a:tailEnd/>
          </a:ln>
        </p:spPr>
        <p:txBody>
          <a:bodyPr/>
          <a:lstStyle/>
          <a:p>
            <a:pPr>
              <a:buNone/>
            </a:pPr>
            <a:fld id="{EDE52327-C35F-4F3C-866E-F8A6CCBAD191}" type="slidenum">
              <a:rPr lang="en-US" smtClean="0">
                <a:ea typeface="ＭＳ Ｐゴシック" charset="-128"/>
              </a:rPr>
              <a:pPr>
                <a:buNone/>
              </a:pPr>
              <a:t>40</a:t>
            </a:fld>
            <a:endParaRPr lang="en-US" dirty="0" smtClean="0">
              <a:ea typeface="ＭＳ Ｐゴシック" charset="-128"/>
            </a:endParaRPr>
          </a:p>
        </p:txBody>
      </p:sp>
      <p:sp>
        <p:nvSpPr>
          <p:cNvPr id="6" name="Footer Placeholder 2"/>
          <p:cNvSpPr>
            <a:spLocks noGrp="1"/>
          </p:cNvSpPr>
          <p:nvPr>
            <p:ph type="ftr" sz="quarter" idx="4294967295"/>
          </p:nvPr>
        </p:nvSpPr>
        <p:spPr>
          <a:xfrm>
            <a:off x="2628900" y="6400800"/>
            <a:ext cx="3886200" cy="365125"/>
          </a:xfrm>
          <a:prstGeom prst="rect">
            <a:avLst/>
          </a:prstGeom>
        </p:spPr>
        <p:txBody>
          <a:bodyPr/>
          <a:lstStyle/>
          <a:p>
            <a:pPr algn="ctr">
              <a:spcBef>
                <a:spcPct val="0"/>
              </a:spcBef>
              <a:buFontTx/>
              <a:buNone/>
            </a:pPr>
            <a:r>
              <a:rPr lang="en-US" sz="1200" b="1" dirty="0" smtClean="0">
                <a:solidFill>
                  <a:prstClr val="white"/>
                </a:solidFill>
                <a:latin typeface="Arial" charset="0"/>
                <a:ea typeface="+mn-ea"/>
              </a:rPr>
              <a:t>Federal Motor Carrier Safety Administration</a:t>
            </a:r>
            <a:endParaRPr lang="en-US" sz="1200" b="1" dirty="0">
              <a:solidFill>
                <a:prstClr val="white"/>
              </a:solidFill>
              <a:latin typeface="Arial" charset="0"/>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569" y="957713"/>
            <a:ext cx="8686800" cy="4873752"/>
          </a:xfrm>
        </p:spPr>
        <p:txBody>
          <a:bodyPr>
            <a:normAutofit/>
          </a:bodyPr>
          <a:lstStyle/>
          <a:p>
            <a:pPr marL="0" indent="0">
              <a:buNone/>
            </a:pPr>
            <a:r>
              <a:rPr lang="en-US" b="1" dirty="0" smtClean="0">
                <a:solidFill>
                  <a:srgbClr val="1B587C"/>
                </a:solidFill>
              </a:rPr>
              <a:t>Question: </a:t>
            </a:r>
            <a:r>
              <a:rPr lang="en-US" dirty="0"/>
              <a:t>Is FMCSA considering making changes to the SMS methodology</a:t>
            </a:r>
            <a:r>
              <a:rPr lang="en-US" dirty="0" smtClean="0"/>
              <a:t>?</a:t>
            </a:r>
          </a:p>
          <a:p>
            <a:pPr marL="0" indent="0">
              <a:buNone/>
            </a:pPr>
            <a:r>
              <a:rPr lang="en-US" b="1" dirty="0" smtClean="0">
                <a:solidFill>
                  <a:srgbClr val="800000"/>
                </a:solidFill>
              </a:rPr>
              <a:t>Answer: </a:t>
            </a:r>
            <a:r>
              <a:rPr lang="en-US" dirty="0"/>
              <a:t>Yes, FMCSA is </a:t>
            </a:r>
            <a:r>
              <a:rPr lang="en-US" dirty="0" smtClean="0"/>
              <a:t>currently considering </a:t>
            </a:r>
            <a:r>
              <a:rPr lang="en-US" dirty="0"/>
              <a:t>making changes to the SMS methodology. </a:t>
            </a:r>
            <a:r>
              <a:rPr lang="en-US" dirty="0" smtClean="0"/>
              <a:t>Items on the Agency’s radar include:</a:t>
            </a:r>
          </a:p>
          <a:p>
            <a:pPr lvl="1"/>
            <a:r>
              <a:rPr lang="en-US" dirty="0" smtClean="0"/>
              <a:t>Utilization </a:t>
            </a:r>
            <a:r>
              <a:rPr lang="en-US" dirty="0"/>
              <a:t>f</a:t>
            </a:r>
            <a:r>
              <a:rPr lang="en-US" dirty="0" smtClean="0"/>
              <a:t>actor</a:t>
            </a:r>
          </a:p>
          <a:p>
            <a:pPr lvl="1"/>
            <a:r>
              <a:rPr lang="en-US" dirty="0" smtClean="0"/>
              <a:t>Severity weights</a:t>
            </a:r>
          </a:p>
          <a:p>
            <a:pPr lvl="1"/>
            <a:r>
              <a:rPr lang="en-US" dirty="0" smtClean="0"/>
              <a:t>Hazardous Materials (HM) Compliance BASIC</a:t>
            </a:r>
          </a:p>
          <a:p>
            <a:pPr lvl="1"/>
            <a:r>
              <a:rPr lang="en-US" dirty="0"/>
              <a:t>S</a:t>
            </a:r>
            <a:r>
              <a:rPr lang="en-US" dirty="0" smtClean="0"/>
              <a:t>afety event groups</a:t>
            </a:r>
          </a:p>
        </p:txBody>
      </p:sp>
      <p:sp>
        <p:nvSpPr>
          <p:cNvPr id="4" name="Footer Placeholder 3"/>
          <p:cNvSpPr>
            <a:spLocks noGrp="1"/>
          </p:cNvSpPr>
          <p:nvPr>
            <p:ph type="ftr" sz="quarter" idx="11"/>
          </p:nvPr>
        </p:nvSpPr>
        <p:spPr/>
        <p:txBody>
          <a:bodyPr/>
          <a:lstStyle/>
          <a:p>
            <a:pPr algn="ctr"/>
            <a:r>
              <a:rPr lang="en-US" smtClean="0"/>
              <a:t>Federal Motor Carrier Safety Administration</a:t>
            </a:r>
            <a:endParaRPr lang="en-US" dirty="0"/>
          </a:p>
        </p:txBody>
      </p:sp>
      <p:sp>
        <p:nvSpPr>
          <p:cNvPr id="2" name="TextBox 1"/>
          <p:cNvSpPr txBox="1"/>
          <p:nvPr/>
        </p:nvSpPr>
        <p:spPr>
          <a:xfrm>
            <a:off x="216569" y="4556213"/>
            <a:ext cx="8686800" cy="830997"/>
          </a:xfrm>
          <a:prstGeom prst="rect">
            <a:avLst/>
          </a:prstGeom>
          <a:noFill/>
        </p:spPr>
        <p:txBody>
          <a:bodyPr wrap="square" rtlCol="0">
            <a:spAutoFit/>
          </a:bodyPr>
          <a:lstStyle/>
          <a:p>
            <a:pPr>
              <a:buNone/>
            </a:pPr>
            <a:r>
              <a:rPr lang="en-US" sz="2400" dirty="0" smtClean="0">
                <a:latin typeface="+mn-lt"/>
              </a:rPr>
              <a:t>The Agency will apply the same systematic approach used for this SMS Preview to make improvements to the methodology.</a:t>
            </a:r>
            <a:endParaRPr lang="en-US" sz="2400" dirty="0">
              <a:latin typeface="+mn-lt"/>
            </a:endParaRPr>
          </a:p>
        </p:txBody>
      </p:sp>
      <p:sp>
        <p:nvSpPr>
          <p:cNvPr id="5" name="Slide Number Placeholder 4"/>
          <p:cNvSpPr>
            <a:spLocks noGrp="1"/>
          </p:cNvSpPr>
          <p:nvPr>
            <p:ph type="sldNum" sz="quarter" idx="12"/>
          </p:nvPr>
        </p:nvSpPr>
        <p:spPr/>
        <p:txBody>
          <a:bodyPr/>
          <a:lstStyle/>
          <a:p>
            <a:fld id="{86270DA3-4CC3-466D-8348-07A73E0AC16F}" type="slidenum">
              <a:rPr lang="en-US" smtClean="0"/>
              <a:pPr/>
              <a:t>41</a:t>
            </a:fld>
            <a:endParaRPr lang="en-US" dirty="0"/>
          </a:p>
        </p:txBody>
      </p:sp>
    </p:spTree>
    <p:extLst>
      <p:ext uri="{BB962C8B-B14F-4D97-AF65-F5344CB8AC3E}">
        <p14:creationId xmlns:p14="http://schemas.microsoft.com/office/powerpoint/2010/main" val="3242299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28600" y="816432"/>
            <a:ext cx="8686800" cy="1959429"/>
          </a:xfrm>
        </p:spPr>
        <p:txBody>
          <a:bodyPr>
            <a:noAutofit/>
          </a:bodyPr>
          <a:lstStyle/>
          <a:p>
            <a:pPr marL="11113" indent="-11113">
              <a:buNone/>
              <a:tabLst>
                <a:tab pos="109538" algn="l"/>
              </a:tabLst>
            </a:pPr>
            <a:r>
              <a:rPr lang="en-US" sz="2600" b="1" dirty="0">
                <a:solidFill>
                  <a:srgbClr val="1B587C"/>
                </a:solidFill>
              </a:rPr>
              <a:t>Question: </a:t>
            </a:r>
            <a:r>
              <a:rPr lang="en-US" sz="2600" dirty="0">
                <a:ea typeface="ＭＳ Ｐゴシック" charset="-128"/>
              </a:rPr>
              <a:t>What should motor carriers and the public do during the preview of the SMS display changes?</a:t>
            </a:r>
          </a:p>
          <a:p>
            <a:pPr marL="11113" indent="-11113">
              <a:buNone/>
            </a:pPr>
            <a:r>
              <a:rPr lang="en-US" sz="2600" b="1" dirty="0">
                <a:solidFill>
                  <a:srgbClr val="800000"/>
                </a:solidFill>
              </a:rPr>
              <a:t>Answer:</a:t>
            </a:r>
            <a:r>
              <a:rPr lang="en-US" sz="2600" dirty="0">
                <a:solidFill>
                  <a:srgbClr val="800000"/>
                </a:solidFill>
              </a:rPr>
              <a:t> </a:t>
            </a:r>
            <a:r>
              <a:rPr lang="en-US" sz="2600" dirty="0"/>
              <a:t>During the SMS Preview, motor carriers and the public should</a:t>
            </a:r>
            <a:r>
              <a:rPr lang="en-US" sz="2600" dirty="0" smtClean="0"/>
              <a:t>:</a:t>
            </a:r>
            <a:endParaRPr lang="en-US" sz="2600" dirty="0"/>
          </a:p>
        </p:txBody>
      </p:sp>
      <p:sp>
        <p:nvSpPr>
          <p:cNvPr id="8" name="Content Placeholder 7"/>
          <p:cNvSpPr>
            <a:spLocks noGrp="1"/>
          </p:cNvSpPr>
          <p:nvPr>
            <p:ph sz="half" idx="2"/>
          </p:nvPr>
        </p:nvSpPr>
        <p:spPr>
          <a:xfrm>
            <a:off x="228599" y="2743200"/>
            <a:ext cx="8784771" cy="3537857"/>
          </a:xfrm>
        </p:spPr>
        <p:txBody>
          <a:bodyPr>
            <a:normAutofit fontScale="92500" lnSpcReduction="20000"/>
          </a:bodyPr>
          <a:lstStyle/>
          <a:p>
            <a:pPr marL="347663" indent="-347663">
              <a:buFont typeface="+mj-lt"/>
              <a:buAutoNum type="arabicPeriod"/>
            </a:pPr>
            <a:r>
              <a:rPr lang="en-US" b="1" dirty="0"/>
              <a:t>Submit comments on the proposed SMS display changes via the Federal Docket</a:t>
            </a:r>
            <a:r>
              <a:rPr lang="en-US" dirty="0"/>
              <a:t>, for instructions check out the Federal Register Notice (</a:t>
            </a:r>
            <a:r>
              <a:rPr lang="en-US" dirty="0">
                <a:hlinkClick r:id="rId3" tooltip="Federal Register Notice docket, for submitting comments. "/>
              </a:rPr>
              <a:t>https://</a:t>
            </a:r>
            <a:r>
              <a:rPr lang="en-US" dirty="0" smtClean="0">
                <a:hlinkClick r:id="rId3" tooltip="Federal Register Notice docket, for submitting comments. "/>
              </a:rPr>
              <a:t>www.federalregister.gov/agencies/federal-motor-carrier-safety-administration</a:t>
            </a:r>
            <a:r>
              <a:rPr lang="en-US" dirty="0" smtClean="0"/>
              <a:t>) </a:t>
            </a:r>
            <a:endParaRPr lang="en-US" dirty="0"/>
          </a:p>
          <a:p>
            <a:pPr marL="347663" indent="-347663">
              <a:buFont typeface="+mj-lt"/>
              <a:buAutoNum type="arabicPeriod"/>
            </a:pPr>
            <a:r>
              <a:rPr lang="en-US" b="1" dirty="0"/>
              <a:t>Try out the new “Take a Tour” feature</a:t>
            </a:r>
            <a:r>
              <a:rPr lang="en-US" dirty="0"/>
              <a:t>, which shows you how to locate and use particular enhancements to the site</a:t>
            </a:r>
          </a:p>
          <a:p>
            <a:pPr marL="347663" indent="-347663">
              <a:buFont typeface="+mj-lt"/>
              <a:buAutoNum type="arabicPeriod"/>
            </a:pPr>
            <a:r>
              <a:rPr lang="en-US" b="1" dirty="0"/>
              <a:t>View all of the safety information</a:t>
            </a:r>
            <a:r>
              <a:rPr lang="en-US" dirty="0"/>
              <a:t> available on the new Carrier Overview and BASIC Detail pages</a:t>
            </a:r>
          </a:p>
          <a:p>
            <a:pPr marL="347663" indent="-347663">
              <a:buFont typeface="+mj-lt"/>
              <a:buAutoNum type="arabicPeriod"/>
            </a:pPr>
            <a:r>
              <a:rPr lang="en-US" b="1" dirty="0"/>
              <a:t>Visit the Help Center to download the “SMS Display Key Terms” glossary</a:t>
            </a:r>
            <a:r>
              <a:rPr lang="en-US" dirty="0"/>
              <a:t> or hover over </a:t>
            </a:r>
            <a:r>
              <a:rPr lang="en-US" dirty="0" smtClean="0"/>
              <a:t>SMS </a:t>
            </a:r>
            <a:r>
              <a:rPr lang="en-US" dirty="0"/>
              <a:t>display terms </a:t>
            </a:r>
            <a:r>
              <a:rPr lang="en-US" dirty="0" smtClean="0"/>
              <a:t>throughout </a:t>
            </a:r>
            <a:r>
              <a:rPr lang="en-US" dirty="0"/>
              <a:t>the </a:t>
            </a:r>
            <a:r>
              <a:rPr lang="en-US" dirty="0" smtClean="0"/>
              <a:t>Preview website </a:t>
            </a:r>
            <a:r>
              <a:rPr lang="en-US" dirty="0"/>
              <a:t>to view their definitions </a:t>
            </a:r>
          </a:p>
        </p:txBody>
      </p:sp>
      <p:sp>
        <p:nvSpPr>
          <p:cNvPr id="4" name="Footer Placeholder 3"/>
          <p:cNvSpPr>
            <a:spLocks noGrp="1"/>
          </p:cNvSpPr>
          <p:nvPr>
            <p:ph type="ftr" sz="quarter" idx="11"/>
          </p:nvPr>
        </p:nvSpPr>
        <p:spPr/>
        <p:txBody>
          <a:bodyPr/>
          <a:lstStyle/>
          <a:p>
            <a:pPr algn="ctr"/>
            <a:r>
              <a:rPr lang="en-US"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42</a:t>
            </a:fld>
            <a:endParaRPr lang="en-US" dirty="0"/>
          </a:p>
        </p:txBody>
      </p:sp>
    </p:spTree>
    <p:extLst>
      <p:ext uri="{BB962C8B-B14F-4D97-AF65-F5344CB8AC3E}">
        <p14:creationId xmlns:p14="http://schemas.microsoft.com/office/powerpoint/2010/main" val="3640544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title="Slide 43"/>
          <p:cNvSpPr>
            <a:spLocks noGrp="1"/>
          </p:cNvSpPr>
          <p:nvPr>
            <p:ph idx="1"/>
          </p:nvPr>
        </p:nvSpPr>
        <p:spPr>
          <a:xfrm>
            <a:off x="240631" y="897555"/>
            <a:ext cx="8686800" cy="4873752"/>
          </a:xfrm>
        </p:spPr>
        <p:txBody>
          <a:bodyPr/>
          <a:lstStyle/>
          <a:p>
            <a:pPr marL="0" indent="0">
              <a:buNone/>
            </a:pPr>
            <a:r>
              <a:rPr lang="en-US" b="1" dirty="0" smtClean="0">
                <a:solidFill>
                  <a:srgbClr val="1B587C"/>
                </a:solidFill>
              </a:rPr>
              <a:t>Question: </a:t>
            </a:r>
            <a:r>
              <a:rPr lang="en-US" dirty="0" smtClean="0"/>
              <a:t>What other CSA-related initiatives are underway?</a:t>
            </a:r>
          </a:p>
          <a:p>
            <a:pPr marL="0" indent="0">
              <a:buNone/>
            </a:pPr>
            <a:r>
              <a:rPr lang="en-US" b="1" dirty="0" smtClean="0">
                <a:solidFill>
                  <a:srgbClr val="800000"/>
                </a:solidFill>
              </a:rPr>
              <a:t>Answer</a:t>
            </a:r>
            <a:r>
              <a:rPr lang="en-US" dirty="0" smtClean="0">
                <a:solidFill>
                  <a:srgbClr val="800000"/>
                </a:solidFill>
              </a:rPr>
              <a:t>:</a:t>
            </a:r>
            <a:r>
              <a:rPr lang="en-US" dirty="0" smtClean="0"/>
              <a:t> FMCSA has a number of CSA-related initiatives that are underway, including:</a:t>
            </a:r>
            <a:endParaRPr lang="en-US" dirty="0"/>
          </a:p>
          <a:p>
            <a:pPr lvl="1"/>
            <a:r>
              <a:rPr lang="en-US" dirty="0" smtClean="0"/>
              <a:t>Crash Weighting Report</a:t>
            </a:r>
          </a:p>
          <a:p>
            <a:pPr lvl="1"/>
            <a:r>
              <a:rPr lang="en-US" dirty="0" smtClean="0"/>
              <a:t>Adjudicated citations</a:t>
            </a:r>
          </a:p>
          <a:p>
            <a:pPr lvl="1"/>
            <a:r>
              <a:rPr lang="en-US" dirty="0" smtClean="0"/>
              <a:t>CSA Effectiveness Report</a:t>
            </a:r>
          </a:p>
          <a:p>
            <a:pPr lvl="1"/>
            <a:r>
              <a:rPr lang="en-US" dirty="0" smtClean="0"/>
              <a:t>SMS Effectiveness Report</a:t>
            </a:r>
          </a:p>
          <a:p>
            <a:pPr lvl="1"/>
            <a:r>
              <a:rPr lang="en-US" dirty="0" smtClean="0"/>
              <a:t>Safety Fitness Determination Notice of Proposed Rulemaking</a:t>
            </a:r>
          </a:p>
          <a:p>
            <a:pPr marL="0" indent="0">
              <a:buNone/>
            </a:pPr>
            <a:endParaRPr lang="en-US" dirty="0"/>
          </a:p>
        </p:txBody>
      </p:sp>
      <p:sp>
        <p:nvSpPr>
          <p:cNvPr id="4" name="Footer Placeholder 3"/>
          <p:cNvSpPr>
            <a:spLocks noGrp="1"/>
          </p:cNvSpPr>
          <p:nvPr>
            <p:ph type="ftr" sz="quarter" idx="11"/>
          </p:nvPr>
        </p:nvSpPr>
        <p:spPr/>
        <p:txBody>
          <a:bodyPr/>
          <a:lstStyle/>
          <a:p>
            <a:pPr algn="ctr"/>
            <a:r>
              <a:rPr lang="en-US"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43</a:t>
            </a:fld>
            <a:endParaRPr lang="en-US" dirty="0"/>
          </a:p>
        </p:txBody>
      </p:sp>
    </p:spTree>
    <p:extLst>
      <p:ext uri="{BB962C8B-B14F-4D97-AF65-F5344CB8AC3E}">
        <p14:creationId xmlns:p14="http://schemas.microsoft.com/office/powerpoint/2010/main" val="379992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p:txBody>
          <a:bodyPr>
            <a:normAutofit fontScale="90000"/>
          </a:bodyPr>
          <a:lstStyle/>
          <a:p>
            <a:r>
              <a:rPr lang="en-US" dirty="0" smtClean="0">
                <a:solidFill>
                  <a:schemeClr val="tx1"/>
                </a:solidFill>
                <a:ea typeface="ＭＳ Ｐゴシック" charset="-128"/>
              </a:rPr>
              <a:t>For Additional Support and to Provide Comments</a:t>
            </a:r>
          </a:p>
        </p:txBody>
      </p:sp>
      <p:sp>
        <p:nvSpPr>
          <p:cNvPr id="2" name="Content Placeholder 1"/>
          <p:cNvSpPr>
            <a:spLocks noGrp="1"/>
          </p:cNvSpPr>
          <p:nvPr>
            <p:ph idx="1"/>
          </p:nvPr>
        </p:nvSpPr>
        <p:spPr/>
        <p:txBody>
          <a:bodyPr/>
          <a:lstStyle/>
          <a:p>
            <a:pPr>
              <a:defRPr/>
            </a:pPr>
            <a:r>
              <a:rPr lang="en-US" sz="2800" dirty="0" smtClean="0">
                <a:ea typeface="ＭＳ Ｐゴシック" charset="-128"/>
              </a:rPr>
              <a:t>Visit the CSA Website for FAQs searchable by key word </a:t>
            </a:r>
          </a:p>
          <a:p>
            <a:pPr>
              <a:defRPr/>
            </a:pPr>
            <a:r>
              <a:rPr lang="en-US" sz="2800" dirty="0" smtClean="0">
                <a:ea typeface="ＭＳ Ｐゴシック" charset="-128"/>
              </a:rPr>
              <a:t>Review the SMS Display Changes Guidance Document</a:t>
            </a:r>
          </a:p>
          <a:p>
            <a:pPr>
              <a:defRPr/>
            </a:pPr>
            <a:r>
              <a:rPr lang="en-US" sz="2800" dirty="0" smtClean="0">
                <a:ea typeface="ＭＳ Ｐゴシック" charset="-128"/>
              </a:rPr>
              <a:t>Ask questions via the CSA Website at </a:t>
            </a:r>
            <a:r>
              <a:rPr lang="en-US" sz="2800" dirty="0" smtClean="0">
                <a:ea typeface="ＭＳ Ｐゴシック" charset="-128"/>
                <a:hlinkClick r:id="rId3" tooltip="CSA Feedback link"/>
              </a:rPr>
              <a:t>http://csa.fmcsa.dot.gov/CSA_Feedback.aspx</a:t>
            </a:r>
            <a:r>
              <a:rPr lang="en-US" sz="2800" dirty="0">
                <a:ea typeface="ＭＳ Ｐゴシック" charset="-128"/>
                <a:hlinkClick r:id="rId3" tooltip="CSA Feedback link"/>
              </a:rPr>
              <a:t> </a:t>
            </a:r>
            <a:r>
              <a:rPr lang="en-US" sz="2800" dirty="0" smtClean="0">
                <a:ea typeface="ＭＳ Ｐゴシック" charset="-128"/>
              </a:rPr>
              <a:t>or call 877-254-5365</a:t>
            </a:r>
          </a:p>
          <a:p>
            <a:pPr>
              <a:defRPr/>
            </a:pPr>
            <a:r>
              <a:rPr lang="en-US" sz="2800" dirty="0" smtClean="0">
                <a:ea typeface="ＭＳ Ｐゴシック" charset="-128"/>
              </a:rPr>
              <a:t>Submit comments and feedback via the Docket at </a:t>
            </a:r>
            <a:r>
              <a:rPr lang="en-US" sz="2800" dirty="0" smtClean="0">
                <a:ea typeface="ＭＳ Ｐゴシック" charset="-128"/>
                <a:hlinkClick r:id="rId4" tooltip="Link for submitting comments and feedback."/>
              </a:rPr>
              <a:t>http://www.regulations.gov </a:t>
            </a:r>
            <a:endParaRPr lang="en-US" sz="2800" dirty="0" smtClean="0">
              <a:ea typeface="ＭＳ Ｐゴシック" charset="-128"/>
            </a:endParaRPr>
          </a:p>
          <a:p>
            <a:pPr marL="0" indent="0">
              <a:buNone/>
              <a:defRPr/>
            </a:pPr>
            <a:endParaRPr lang="en-US" sz="2800" dirty="0" smtClean="0">
              <a:ea typeface="ＭＳ Ｐゴシック" charset="-128"/>
            </a:endParaRPr>
          </a:p>
          <a:p>
            <a:pPr marL="0" indent="0">
              <a:buNone/>
              <a:defRPr/>
            </a:pPr>
            <a:endParaRPr lang="en-US" dirty="0"/>
          </a:p>
        </p:txBody>
      </p:sp>
      <p:sp>
        <p:nvSpPr>
          <p:cNvPr id="5" name="Slide Number Placeholder 1"/>
          <p:cNvSpPr>
            <a:spLocks noGrp="1"/>
          </p:cNvSpPr>
          <p:nvPr>
            <p:ph type="sldNum" sz="quarter" idx="12"/>
          </p:nvPr>
        </p:nvSpPr>
        <p:spPr bwMode="auto">
          <a:noFill/>
          <a:ln>
            <a:miter lim="800000"/>
            <a:headEnd/>
            <a:tailEnd/>
          </a:ln>
        </p:spPr>
        <p:txBody>
          <a:bodyPr/>
          <a:lstStyle/>
          <a:p>
            <a:pPr>
              <a:buNone/>
            </a:pPr>
            <a:fld id="{EDE52327-C35F-4F3C-866E-F8A6CCBAD191}" type="slidenum">
              <a:rPr lang="en-US" smtClean="0">
                <a:ea typeface="ＭＳ Ｐゴシック" charset="-128"/>
              </a:rPr>
              <a:pPr>
                <a:buNone/>
              </a:pPr>
              <a:t>44</a:t>
            </a:fld>
            <a:endParaRPr lang="en-US" dirty="0" smtClean="0">
              <a:ea typeface="ＭＳ Ｐゴシック" charset="-128"/>
            </a:endParaRPr>
          </a:p>
        </p:txBody>
      </p:sp>
      <p:sp>
        <p:nvSpPr>
          <p:cNvPr id="6" name="Footer Placeholder 3"/>
          <p:cNvSpPr>
            <a:spLocks noGrp="1"/>
          </p:cNvSpPr>
          <p:nvPr>
            <p:ph type="ftr" sz="quarter" idx="11"/>
          </p:nvPr>
        </p:nvSpPr>
        <p:spPr>
          <a:xfrm>
            <a:off x="2628900" y="6400800"/>
            <a:ext cx="3886200" cy="365125"/>
          </a:xfrm>
        </p:spPr>
        <p:txBody>
          <a:bodyPr/>
          <a:lstStyle/>
          <a:p>
            <a:pPr algn="ctr"/>
            <a:r>
              <a:rPr lang="en-US" dirty="0" smtClean="0"/>
              <a:t>Federal Motor Carrier Safety Administration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a typeface="ＭＳ Ｐゴシック" charset="-128"/>
              </a:rPr>
              <a:t>CSA’s Safety Measurement </a:t>
            </a:r>
            <a:r>
              <a:rPr lang="en-US" dirty="0" smtClean="0">
                <a:solidFill>
                  <a:schemeClr val="tx1"/>
                </a:solidFill>
                <a:ea typeface="ＭＳ Ｐゴシック" charset="-128"/>
              </a:rPr>
              <a:t>System (SMS)</a:t>
            </a:r>
            <a:endParaRPr lang="en-US" dirty="0">
              <a:solidFill>
                <a:schemeClr val="tx1"/>
              </a:solidFill>
            </a:endParaRPr>
          </a:p>
        </p:txBody>
      </p:sp>
      <p:sp>
        <p:nvSpPr>
          <p:cNvPr id="3" name="Content Placeholder 2"/>
          <p:cNvSpPr>
            <a:spLocks noGrp="1"/>
          </p:cNvSpPr>
          <p:nvPr>
            <p:ph idx="1"/>
          </p:nvPr>
        </p:nvSpPr>
        <p:spPr/>
        <p:txBody>
          <a:bodyPr>
            <a:normAutofit/>
          </a:bodyPr>
          <a:lstStyle/>
          <a:p>
            <a:pPr>
              <a:spcAft>
                <a:spcPts val="1200"/>
              </a:spcAft>
              <a:defRPr/>
            </a:pPr>
            <a:r>
              <a:rPr lang="en-US" sz="2600" dirty="0"/>
              <a:t>Provides motor carriers </a:t>
            </a:r>
            <a:r>
              <a:rPr lang="en-US" sz="2600" dirty="0" smtClean="0"/>
              <a:t>and </a:t>
            </a:r>
            <a:r>
              <a:rPr lang="en-US" sz="2600" dirty="0"/>
              <a:t>other safety </a:t>
            </a:r>
            <a:r>
              <a:rPr lang="en-US" sz="2600" dirty="0" smtClean="0"/>
              <a:t>stakeholders </a:t>
            </a:r>
            <a:r>
              <a:rPr lang="en-US" sz="2600" dirty="0"/>
              <a:t>with more comprehensive, informative, and regularly updated safety performance data </a:t>
            </a:r>
            <a:r>
              <a:rPr lang="en-US" sz="2600" dirty="0" smtClean="0"/>
              <a:t>(see </a:t>
            </a:r>
            <a:r>
              <a:rPr lang="en-US" sz="2600" dirty="0" smtClean="0">
                <a:hlinkClick r:id="rId3"/>
              </a:rPr>
              <a:t>75 FR 18256</a:t>
            </a:r>
            <a:r>
              <a:rPr lang="en-US" sz="2600" dirty="0" smtClean="0"/>
              <a:t>) </a:t>
            </a:r>
          </a:p>
          <a:p>
            <a:pPr lvl="1">
              <a:spcAft>
                <a:spcPts val="1200"/>
              </a:spcAft>
              <a:defRPr/>
            </a:pPr>
            <a:r>
              <a:rPr lang="en-US" dirty="0" smtClean="0"/>
              <a:t>Quantifies </a:t>
            </a:r>
            <a:r>
              <a:rPr lang="en-US" dirty="0"/>
              <a:t>the on-road safety performance </a:t>
            </a:r>
            <a:r>
              <a:rPr lang="en-US" dirty="0" smtClean="0"/>
              <a:t>and considers prior investigation findings of </a:t>
            </a:r>
            <a:r>
              <a:rPr lang="en-US" dirty="0"/>
              <a:t>motor carriers to prioritize enforcement resources</a:t>
            </a:r>
          </a:p>
          <a:p>
            <a:pPr lvl="1">
              <a:spcAft>
                <a:spcPts val="1200"/>
              </a:spcAft>
              <a:defRPr/>
            </a:pPr>
            <a:r>
              <a:rPr lang="en-US" dirty="0" smtClean="0"/>
              <a:t>Is used </a:t>
            </a:r>
            <a:r>
              <a:rPr lang="en-US" dirty="0"/>
              <a:t>to determine the safety problems that a </a:t>
            </a:r>
            <a:r>
              <a:rPr lang="en-US" dirty="0" smtClean="0"/>
              <a:t>motor carrier </a:t>
            </a:r>
            <a:r>
              <a:rPr lang="en-US" dirty="0"/>
              <a:t>may exhibit</a:t>
            </a:r>
          </a:p>
          <a:p>
            <a:pPr lvl="1">
              <a:spcAft>
                <a:spcPts val="1200"/>
              </a:spcAft>
              <a:defRPr/>
            </a:pPr>
            <a:r>
              <a:rPr lang="en-US" dirty="0"/>
              <a:t>Monitors whether a motor carrier’s safety problems are improving or </a:t>
            </a:r>
            <a:r>
              <a:rPr lang="en-US" dirty="0" smtClean="0"/>
              <a:t>worsening</a:t>
            </a:r>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5</a:t>
            </a:fld>
            <a:endParaRPr lang="en-US" dirty="0"/>
          </a:p>
        </p:txBody>
      </p:sp>
    </p:spTree>
    <p:extLst>
      <p:ext uri="{BB962C8B-B14F-4D97-AF65-F5344CB8AC3E}">
        <p14:creationId xmlns:p14="http://schemas.microsoft.com/office/powerpoint/2010/main" val="4008472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a typeface="ＭＳ Ｐゴシック" charset="-128"/>
              </a:rPr>
              <a:t>SMS Improvement Process</a:t>
            </a:r>
            <a:endParaRPr lang="en-US" dirty="0">
              <a:solidFill>
                <a:schemeClr val="tx1"/>
              </a:solidFill>
            </a:endParaRPr>
          </a:p>
        </p:txBody>
      </p:sp>
      <p:sp>
        <p:nvSpPr>
          <p:cNvPr id="3" name="Content Placeholder 2"/>
          <p:cNvSpPr>
            <a:spLocks noGrp="1"/>
          </p:cNvSpPr>
          <p:nvPr>
            <p:ph idx="1"/>
          </p:nvPr>
        </p:nvSpPr>
        <p:spPr/>
        <p:txBody>
          <a:bodyPr/>
          <a:lstStyle/>
          <a:p>
            <a:pPr>
              <a:defRPr/>
            </a:pPr>
            <a:r>
              <a:rPr lang="en-US" dirty="0"/>
              <a:t>SMS is designed to be continually improved over time based on:</a:t>
            </a:r>
          </a:p>
          <a:p>
            <a:pPr lvl="1">
              <a:defRPr/>
            </a:pPr>
            <a:r>
              <a:rPr lang="en-US" dirty="0"/>
              <a:t>Availability of better technology, new data, and additional analyses</a:t>
            </a:r>
          </a:p>
          <a:p>
            <a:pPr lvl="1">
              <a:spcAft>
                <a:spcPts val="1200"/>
              </a:spcAft>
              <a:defRPr/>
            </a:pPr>
            <a:r>
              <a:rPr lang="en-US" dirty="0"/>
              <a:t>Feedback from enforcement and other stakeholders, including industry</a:t>
            </a:r>
            <a:endParaRPr lang="en-US" b="1" dirty="0">
              <a:ea typeface="ＭＳ Ｐゴシック" pitchFamily="-84" charset="-128"/>
            </a:endParaRPr>
          </a:p>
          <a:p>
            <a:r>
              <a:rPr lang="en-US" dirty="0">
                <a:ea typeface="ＭＳ Ｐゴシック" pitchFamily="-84" charset="-128"/>
              </a:rPr>
              <a:t>FMCSA will take a systematic approach to rolling out improvements </a:t>
            </a:r>
            <a:r>
              <a:rPr lang="en-US" dirty="0" smtClean="0">
                <a:ea typeface="ＭＳ Ｐゴシック" pitchFamily="-84" charset="-128"/>
              </a:rPr>
              <a:t>(see </a:t>
            </a:r>
            <a:r>
              <a:rPr lang="en-US" dirty="0" smtClean="0">
                <a:ea typeface="ＭＳ Ｐゴシック" pitchFamily="-84" charset="-128"/>
                <a:hlinkClick r:id="rId3"/>
              </a:rPr>
              <a:t>77 FR 18298</a:t>
            </a:r>
            <a:r>
              <a:rPr lang="en-US" dirty="0" smtClean="0">
                <a:ea typeface="ＭＳ Ｐゴシック" pitchFamily="-84" charset="-128"/>
              </a:rPr>
              <a:t>)</a:t>
            </a:r>
            <a:endParaRPr lang="en-US" dirty="0">
              <a:ea typeface="ＭＳ Ｐゴシック" pitchFamily="-84" charset="-128"/>
            </a:endParaRPr>
          </a:p>
          <a:p>
            <a:pPr lvl="1"/>
            <a:r>
              <a:rPr lang="en-US" dirty="0">
                <a:ea typeface="ＭＳ Ｐゴシック" pitchFamily="-84" charset="-128"/>
              </a:rPr>
              <a:t>Prioritize and package changes as needed</a:t>
            </a:r>
          </a:p>
          <a:p>
            <a:pPr lvl="1"/>
            <a:r>
              <a:rPr lang="en-US" dirty="0">
                <a:ea typeface="ＭＳ Ｐゴシック" pitchFamily="-84" charset="-128"/>
              </a:rPr>
              <a:t>Provide </a:t>
            </a:r>
            <a:r>
              <a:rPr lang="en-US" dirty="0" smtClean="0">
                <a:ea typeface="ＭＳ Ｐゴシック" pitchFamily="-84" charset="-128"/>
              </a:rPr>
              <a:t>public preview </a:t>
            </a:r>
            <a:r>
              <a:rPr lang="en-US" dirty="0">
                <a:ea typeface="ＭＳ Ｐゴシック" pitchFamily="-84" charset="-128"/>
              </a:rPr>
              <a:t>period prior to implementation</a:t>
            </a:r>
          </a:p>
          <a:p>
            <a:pPr marL="0" indent="0">
              <a:buNone/>
            </a:pPr>
            <a:endParaRPr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6</a:t>
            </a:fld>
            <a:endParaRPr lang="en-US" dirty="0"/>
          </a:p>
        </p:txBody>
      </p:sp>
    </p:spTree>
    <p:extLst>
      <p:ext uri="{BB962C8B-B14F-4D97-AF65-F5344CB8AC3E}">
        <p14:creationId xmlns:p14="http://schemas.microsoft.com/office/powerpoint/2010/main" val="117756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Why an SMS Preview?</a:t>
            </a:r>
          </a:p>
        </p:txBody>
      </p:sp>
      <p:sp>
        <p:nvSpPr>
          <p:cNvPr id="3" name="Content Placeholder 2"/>
          <p:cNvSpPr>
            <a:spLocks noGrp="1"/>
          </p:cNvSpPr>
          <p:nvPr>
            <p:ph idx="1"/>
          </p:nvPr>
        </p:nvSpPr>
        <p:spPr/>
        <p:txBody>
          <a:bodyPr>
            <a:normAutofit/>
          </a:bodyPr>
          <a:lstStyle/>
          <a:p>
            <a:pPr>
              <a:spcAft>
                <a:spcPts val="1200"/>
              </a:spcAft>
            </a:pPr>
            <a:r>
              <a:rPr lang="en-US" sz="2800" dirty="0"/>
              <a:t>Gives motor </a:t>
            </a:r>
            <a:r>
              <a:rPr lang="en-US" sz="2800" dirty="0" smtClean="0"/>
              <a:t>carriers and the public </a:t>
            </a:r>
            <a:r>
              <a:rPr lang="en-US" sz="2800" dirty="0"/>
              <a:t>an opportunity to </a:t>
            </a:r>
            <a:r>
              <a:rPr lang="en-US" sz="2800" u="sng" dirty="0"/>
              <a:t>view and comment</a:t>
            </a:r>
            <a:r>
              <a:rPr lang="en-US" sz="2800" dirty="0"/>
              <a:t> on changes, verify data, and educate drivers BEFORE the changes are implemented and become publicly available </a:t>
            </a:r>
          </a:p>
          <a:p>
            <a:r>
              <a:rPr lang="en-US" sz="2800" dirty="0"/>
              <a:t>Enables FMCSA to make final refinements to the package of changes BEFORE public </a:t>
            </a:r>
            <a:r>
              <a:rPr lang="en-US" sz="2800" dirty="0" smtClean="0"/>
              <a:t>release</a:t>
            </a:r>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7</a:t>
            </a:fld>
            <a:endParaRPr lang="en-US" dirty="0"/>
          </a:p>
        </p:txBody>
      </p:sp>
    </p:spTree>
    <p:extLst>
      <p:ext uri="{BB962C8B-B14F-4D97-AF65-F5344CB8AC3E}">
        <p14:creationId xmlns:p14="http://schemas.microsoft.com/office/powerpoint/2010/main" val="2318863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Proposed SMS Display Changes Objectives</a:t>
            </a:r>
            <a:endParaRPr lang="en-US" dirty="0">
              <a:solidFill>
                <a:schemeClr val="tx1"/>
              </a:solidFill>
            </a:endParaRPr>
          </a:p>
        </p:txBody>
      </p:sp>
      <p:sp>
        <p:nvSpPr>
          <p:cNvPr id="3" name="Content Placeholder 2"/>
          <p:cNvSpPr>
            <a:spLocks noGrp="1"/>
          </p:cNvSpPr>
          <p:nvPr>
            <p:ph sz="half" idx="1"/>
          </p:nvPr>
        </p:nvSpPr>
        <p:spPr>
          <a:xfrm>
            <a:off x="228599" y="1353312"/>
            <a:ext cx="8689933" cy="658369"/>
          </a:xfrm>
        </p:spPr>
        <p:txBody>
          <a:bodyPr>
            <a:normAutofit fontScale="92500" lnSpcReduction="20000"/>
          </a:bodyPr>
          <a:lstStyle/>
          <a:p>
            <a:pPr marL="0" indent="0">
              <a:buNone/>
            </a:pPr>
            <a:r>
              <a:rPr lang="en-US" sz="2400" dirty="0" smtClean="0"/>
              <a:t>NOTE: The proposed SMS display changes do not modify or change the SMS methodology itself</a:t>
            </a:r>
          </a:p>
        </p:txBody>
      </p:sp>
      <p:sp>
        <p:nvSpPr>
          <p:cNvPr id="5" name="Content Placeholder 4"/>
          <p:cNvSpPr>
            <a:spLocks noGrp="1"/>
          </p:cNvSpPr>
          <p:nvPr>
            <p:ph sz="half" idx="2"/>
          </p:nvPr>
        </p:nvSpPr>
        <p:spPr>
          <a:xfrm>
            <a:off x="228600" y="2041742"/>
            <a:ext cx="8686800" cy="4328423"/>
          </a:xfrm>
        </p:spPr>
        <p:txBody>
          <a:bodyPr>
            <a:noAutofit/>
          </a:bodyPr>
          <a:lstStyle/>
          <a:p>
            <a:r>
              <a:rPr lang="en-US" sz="2800" dirty="0" smtClean="0"/>
              <a:t>Provide </a:t>
            </a:r>
            <a:r>
              <a:rPr lang="en-US" sz="2800" dirty="0"/>
              <a:t>easier, more intuitive navigation and user-friendly features to clarify SMS’s role as a prioritization tool for CSA Interventions</a:t>
            </a:r>
          </a:p>
          <a:p>
            <a:r>
              <a:rPr lang="en-US" sz="2800" dirty="0" smtClean="0"/>
              <a:t>Provide </a:t>
            </a:r>
            <a:r>
              <a:rPr lang="en-US" sz="2800" dirty="0"/>
              <a:t>a “one-stop-shop” for FMCSA safety information</a:t>
            </a:r>
          </a:p>
          <a:p>
            <a:r>
              <a:rPr lang="en-US" sz="2800" dirty="0"/>
              <a:t>Retain and provide easy access to detailed information and </a:t>
            </a:r>
            <a:r>
              <a:rPr lang="en-US" sz="2800" dirty="0" smtClean="0"/>
              <a:t>improved </a:t>
            </a:r>
            <a:r>
              <a:rPr lang="en-US" sz="2800" dirty="0"/>
              <a:t>performance monitoring </a:t>
            </a:r>
            <a:r>
              <a:rPr lang="en-US" sz="2800" dirty="0" smtClean="0"/>
              <a:t>tools</a:t>
            </a:r>
            <a:endParaRPr lang="en-US" sz="2800" dirty="0"/>
          </a:p>
        </p:txBody>
      </p:sp>
      <p:sp>
        <p:nvSpPr>
          <p:cNvPr id="4" name="Slide Number Placeholder 1"/>
          <p:cNvSpPr>
            <a:spLocks noGrp="1"/>
          </p:cNvSpPr>
          <p:nvPr>
            <p:ph type="sldNum" sz="quarter" idx="12"/>
          </p:nvPr>
        </p:nvSpPr>
        <p:spPr bwMode="auto">
          <a:noFill/>
          <a:ln>
            <a:miter lim="800000"/>
            <a:headEnd/>
            <a:tailEnd/>
          </a:ln>
        </p:spPr>
        <p:txBody>
          <a:bodyPr/>
          <a:lstStyle/>
          <a:p>
            <a:pPr>
              <a:buNone/>
            </a:pPr>
            <a:fld id="{EDE52327-C35F-4F3C-866E-F8A6CCBAD191}" type="slidenum">
              <a:rPr lang="en-US" smtClean="0">
                <a:ea typeface="ＭＳ Ｐゴシック" charset="-128"/>
              </a:rPr>
              <a:pPr>
                <a:buNone/>
              </a:pPr>
              <a:t>8</a:t>
            </a:fld>
            <a:endParaRPr lang="en-US" dirty="0" smtClean="0">
              <a:ea typeface="ＭＳ Ｐゴシック" charset="-128"/>
            </a:endParaRPr>
          </a:p>
        </p:txBody>
      </p:sp>
      <p:sp>
        <p:nvSpPr>
          <p:cNvPr id="11" name="Footer Placeholder 3"/>
          <p:cNvSpPr>
            <a:spLocks noGrp="1"/>
          </p:cNvSpPr>
          <p:nvPr>
            <p:ph type="ftr" sz="quarter" idx="11"/>
          </p:nvPr>
        </p:nvSpPr>
        <p:spPr>
          <a:xfrm>
            <a:off x="2628900" y="6400800"/>
            <a:ext cx="3886200" cy="365125"/>
          </a:xfrm>
        </p:spPr>
        <p:txBody>
          <a:bodyPr/>
          <a:lstStyle/>
          <a:p>
            <a:pPr algn="ctr"/>
            <a:r>
              <a:rPr lang="en-US" dirty="0" smtClean="0"/>
              <a:t>Federal Motor Carrier Safety Administration</a:t>
            </a:r>
            <a:endParaRPr lang="en-US" dirty="0"/>
          </a:p>
        </p:txBody>
      </p:sp>
    </p:spTree>
    <p:extLst>
      <p:ext uri="{BB962C8B-B14F-4D97-AF65-F5344CB8AC3E}">
        <p14:creationId xmlns:p14="http://schemas.microsoft.com/office/powerpoint/2010/main" val="2725484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Proposed SMS </a:t>
            </a:r>
            <a:r>
              <a:rPr lang="en-US" dirty="0">
                <a:solidFill>
                  <a:schemeClr val="tx1"/>
                </a:solidFill>
              </a:rPr>
              <a:t>Display Changes by Objective</a:t>
            </a:r>
          </a:p>
        </p:txBody>
      </p:sp>
      <p:sp>
        <p:nvSpPr>
          <p:cNvPr id="7" name="Content Placeholder 6"/>
          <p:cNvSpPr>
            <a:spLocks noGrp="1"/>
          </p:cNvSpPr>
          <p:nvPr>
            <p:ph sz="half" idx="1"/>
          </p:nvPr>
        </p:nvSpPr>
        <p:spPr>
          <a:xfrm>
            <a:off x="228600" y="1463041"/>
            <a:ext cx="8610600" cy="1316254"/>
          </a:xfrm>
        </p:spPr>
        <p:txBody>
          <a:bodyPr>
            <a:normAutofit fontScale="85000" lnSpcReduction="10000"/>
          </a:bodyPr>
          <a:lstStyle/>
          <a:p>
            <a:pPr marL="0" indent="0" fontAlgn="auto">
              <a:buNone/>
            </a:pPr>
            <a:r>
              <a:rPr lang="en-US" sz="2400" b="1" dirty="0">
                <a:solidFill>
                  <a:srgbClr val="1B587C"/>
                </a:solidFill>
              </a:rPr>
              <a:t>Objective: Provide easier, more intuitive navigation and user-friendly features to clarify SMS’s role as a prioritization tool for CSA Interventions</a:t>
            </a:r>
          </a:p>
          <a:p>
            <a:pPr marL="0" indent="0" fontAlgn="auto">
              <a:buNone/>
            </a:pPr>
            <a:r>
              <a:rPr lang="en-US" sz="2400" b="1" dirty="0">
                <a:solidFill>
                  <a:srgbClr val="800000"/>
                </a:solidFill>
              </a:rPr>
              <a:t>Changes that meet this objective</a:t>
            </a:r>
            <a:r>
              <a:rPr lang="en-US" sz="2400" b="1" dirty="0" smtClean="0">
                <a:solidFill>
                  <a:srgbClr val="800000"/>
                </a:solidFill>
              </a:rPr>
              <a:t>:</a:t>
            </a:r>
            <a:endParaRPr lang="en-US" sz="2400" dirty="0"/>
          </a:p>
        </p:txBody>
      </p:sp>
      <p:sp>
        <p:nvSpPr>
          <p:cNvPr id="8" name="Content Placeholder 7"/>
          <p:cNvSpPr>
            <a:spLocks noGrp="1"/>
          </p:cNvSpPr>
          <p:nvPr>
            <p:ph sz="half" idx="2"/>
          </p:nvPr>
        </p:nvSpPr>
        <p:spPr>
          <a:xfrm>
            <a:off x="228600" y="2671011"/>
            <a:ext cx="8686800" cy="3446492"/>
          </a:xfrm>
        </p:spPr>
        <p:txBody>
          <a:bodyPr>
            <a:normAutofit fontScale="85000" lnSpcReduction="10000"/>
          </a:bodyPr>
          <a:lstStyle/>
          <a:p>
            <a:pPr>
              <a:buSzPct val="100000"/>
            </a:pPr>
            <a:r>
              <a:rPr lang="en-US" sz="2400" b="1" dirty="0"/>
              <a:t>“Take a Tour” Feature </a:t>
            </a:r>
            <a:r>
              <a:rPr lang="en-US" sz="2400" dirty="0"/>
              <a:t>‒ highlights enhancements to the site, and shows visitors how to locate and use particular </a:t>
            </a:r>
            <a:r>
              <a:rPr lang="en-US" sz="2400" dirty="0" smtClean="0"/>
              <a:t>features</a:t>
            </a:r>
            <a:endParaRPr lang="en-US" sz="2400" b="1" dirty="0" smtClean="0"/>
          </a:p>
          <a:p>
            <a:pPr fontAlgn="auto">
              <a:buSzPct val="100000"/>
            </a:pPr>
            <a:r>
              <a:rPr lang="en-US" sz="2400" b="1" dirty="0" smtClean="0"/>
              <a:t>Overall Behavior Analysis and Safety Improvement Category (BASIC) Status </a:t>
            </a:r>
            <a:r>
              <a:rPr lang="en-US" sz="2400" dirty="0" smtClean="0"/>
              <a:t>− displays </a:t>
            </a:r>
            <a:r>
              <a:rPr lang="en-US" sz="2400" dirty="0"/>
              <a:t>a summary BASIC status to better clarify if a </a:t>
            </a:r>
            <a:r>
              <a:rPr lang="en-US" sz="2400" dirty="0" smtClean="0"/>
              <a:t>carrier’s </a:t>
            </a:r>
            <a:r>
              <a:rPr lang="en-US" sz="2400" dirty="0"/>
              <a:t>performance in the individual BASICs causes it to be prioritized for an </a:t>
            </a:r>
            <a:r>
              <a:rPr lang="en-US" sz="2400" dirty="0" smtClean="0"/>
              <a:t>intervention </a:t>
            </a:r>
          </a:p>
          <a:p>
            <a:pPr>
              <a:buSzPct val="100000"/>
            </a:pPr>
            <a:r>
              <a:rPr lang="en-US" sz="2400" b="1" dirty="0"/>
              <a:t>Carrier’s Measure </a:t>
            </a:r>
            <a:r>
              <a:rPr lang="en-US" sz="2400" dirty="0"/>
              <a:t>− provides a carrier’s measure, which only considers individual </a:t>
            </a:r>
            <a:r>
              <a:rPr lang="en-US" sz="2400" dirty="0" smtClean="0"/>
              <a:t>performance</a:t>
            </a:r>
            <a:endParaRPr lang="en-US" sz="2400" b="1" dirty="0" smtClean="0"/>
          </a:p>
          <a:p>
            <a:pPr lvl="0" fontAlgn="auto">
              <a:buSzPct val="100000"/>
            </a:pPr>
            <a:r>
              <a:rPr lang="en-US" sz="2400" b="1" dirty="0" smtClean="0"/>
              <a:t>Safety </a:t>
            </a:r>
            <a:r>
              <a:rPr lang="en-US" sz="2400" b="1" dirty="0"/>
              <a:t>Event Groups </a:t>
            </a:r>
            <a:r>
              <a:rPr lang="en-US" sz="2400" dirty="0" smtClean="0"/>
              <a:t>− shows carrier </a:t>
            </a:r>
            <a:r>
              <a:rPr lang="en-US" sz="2400" dirty="0"/>
              <a:t>safety event groups to clarify that the SMS is a relative system; makes safety event group lists available for </a:t>
            </a:r>
            <a:r>
              <a:rPr lang="en-US" sz="2400" dirty="0" smtClean="0"/>
              <a:t>download</a:t>
            </a:r>
            <a:endParaRPr lang="en-US" sz="2400"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9</a:t>
            </a:fld>
            <a:endParaRPr lang="en-US" dirty="0"/>
          </a:p>
        </p:txBody>
      </p:sp>
    </p:spTree>
    <p:extLst>
      <p:ext uri="{BB962C8B-B14F-4D97-AF65-F5344CB8AC3E}">
        <p14:creationId xmlns:p14="http://schemas.microsoft.com/office/powerpoint/2010/main" val="144381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a-PP Web Approved Template-RWB v6">
  <a:themeElements>
    <a:clrScheme name="Custom 3">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00FF"/>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PP Web Approved Template-RWB-rev3">
  <a:themeElements>
    <a:clrScheme name="Custom 3">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00FF"/>
      </a:hlink>
      <a:folHlink>
        <a:srgbClr val="B26B0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051D54-7AE3-4491-84F3-7B9EF73A72C9}">
  <ds:schemaRef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0DA326EA-1953-42E1-A308-C23C403EA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24FD5DF-336F-4818-B36F-5DEAD0FB33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26260</TotalTime>
  <Words>1940</Words>
  <Application>Microsoft Office PowerPoint</Application>
  <PresentationFormat>On-screen Show (4:3)</PresentationFormat>
  <Paragraphs>276</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3a-PP Web Approved Template-RWB v6</vt:lpstr>
      <vt:lpstr>1_PP Web Approved Template-RWB-rev3</vt:lpstr>
      <vt:lpstr>    The Safety Measurement System (SMS) Display Enhancements and SMS Preview </vt:lpstr>
      <vt:lpstr>Today’s Presenters</vt:lpstr>
      <vt:lpstr>Today’s Objectives</vt:lpstr>
      <vt:lpstr>Today’s Agenda</vt:lpstr>
      <vt:lpstr>CSA’s Safety Measurement System (SMS)</vt:lpstr>
      <vt:lpstr>SMS Improvement Process</vt:lpstr>
      <vt:lpstr>Why an SMS Preview?</vt:lpstr>
      <vt:lpstr>Proposed SMS Display Changes Objectives</vt:lpstr>
      <vt:lpstr>Proposed SMS Display Changes by Objective</vt:lpstr>
      <vt:lpstr>Proposed SMS Display Changes by Objective</vt:lpstr>
      <vt:lpstr>Proposed SMS Display Changes by Objective</vt:lpstr>
      <vt:lpstr>SMS Display Changes Preview Website</vt:lpstr>
      <vt:lpstr>Accessing the SMS Preview – Carriers</vt:lpstr>
      <vt:lpstr>Accessing the SMS Preview – Public</vt:lpstr>
      <vt:lpstr>SMS Preview Homepage</vt:lpstr>
      <vt:lpstr>Disclaimer</vt:lpstr>
      <vt:lpstr>“Take a Tour” Feature</vt:lpstr>
      <vt:lpstr>PowerPoint Presentation</vt:lpstr>
      <vt:lpstr>Safety Rating and Licensing and Insurance</vt:lpstr>
      <vt:lpstr>Overall BASIC Status</vt:lpstr>
      <vt:lpstr>Penalties History</vt:lpstr>
      <vt:lpstr>Accessing the BASIC Detail Page</vt:lpstr>
      <vt:lpstr>PowerPoint Presentation</vt:lpstr>
      <vt:lpstr>Measure, Safety Event Group, and Intervention Threshold</vt:lpstr>
      <vt:lpstr>Improved Graphs</vt:lpstr>
      <vt:lpstr>Measure Graph</vt:lpstr>
      <vt:lpstr>Measure Graph (Detail View)</vt:lpstr>
      <vt:lpstr>Measure vs. Percentile Graph</vt:lpstr>
      <vt:lpstr>Inspection Results Graph</vt:lpstr>
      <vt:lpstr>Inspection Results Graph (Detail View)</vt:lpstr>
      <vt:lpstr>Violation Summary</vt:lpstr>
      <vt:lpstr>Inspection History</vt:lpstr>
      <vt:lpstr>Investigation Results</vt:lpstr>
      <vt:lpstr>Carrier Registration </vt:lpstr>
      <vt:lpstr>SMS Display Key Terms and Tools/Resources</vt:lpstr>
      <vt:lpstr>SMS Display Changes Preview Timeline</vt:lpstr>
      <vt:lpstr>FAQs</vt:lpstr>
      <vt:lpstr>PowerPoint Presentation</vt:lpstr>
      <vt:lpstr>PowerPoint Presentation</vt:lpstr>
      <vt:lpstr>PowerPoint Presentation</vt:lpstr>
      <vt:lpstr>PowerPoint Presentation</vt:lpstr>
      <vt:lpstr>PowerPoint Presentation</vt:lpstr>
      <vt:lpstr>PowerPoint Presentation</vt:lpstr>
      <vt:lpstr>For Additional Support and to Provide Comments</vt:lpstr>
    </vt:vector>
  </TitlesOfParts>
  <Company>Federal Motor Carrier Safety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Safety Analysis (CSA) 2010  Industry Briefing</dc:title>
  <dc:subject>The Safety Measurement System (SMS) Display Enhancements and SMS Preview</dc:subject>
  <dc:creator>Bates, Jane (VOLPE)</dc:creator>
  <cp:keywords>CSA, industry briefing, SMS Preview</cp:keywords>
  <cp:lastModifiedBy>May, Sarah (VOLPE)</cp:lastModifiedBy>
  <cp:revision>1866</cp:revision>
  <cp:lastPrinted>2013-10-24T15:17:14Z</cp:lastPrinted>
  <dcterms:created xsi:type="dcterms:W3CDTF">2009-08-07T00:00:07Z</dcterms:created>
  <dcterms:modified xsi:type="dcterms:W3CDTF">2013-11-26T13:33:56Z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