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664" r:id="rId6"/>
  </p:sldMasterIdLst>
  <p:notesMasterIdLst>
    <p:notesMasterId r:id="rId60"/>
  </p:notesMasterIdLst>
  <p:handoutMasterIdLst>
    <p:handoutMasterId r:id="rId61"/>
  </p:handoutMasterIdLst>
  <p:sldIdLst>
    <p:sldId id="256" r:id="rId7"/>
    <p:sldId id="263" r:id="rId8"/>
    <p:sldId id="267" r:id="rId9"/>
    <p:sldId id="268" r:id="rId10"/>
    <p:sldId id="269" r:id="rId11"/>
    <p:sldId id="327" r:id="rId12"/>
    <p:sldId id="276" r:id="rId13"/>
    <p:sldId id="274" r:id="rId14"/>
    <p:sldId id="275" r:id="rId15"/>
    <p:sldId id="277" r:id="rId16"/>
    <p:sldId id="262" r:id="rId17"/>
    <p:sldId id="292" r:id="rId18"/>
    <p:sldId id="293" r:id="rId19"/>
    <p:sldId id="295" r:id="rId20"/>
    <p:sldId id="296" r:id="rId21"/>
    <p:sldId id="328" r:id="rId22"/>
    <p:sldId id="299" r:id="rId23"/>
    <p:sldId id="300" r:id="rId24"/>
    <p:sldId id="301" r:id="rId25"/>
    <p:sldId id="340" r:id="rId26"/>
    <p:sldId id="302" r:id="rId27"/>
    <p:sldId id="303" r:id="rId28"/>
    <p:sldId id="304" r:id="rId29"/>
    <p:sldId id="305" r:id="rId30"/>
    <p:sldId id="306" r:id="rId31"/>
    <p:sldId id="291" r:id="rId32"/>
    <p:sldId id="307" r:id="rId33"/>
    <p:sldId id="308" r:id="rId34"/>
    <p:sldId id="309" r:id="rId35"/>
    <p:sldId id="311" r:id="rId36"/>
    <p:sldId id="360" r:id="rId37"/>
    <p:sldId id="313" r:id="rId38"/>
    <p:sldId id="314" r:id="rId39"/>
    <p:sldId id="346" r:id="rId40"/>
    <p:sldId id="347" r:id="rId41"/>
    <p:sldId id="348" r:id="rId42"/>
    <p:sldId id="364" r:id="rId43"/>
    <p:sldId id="357" r:id="rId44"/>
    <p:sldId id="349" r:id="rId45"/>
    <p:sldId id="363" r:id="rId46"/>
    <p:sldId id="350" r:id="rId47"/>
    <p:sldId id="365" r:id="rId48"/>
    <p:sldId id="352" r:id="rId49"/>
    <p:sldId id="315" r:id="rId50"/>
    <p:sldId id="316" r:id="rId51"/>
    <p:sldId id="317" r:id="rId52"/>
    <p:sldId id="318" r:id="rId53"/>
    <p:sldId id="353" r:id="rId54"/>
    <p:sldId id="354" r:id="rId55"/>
    <p:sldId id="355" r:id="rId56"/>
    <p:sldId id="356" r:id="rId57"/>
    <p:sldId id="329" r:id="rId58"/>
    <p:sldId id="326" r:id="rId59"/>
  </p:sldIdLst>
  <p:sldSz cx="9144000" cy="6858000" type="screen4x3"/>
  <p:notesSz cx="6950075" cy="9236075"/>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ly, Eoghan CTR (VOLPE)" initials="KEC("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48625"/>
    <a:srgbClr val="000F24"/>
    <a:srgbClr val="000022"/>
    <a:srgbClr val="000024"/>
    <a:srgbClr val="657094"/>
    <a:srgbClr val="7784A7"/>
    <a:srgbClr val="7684A7"/>
    <a:srgbClr val="646E92"/>
    <a:srgbClr val="0710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88402" autoAdjust="0"/>
  </p:normalViewPr>
  <p:slideViewPr>
    <p:cSldViewPr snapToObjects="1">
      <p:cViewPr>
        <p:scale>
          <a:sx n="70" d="100"/>
          <a:sy n="70" d="100"/>
        </p:scale>
        <p:origin x="-972" y="-492"/>
      </p:cViewPr>
      <p:guideLst>
        <p:guide orient="horz" pos="1824"/>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4098"/>
    </p:cViewPr>
  </p:sorterViewPr>
  <p:notesViewPr>
    <p:cSldViewPr snapToObjects="1">
      <p:cViewPr>
        <p:scale>
          <a:sx n="160" d="100"/>
          <a:sy n="160" d="100"/>
        </p:scale>
        <p:origin x="-1398" y="-7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diagrams/_rels/data1.xml.rels><?xml version="1.0" encoding="UTF-8" standalone="yes"?>
<Relationships xmlns="http://schemas.openxmlformats.org/package/2006/relationships"><Relationship Id="rId1" Type="http://schemas.openxmlformats.org/officeDocument/2006/relationships/hyperlink" Target="https://www.federalregister.gov/articles/2014/07/24/2014-17489/enhancements-to-the-motor-carrier-safety-measurement-system-sms-web-site"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federalregister.gov/articles/2014/07/24/2014-17489/enhancements-to-the-motor-carrier-safety-measurement-system-sms-web-sit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407FB4-223C-4305-A282-D61122A27B1F}" type="doc">
      <dgm:prSet loTypeId="urn:microsoft.com/office/officeart/2005/8/layout/chevron1" loCatId="process" qsTypeId="urn:microsoft.com/office/officeart/2005/8/quickstyle/simple4" qsCatId="simple" csTypeId="urn:microsoft.com/office/officeart/2005/8/colors/accent1_2" csCatId="accent1" phldr="1"/>
      <dgm:spPr/>
    </dgm:pt>
    <dgm:pt modelId="{6AC1A9C0-522F-4C29-968D-496C669BDB29}">
      <dgm:prSet phldrT="[Text]" custT="1"/>
      <dgm:spPr>
        <a:solidFill>
          <a:schemeClr val="tx2">
            <a:lumMod val="50000"/>
          </a:schemeClr>
        </a:solidFill>
      </dgm:spPr>
      <dgm:t>
        <a:bodyPr/>
        <a:lstStyle/>
        <a:p>
          <a:r>
            <a:rPr lang="en-US" sz="1600" dirty="0">
              <a:latin typeface="Arial" panose="020B0604020202020204" pitchFamily="34" charset="0"/>
              <a:cs typeface="Arial" panose="020B0604020202020204" pitchFamily="34" charset="0"/>
            </a:rPr>
            <a:t>Fall 2013</a:t>
          </a:r>
        </a:p>
      </dgm:t>
      <dgm:extLst>
        <a:ext uri="{E40237B7-FDA0-4F09-8148-C483321AD2D9}">
          <dgm14:cNvPr xmlns:dgm14="http://schemas.microsoft.com/office/drawing/2010/diagram" id="0" name="" title="SMS Display Enhancements Timeline Graphic"/>
        </a:ext>
      </dgm:extLst>
    </dgm:pt>
    <dgm:pt modelId="{AB65BB67-6BD4-4867-BE34-898B658798EF}" type="parTrans" cxnId="{97ED2E89-E01F-4EEE-93A6-315FF06A92E0}">
      <dgm:prSet/>
      <dgm:spPr/>
      <dgm:t>
        <a:bodyPr/>
        <a:lstStyle/>
        <a:p>
          <a:endParaRPr lang="en-US"/>
        </a:p>
      </dgm:t>
    </dgm:pt>
    <dgm:pt modelId="{2D4A6948-0BF5-443E-A844-29D721D1AC85}" type="sibTrans" cxnId="{97ED2E89-E01F-4EEE-93A6-315FF06A92E0}">
      <dgm:prSet/>
      <dgm:spPr/>
      <dgm:t>
        <a:bodyPr/>
        <a:lstStyle/>
        <a:p>
          <a:endParaRPr lang="en-US"/>
        </a:p>
      </dgm:t>
    </dgm:pt>
    <dgm:pt modelId="{023345F6-02AD-4EC2-BAB1-070C834A189D}">
      <dgm:prSet custT="1"/>
      <dgm:spPr>
        <a:solidFill>
          <a:schemeClr val="tx2">
            <a:lumMod val="50000"/>
          </a:schemeClr>
        </a:solidFill>
      </dgm:spPr>
      <dgm:t>
        <a:bodyPr/>
        <a:lstStyle/>
        <a:p>
          <a:r>
            <a:rPr lang="en-US" sz="1600" dirty="0">
              <a:latin typeface="Arial" panose="020B0604020202020204" pitchFamily="34" charset="0"/>
              <a:cs typeface="Arial" panose="020B0604020202020204" pitchFamily="34" charset="0"/>
            </a:rPr>
            <a:t>Spring 2014</a:t>
          </a:r>
          <a:endParaRPr lang="en-US" sz="12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title="SMS Display Enhancements Timeline Graphic"/>
        </a:ext>
      </dgm:extLst>
    </dgm:pt>
    <dgm:pt modelId="{3978FFFA-FFF3-49A0-A6AB-0AC80BD8AB29}" type="parTrans" cxnId="{D783507D-DEA1-4668-9C51-B5CE999272B4}">
      <dgm:prSet/>
      <dgm:spPr/>
      <dgm:t>
        <a:bodyPr/>
        <a:lstStyle/>
        <a:p>
          <a:endParaRPr lang="en-US"/>
        </a:p>
      </dgm:t>
    </dgm:pt>
    <dgm:pt modelId="{FE642D76-3DFA-4842-9086-62B22DD320DB}" type="sibTrans" cxnId="{D783507D-DEA1-4668-9C51-B5CE999272B4}">
      <dgm:prSet/>
      <dgm:spPr/>
      <dgm:t>
        <a:bodyPr/>
        <a:lstStyle/>
        <a:p>
          <a:endParaRPr lang="en-US"/>
        </a:p>
      </dgm:t>
    </dgm:pt>
    <dgm:pt modelId="{19670E91-2F24-4A23-9502-4F631AAF267E}">
      <dgm:prSet custT="1"/>
      <dgm:spPr>
        <a:solidFill>
          <a:schemeClr val="tx2">
            <a:lumMod val="50000"/>
          </a:schemeClr>
        </a:solidFill>
      </dgm:spPr>
      <dgm:t>
        <a:bodyPr/>
        <a:lstStyle/>
        <a:p>
          <a:r>
            <a:rPr lang="en-US" sz="1600" dirty="0">
              <a:latin typeface="Arial" panose="020B0604020202020204" pitchFamily="34" charset="0"/>
              <a:cs typeface="Arial" panose="020B0604020202020204" pitchFamily="34" charset="0"/>
            </a:rPr>
            <a:t>Winter </a:t>
          </a:r>
          <a:r>
            <a:rPr lang="en-US" sz="1600" dirty="0" smtClean="0">
              <a:latin typeface="Arial" panose="020B0604020202020204" pitchFamily="34" charset="0"/>
              <a:cs typeface="Arial" panose="020B0604020202020204" pitchFamily="34" charset="0"/>
            </a:rPr>
            <a:t>2012</a:t>
          </a:r>
          <a:r>
            <a:rPr lang="en-US" sz="1600" dirty="0" smtClean="0">
              <a:latin typeface="Arial"/>
              <a:cs typeface="Arial"/>
            </a:rPr>
            <a:t>‒</a:t>
          </a:r>
          <a:endParaRPr lang="en-US" sz="1600" dirty="0" smtClean="0">
            <a:latin typeface="Arial" panose="020B0604020202020204" pitchFamily="34" charset="0"/>
            <a:cs typeface="Arial" panose="020B0604020202020204" pitchFamily="34" charset="0"/>
          </a:endParaRPr>
        </a:p>
        <a:p>
          <a:r>
            <a:rPr lang="en-US" sz="1600" dirty="0" smtClean="0">
              <a:latin typeface="Arial"/>
              <a:cs typeface="Arial"/>
            </a:rPr>
            <a:t>Spring</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2013</a:t>
          </a:r>
        </a:p>
      </dgm:t>
      <dgm:extLst>
        <a:ext uri="{E40237B7-FDA0-4F09-8148-C483321AD2D9}">
          <dgm14:cNvPr xmlns:dgm14="http://schemas.microsoft.com/office/drawing/2010/diagram" id="0" name="" title="SMS Display Enhancements Timeline Graphic"/>
        </a:ext>
      </dgm:extLst>
    </dgm:pt>
    <dgm:pt modelId="{650F0288-52C5-4687-AB7F-068D212F45E4}" type="parTrans" cxnId="{D703EB37-8425-4A95-84BE-C21356999D5B}">
      <dgm:prSet/>
      <dgm:spPr/>
      <dgm:t>
        <a:bodyPr/>
        <a:lstStyle/>
        <a:p>
          <a:endParaRPr lang="en-US"/>
        </a:p>
      </dgm:t>
    </dgm:pt>
    <dgm:pt modelId="{113EDB4D-3154-48CB-81C3-6140D9027BC4}" type="sibTrans" cxnId="{D703EB37-8425-4A95-84BE-C21356999D5B}">
      <dgm:prSet/>
      <dgm:spPr/>
      <dgm:t>
        <a:bodyPr/>
        <a:lstStyle/>
        <a:p>
          <a:endParaRPr lang="en-US"/>
        </a:p>
      </dgm:t>
    </dgm:pt>
    <dgm:pt modelId="{CC504B9A-6340-4B0A-8F92-029416819AEC}">
      <dgm:prSet custT="1"/>
      <dgm:spPr/>
      <dgm:t>
        <a:bodyPr/>
        <a:lstStyle/>
        <a:p>
          <a:r>
            <a:rPr lang="en-US" sz="1400" dirty="0" smtClean="0">
              <a:solidFill>
                <a:schemeClr val="tx1">
                  <a:lumMod val="75000"/>
                  <a:lumOff val="25000"/>
                </a:schemeClr>
              </a:solidFill>
              <a:latin typeface="Arial" panose="020B0604020202020204" pitchFamily="34" charset="0"/>
              <a:cs typeface="Arial" panose="020B0604020202020204" pitchFamily="34" charset="0"/>
            </a:rPr>
            <a:t>Began development of proposed display changes based on feedback from stakeholders, including MCSAC’s CSA subcommittee.</a:t>
          </a:r>
          <a:endParaRPr lang="en-US" sz="1400" dirty="0">
            <a:solidFill>
              <a:schemeClr val="tx1">
                <a:lumMod val="75000"/>
                <a:lumOff val="25000"/>
              </a:schemeClr>
            </a:solidFill>
            <a:latin typeface="Arial" panose="020B0604020202020204" pitchFamily="34" charset="0"/>
            <a:cs typeface="Arial" panose="020B0604020202020204" pitchFamily="34" charset="0"/>
          </a:endParaRPr>
        </a:p>
      </dgm:t>
    </dgm:pt>
    <dgm:pt modelId="{5F772DB9-3AA0-4405-99BC-E3CB7E29F1C5}" type="parTrans" cxnId="{E986F4DE-15EE-4C0B-99B6-F73C10574AE0}">
      <dgm:prSet/>
      <dgm:spPr/>
      <dgm:t>
        <a:bodyPr/>
        <a:lstStyle/>
        <a:p>
          <a:endParaRPr lang="en-US"/>
        </a:p>
      </dgm:t>
    </dgm:pt>
    <dgm:pt modelId="{10F28C83-B7CE-48B8-B0BD-35434D0CCC00}" type="sibTrans" cxnId="{E986F4DE-15EE-4C0B-99B6-F73C10574AE0}">
      <dgm:prSet/>
      <dgm:spPr/>
      <dgm:t>
        <a:bodyPr/>
        <a:lstStyle/>
        <a:p>
          <a:endParaRPr lang="en-US"/>
        </a:p>
      </dgm:t>
    </dgm:pt>
    <dgm:pt modelId="{7AA44F41-9886-44AC-88DC-5BCF9CC0EE8F}">
      <dgm:prSet custT="1"/>
      <dgm:spPr/>
      <dgm:t>
        <a:bodyPr/>
        <a:lstStyle/>
        <a:p>
          <a:r>
            <a:rPr lang="en-US" sz="1400" dirty="0" smtClean="0">
              <a:solidFill>
                <a:schemeClr val="tx1">
                  <a:lumMod val="75000"/>
                  <a:lumOff val="25000"/>
                </a:schemeClr>
              </a:solidFill>
              <a:latin typeface="Arial" panose="020B0604020202020204" pitchFamily="34" charset="0"/>
              <a:cs typeface="Arial" panose="020B0604020202020204" pitchFamily="34" charset="0"/>
            </a:rPr>
            <a:t>Reviewed and </a:t>
          </a:r>
          <a:r>
            <a:rPr lang="en-US" sz="1400" dirty="0">
              <a:solidFill>
                <a:schemeClr val="tx1">
                  <a:lumMod val="75000"/>
                  <a:lumOff val="25000"/>
                </a:schemeClr>
              </a:solidFill>
              <a:latin typeface="Arial" panose="020B0604020202020204" pitchFamily="34" charset="0"/>
              <a:cs typeface="Arial" panose="020B0604020202020204" pitchFamily="34" charset="0"/>
            </a:rPr>
            <a:t>considered all </a:t>
          </a:r>
          <a:r>
            <a:rPr lang="en-US" sz="1400" dirty="0" smtClean="0">
              <a:solidFill>
                <a:schemeClr val="tx1">
                  <a:lumMod val="75000"/>
                  <a:lumOff val="25000"/>
                </a:schemeClr>
              </a:solidFill>
              <a:latin typeface="Arial" panose="020B0604020202020204" pitchFamily="34" charset="0"/>
              <a:cs typeface="Arial" panose="020B0604020202020204" pitchFamily="34" charset="0"/>
            </a:rPr>
            <a:t>stakeholder feedback </a:t>
          </a:r>
          <a:r>
            <a:rPr lang="en-US" sz="1400" dirty="0">
              <a:solidFill>
                <a:schemeClr val="tx1">
                  <a:lumMod val="75000"/>
                  <a:lumOff val="25000"/>
                </a:schemeClr>
              </a:solidFill>
              <a:latin typeface="Arial" panose="020B0604020202020204" pitchFamily="34" charset="0"/>
              <a:cs typeface="Arial" panose="020B0604020202020204" pitchFamily="34" charset="0"/>
            </a:rPr>
            <a:t>from </a:t>
          </a:r>
          <a:r>
            <a:rPr lang="en-US" sz="1400" dirty="0" smtClean="0">
              <a:solidFill>
                <a:schemeClr val="tx1">
                  <a:lumMod val="75000"/>
                  <a:lumOff val="25000"/>
                </a:schemeClr>
              </a:solidFill>
              <a:latin typeface="Arial" panose="020B0604020202020204" pitchFamily="34" charset="0"/>
              <a:cs typeface="Arial" panose="020B0604020202020204" pitchFamily="34" charset="0"/>
            </a:rPr>
            <a:t>preview.</a:t>
          </a:r>
          <a:br>
            <a:rPr lang="en-US" sz="1400" dirty="0" smtClean="0">
              <a:solidFill>
                <a:schemeClr val="tx1">
                  <a:lumMod val="75000"/>
                  <a:lumOff val="25000"/>
                </a:schemeClr>
              </a:solidFill>
              <a:latin typeface="Arial" panose="020B0604020202020204" pitchFamily="34" charset="0"/>
              <a:cs typeface="Arial" panose="020B0604020202020204" pitchFamily="34" charset="0"/>
            </a:rPr>
          </a:br>
          <a:endParaRPr lang="en-US" sz="1400" dirty="0">
            <a:solidFill>
              <a:schemeClr val="tx1">
                <a:lumMod val="75000"/>
                <a:lumOff val="25000"/>
              </a:schemeClr>
            </a:solidFill>
            <a:latin typeface="Arial" panose="020B0604020202020204" pitchFamily="34" charset="0"/>
            <a:cs typeface="Arial" panose="020B0604020202020204" pitchFamily="34" charset="0"/>
          </a:endParaRPr>
        </a:p>
      </dgm:t>
    </dgm:pt>
    <dgm:pt modelId="{073C7E28-CE09-4E4A-8DC7-60C0D313652D}" type="parTrans" cxnId="{37D04C8D-B5E0-42BC-B040-FCA10AE03E59}">
      <dgm:prSet/>
      <dgm:spPr/>
      <dgm:t>
        <a:bodyPr/>
        <a:lstStyle/>
        <a:p>
          <a:endParaRPr lang="en-US"/>
        </a:p>
      </dgm:t>
    </dgm:pt>
    <dgm:pt modelId="{6812AECF-4B64-4401-9F88-48C2DBF840F5}" type="sibTrans" cxnId="{37D04C8D-B5E0-42BC-B040-FCA10AE03E59}">
      <dgm:prSet/>
      <dgm:spPr/>
      <dgm:t>
        <a:bodyPr/>
        <a:lstStyle/>
        <a:p>
          <a:endParaRPr lang="en-US"/>
        </a:p>
      </dgm:t>
    </dgm:pt>
    <dgm:pt modelId="{958560F4-A71B-4C05-A567-61683D6ECEA5}">
      <dgm:prSet custT="1"/>
      <dgm:spPr>
        <a:solidFill>
          <a:schemeClr val="tx2">
            <a:lumMod val="50000"/>
          </a:schemeClr>
        </a:solidFill>
      </dgm:spPr>
      <dgm:t>
        <a:bodyPr/>
        <a:lstStyle/>
        <a:p>
          <a:r>
            <a:rPr lang="en-US" sz="1600" dirty="0">
              <a:latin typeface="Arial" panose="020B0604020202020204" pitchFamily="34" charset="0"/>
              <a:cs typeface="Arial" panose="020B0604020202020204" pitchFamily="34" charset="0"/>
            </a:rPr>
            <a:t>Summer 2014</a:t>
          </a:r>
          <a:endParaRPr lang="en-US" sz="14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title="SMS Display Enhancements Timeline Graphic"/>
        </a:ext>
      </dgm:extLst>
    </dgm:pt>
    <dgm:pt modelId="{03FE2B50-D856-4CE6-8682-4E9DC12564B8}" type="parTrans" cxnId="{2A1D0587-7722-4D5A-B657-E89D025F515B}">
      <dgm:prSet/>
      <dgm:spPr/>
      <dgm:t>
        <a:bodyPr/>
        <a:lstStyle/>
        <a:p>
          <a:endParaRPr lang="en-US"/>
        </a:p>
      </dgm:t>
    </dgm:pt>
    <dgm:pt modelId="{96342259-8B35-4720-A6CA-48D8A04D5C67}" type="sibTrans" cxnId="{2A1D0587-7722-4D5A-B657-E89D025F515B}">
      <dgm:prSet/>
      <dgm:spPr/>
      <dgm:t>
        <a:bodyPr/>
        <a:lstStyle/>
        <a:p>
          <a:endParaRPr lang="en-US"/>
        </a:p>
      </dgm:t>
    </dgm:pt>
    <dgm:pt modelId="{E32EA148-2F92-426F-A582-6253415F8E4A}">
      <dgm:prSet custT="1"/>
      <dgm:spPr/>
      <dgm:t>
        <a:bodyPr/>
        <a:lstStyle/>
        <a:p>
          <a:r>
            <a:rPr lang="en-US" sz="1400" dirty="0" smtClean="0">
              <a:solidFill>
                <a:schemeClr val="tx1">
                  <a:lumMod val="75000"/>
                  <a:lumOff val="25000"/>
                </a:schemeClr>
              </a:solidFill>
              <a:latin typeface="Arial" panose="020B0604020202020204" pitchFamily="34" charset="0"/>
              <a:cs typeface="Arial" panose="020B0604020202020204" pitchFamily="34" charset="0"/>
            </a:rPr>
            <a:t>Released enhanced </a:t>
          </a:r>
          <a:r>
            <a:rPr lang="en-US" sz="1400" dirty="0">
              <a:solidFill>
                <a:schemeClr val="tx1">
                  <a:lumMod val="75000"/>
                  <a:lumOff val="25000"/>
                </a:schemeClr>
              </a:solidFill>
              <a:latin typeface="Arial" panose="020B0604020202020204" pitchFamily="34" charset="0"/>
              <a:cs typeface="Arial" panose="020B0604020202020204" pitchFamily="34" charset="0"/>
            </a:rPr>
            <a:t>SMS </a:t>
          </a:r>
          <a:r>
            <a:rPr lang="en-US" sz="1400" dirty="0" smtClean="0">
              <a:solidFill>
                <a:schemeClr val="tx1">
                  <a:lumMod val="75000"/>
                  <a:lumOff val="25000"/>
                </a:schemeClr>
              </a:solidFill>
              <a:latin typeface="Arial" panose="020B0604020202020204" pitchFamily="34" charset="0"/>
              <a:cs typeface="Arial" panose="020B0604020202020204" pitchFamily="34" charset="0"/>
            </a:rPr>
            <a:t>Website.</a:t>
          </a:r>
          <a:endParaRPr lang="en-US" sz="1400" dirty="0">
            <a:solidFill>
              <a:schemeClr val="tx1">
                <a:lumMod val="75000"/>
                <a:lumOff val="25000"/>
              </a:schemeClr>
            </a:solidFill>
            <a:latin typeface="Arial" panose="020B0604020202020204" pitchFamily="34" charset="0"/>
            <a:cs typeface="Arial" panose="020B0604020202020204" pitchFamily="34" charset="0"/>
          </a:endParaRPr>
        </a:p>
      </dgm:t>
    </dgm:pt>
    <dgm:pt modelId="{CE00E081-2124-4804-8E67-84DA0DC52B8D}" type="sibTrans" cxnId="{AD9E23E5-892C-4DBC-9A1A-D87A6BFD0C4D}">
      <dgm:prSet/>
      <dgm:spPr/>
      <dgm:t>
        <a:bodyPr/>
        <a:lstStyle/>
        <a:p>
          <a:endParaRPr lang="en-US"/>
        </a:p>
      </dgm:t>
    </dgm:pt>
    <dgm:pt modelId="{22306BF0-08F9-4897-9E21-0B22AE9F5C46}" type="parTrans" cxnId="{AD9E23E5-892C-4DBC-9A1A-D87A6BFD0C4D}">
      <dgm:prSet/>
      <dgm:spPr/>
      <dgm:t>
        <a:bodyPr/>
        <a:lstStyle/>
        <a:p>
          <a:endParaRPr lang="en-US"/>
        </a:p>
      </dgm:t>
    </dgm:pt>
    <dgm:pt modelId="{98734D73-F126-4651-BD5C-018E9DB9D0C9}">
      <dgm:prSet custT="1"/>
      <dgm:spPr/>
      <dgm:t>
        <a:bodyPr/>
        <a:lstStyle/>
        <a:p>
          <a:r>
            <a:rPr lang="en-US" sz="1400" dirty="0" smtClean="0">
              <a:solidFill>
                <a:schemeClr val="tx1">
                  <a:lumMod val="75000"/>
                  <a:lumOff val="25000"/>
                </a:schemeClr>
              </a:solidFill>
              <a:latin typeface="Arial" panose="020B0604020202020204" pitchFamily="34" charset="0"/>
              <a:cs typeface="Arial" panose="020B0604020202020204" pitchFamily="34" charset="0"/>
            </a:rPr>
            <a:t>Made final improvements.</a:t>
          </a:r>
          <a:endParaRPr lang="en-US" sz="1400" dirty="0">
            <a:solidFill>
              <a:schemeClr val="tx1">
                <a:lumMod val="75000"/>
                <a:lumOff val="25000"/>
              </a:schemeClr>
            </a:solidFill>
            <a:latin typeface="Arial" panose="020B0604020202020204" pitchFamily="34" charset="0"/>
            <a:cs typeface="Arial" panose="020B0604020202020204" pitchFamily="34" charset="0"/>
          </a:endParaRPr>
        </a:p>
      </dgm:t>
    </dgm:pt>
    <dgm:pt modelId="{A6F2EA61-1DE4-437E-B373-8BE86EADD19A}" type="parTrans" cxnId="{3C932B3F-DE09-4C9A-BB85-5C21C868D7B4}">
      <dgm:prSet/>
      <dgm:spPr/>
      <dgm:t>
        <a:bodyPr/>
        <a:lstStyle/>
        <a:p>
          <a:endParaRPr lang="en-US"/>
        </a:p>
      </dgm:t>
    </dgm:pt>
    <dgm:pt modelId="{0ACD2748-8D74-4402-97EA-7FC0F331F039}" type="sibTrans" cxnId="{3C932B3F-DE09-4C9A-BB85-5C21C868D7B4}">
      <dgm:prSet/>
      <dgm:spPr/>
      <dgm:t>
        <a:bodyPr/>
        <a:lstStyle/>
        <a:p>
          <a:endParaRPr lang="en-US"/>
        </a:p>
      </dgm:t>
    </dgm:pt>
    <dgm:pt modelId="{BA485004-F9ED-46BE-8DC0-76CDEFC95389}">
      <dgm:prSet custT="1"/>
      <dgm:spPr/>
      <dgm:t>
        <a:bodyPr/>
        <a:lstStyle/>
        <a:p>
          <a:r>
            <a:rPr lang="en-US" sz="1400" dirty="0" smtClean="0">
              <a:solidFill>
                <a:schemeClr val="tx1">
                  <a:lumMod val="75000"/>
                  <a:lumOff val="25000"/>
                </a:schemeClr>
              </a:solidFill>
              <a:latin typeface="Arial" panose="020B0604020202020204" pitchFamily="34" charset="0"/>
              <a:cs typeface="Arial" panose="020B0604020202020204" pitchFamily="34" charset="0"/>
            </a:rPr>
            <a:t>Held industry webinars.</a:t>
          </a:r>
          <a:endParaRPr lang="en-US" sz="1400" dirty="0">
            <a:solidFill>
              <a:schemeClr val="tx1">
                <a:lumMod val="75000"/>
                <a:lumOff val="25000"/>
              </a:schemeClr>
            </a:solidFill>
            <a:latin typeface="Arial" panose="020B0604020202020204" pitchFamily="34" charset="0"/>
            <a:cs typeface="Arial" panose="020B0604020202020204" pitchFamily="34" charset="0"/>
          </a:endParaRPr>
        </a:p>
      </dgm:t>
    </dgm:pt>
    <dgm:pt modelId="{5DA3E323-E55B-4463-818F-F61BC4614F30}" type="parTrans" cxnId="{840C6C81-7118-4ED0-AC96-1E9B4BB3731F}">
      <dgm:prSet/>
      <dgm:spPr/>
      <dgm:t>
        <a:bodyPr/>
        <a:lstStyle/>
        <a:p>
          <a:endParaRPr lang="en-US"/>
        </a:p>
      </dgm:t>
    </dgm:pt>
    <dgm:pt modelId="{D0E6B2B6-7A4B-4BBE-975C-2B51F57285DF}" type="sibTrans" cxnId="{840C6C81-7118-4ED0-AC96-1E9B4BB3731F}">
      <dgm:prSet/>
      <dgm:spPr/>
      <dgm:t>
        <a:bodyPr/>
        <a:lstStyle/>
        <a:p>
          <a:endParaRPr lang="en-US"/>
        </a:p>
      </dgm:t>
    </dgm:pt>
    <dgm:pt modelId="{3B1C4C6B-0A87-4F3A-BD52-C1E040953376}">
      <dgm:prSet custT="1"/>
      <dgm:spPr/>
      <dgm:t>
        <a:bodyPr/>
        <a:lstStyle/>
        <a:p>
          <a:r>
            <a:rPr lang="en-US" sz="1400" dirty="0" smtClean="0">
              <a:solidFill>
                <a:schemeClr val="tx1">
                  <a:lumMod val="75000"/>
                  <a:lumOff val="25000"/>
                </a:schemeClr>
              </a:solidFill>
              <a:latin typeface="Arial" panose="020B0604020202020204" pitchFamily="34" charset="0"/>
              <a:cs typeface="Arial" panose="020B0604020202020204" pitchFamily="34" charset="0"/>
            </a:rPr>
            <a:t>Began public preview and comment period.</a:t>
          </a:r>
          <a:br>
            <a:rPr lang="en-US" sz="1400" dirty="0" smtClean="0">
              <a:solidFill>
                <a:schemeClr val="tx1">
                  <a:lumMod val="75000"/>
                  <a:lumOff val="25000"/>
                </a:schemeClr>
              </a:solidFill>
              <a:latin typeface="Arial" panose="020B0604020202020204" pitchFamily="34" charset="0"/>
              <a:cs typeface="Arial" panose="020B0604020202020204" pitchFamily="34" charset="0"/>
            </a:rPr>
          </a:br>
          <a:endParaRPr lang="en-US" sz="1400" dirty="0">
            <a:solidFill>
              <a:schemeClr val="tx1">
                <a:lumMod val="75000"/>
                <a:lumOff val="25000"/>
              </a:schemeClr>
            </a:solidFill>
            <a:latin typeface="Arial" panose="020B0604020202020204" pitchFamily="34" charset="0"/>
            <a:cs typeface="Arial" panose="020B0604020202020204" pitchFamily="34" charset="0"/>
          </a:endParaRPr>
        </a:p>
      </dgm:t>
    </dgm:pt>
    <dgm:pt modelId="{E051B893-AE5F-463B-A208-2D3715228895}" type="parTrans" cxnId="{C5080FA5-0D6C-4C03-A000-DB3E3641FE7A}">
      <dgm:prSet/>
      <dgm:spPr/>
      <dgm:t>
        <a:bodyPr/>
        <a:lstStyle/>
        <a:p>
          <a:endParaRPr lang="en-US"/>
        </a:p>
      </dgm:t>
    </dgm:pt>
    <dgm:pt modelId="{30115C5E-22DF-4D57-A930-4348E73F9F02}" type="sibTrans" cxnId="{C5080FA5-0D6C-4C03-A000-DB3E3641FE7A}">
      <dgm:prSet/>
      <dgm:spPr/>
      <dgm:t>
        <a:bodyPr/>
        <a:lstStyle/>
        <a:p>
          <a:endParaRPr lang="en-US"/>
        </a:p>
      </dgm:t>
    </dgm:pt>
    <dgm:pt modelId="{7E241F26-DB63-4E73-9D97-4F00081885C0}">
      <dgm:prSet custT="1"/>
      <dgm:spPr/>
      <dgm:t>
        <a:bodyPr/>
        <a:lstStyle/>
        <a:p>
          <a:r>
            <a:rPr lang="en-US" sz="1400" dirty="0" smtClean="0">
              <a:solidFill>
                <a:schemeClr val="tx1">
                  <a:lumMod val="75000"/>
                  <a:lumOff val="25000"/>
                </a:schemeClr>
              </a:solidFill>
              <a:latin typeface="Arial" panose="020B0604020202020204" pitchFamily="34" charset="0"/>
              <a:cs typeface="Arial" panose="020B0604020202020204" pitchFamily="34" charset="0"/>
            </a:rPr>
            <a:t>Announced display enhancements in </a:t>
          </a:r>
          <a:r>
            <a:rPr lang="en-US" sz="1400" dirty="0" smtClean="0">
              <a:solidFill>
                <a:schemeClr val="tx1">
                  <a:lumMod val="75000"/>
                  <a:lumOff val="25000"/>
                </a:schemeClr>
              </a:solidFill>
              <a:latin typeface="Arial" panose="020B0604020202020204" pitchFamily="34" charset="0"/>
              <a:cs typeface="Arial" panose="020B0604020202020204" pitchFamily="34" charset="0"/>
              <a:hlinkClick xmlns:r="http://schemas.openxmlformats.org/officeDocument/2006/relationships" r:id="rId1"/>
            </a:rPr>
            <a:t>July 24, 2014 FR Notice</a:t>
          </a:r>
          <a:r>
            <a:rPr lang="en-US" sz="1400" dirty="0" smtClean="0">
              <a:solidFill>
                <a:schemeClr val="tx1">
                  <a:lumMod val="75000"/>
                  <a:lumOff val="25000"/>
                </a:schemeClr>
              </a:solidFill>
              <a:latin typeface="Arial" panose="020B0604020202020204" pitchFamily="34" charset="0"/>
              <a:cs typeface="Arial" panose="020B0604020202020204" pitchFamily="34" charset="0"/>
            </a:rPr>
            <a:t>.</a:t>
          </a:r>
          <a:endParaRPr lang="en-US" sz="1400" dirty="0">
            <a:solidFill>
              <a:schemeClr val="tx1">
                <a:lumMod val="75000"/>
                <a:lumOff val="25000"/>
              </a:schemeClr>
            </a:solidFill>
            <a:latin typeface="Arial" panose="020B0604020202020204" pitchFamily="34" charset="0"/>
            <a:cs typeface="Arial" panose="020B0604020202020204" pitchFamily="34" charset="0"/>
          </a:endParaRPr>
        </a:p>
      </dgm:t>
    </dgm:pt>
    <dgm:pt modelId="{B69B701F-0713-41CE-B393-9D9B68CCC1C7}" type="parTrans" cxnId="{70BB03D2-2ED3-4A94-B38B-21DF43B09449}">
      <dgm:prSet/>
      <dgm:spPr/>
      <dgm:t>
        <a:bodyPr/>
        <a:lstStyle/>
        <a:p>
          <a:endParaRPr lang="en-US"/>
        </a:p>
      </dgm:t>
    </dgm:pt>
    <dgm:pt modelId="{D5F73CE3-A6D1-4459-981C-E1E1CF6AB3B4}" type="sibTrans" cxnId="{70BB03D2-2ED3-4A94-B38B-21DF43B09449}">
      <dgm:prSet/>
      <dgm:spPr/>
      <dgm:t>
        <a:bodyPr/>
        <a:lstStyle/>
        <a:p>
          <a:endParaRPr lang="en-US"/>
        </a:p>
      </dgm:t>
    </dgm:pt>
    <dgm:pt modelId="{8E0082A0-34D9-4CB1-A881-0E09A5B3366E}">
      <dgm:prSet custT="1"/>
      <dgm:spPr/>
      <dgm:t>
        <a:bodyPr/>
        <a:lstStyle/>
        <a:p>
          <a:endParaRPr lang="en-US" sz="1400" dirty="0">
            <a:solidFill>
              <a:schemeClr val="tx1">
                <a:lumMod val="75000"/>
                <a:lumOff val="25000"/>
              </a:schemeClr>
            </a:solidFill>
            <a:latin typeface="Arial" panose="020B0604020202020204" pitchFamily="34" charset="0"/>
            <a:cs typeface="Arial" panose="020B0604020202020204" pitchFamily="34" charset="0"/>
          </a:endParaRPr>
        </a:p>
      </dgm:t>
    </dgm:pt>
    <dgm:pt modelId="{CD744BE7-99EC-478B-A66A-1E71C8833870}" type="parTrans" cxnId="{0D85C8C3-AD99-4930-843B-FD1B684CC244}">
      <dgm:prSet/>
      <dgm:spPr/>
    </dgm:pt>
    <dgm:pt modelId="{04018388-2AA7-4982-AE1D-0BDC069F0A64}" type="sibTrans" cxnId="{0D85C8C3-AD99-4930-843B-FD1B684CC244}">
      <dgm:prSet/>
      <dgm:spPr/>
    </dgm:pt>
    <dgm:pt modelId="{CB5A6606-404C-4E54-96FE-989D23A6C56D}" type="pres">
      <dgm:prSet presAssocID="{21407FB4-223C-4305-A282-D61122A27B1F}" presName="Name0" presStyleCnt="0">
        <dgm:presLayoutVars>
          <dgm:dir/>
          <dgm:animLvl val="lvl"/>
          <dgm:resizeHandles val="exact"/>
        </dgm:presLayoutVars>
      </dgm:prSet>
      <dgm:spPr/>
    </dgm:pt>
    <dgm:pt modelId="{EAE5E14B-22EB-421D-A92D-9877E34B320F}" type="pres">
      <dgm:prSet presAssocID="{19670E91-2F24-4A23-9502-4F631AAF267E}" presName="composite" presStyleCnt="0"/>
      <dgm:spPr/>
    </dgm:pt>
    <dgm:pt modelId="{956137A7-F6AD-49AB-BA82-457499CE276B}" type="pres">
      <dgm:prSet presAssocID="{19670E91-2F24-4A23-9502-4F631AAF267E}" presName="parTx" presStyleLbl="node1" presStyleIdx="0" presStyleCnt="4">
        <dgm:presLayoutVars>
          <dgm:chMax val="0"/>
          <dgm:chPref val="0"/>
          <dgm:bulletEnabled val="1"/>
        </dgm:presLayoutVars>
      </dgm:prSet>
      <dgm:spPr/>
      <dgm:t>
        <a:bodyPr/>
        <a:lstStyle/>
        <a:p>
          <a:endParaRPr lang="en-US"/>
        </a:p>
      </dgm:t>
    </dgm:pt>
    <dgm:pt modelId="{F42C4596-CFAF-4EEC-99DF-BD7ED82D29F4}" type="pres">
      <dgm:prSet presAssocID="{19670E91-2F24-4A23-9502-4F631AAF267E}" presName="desTx" presStyleLbl="revTx" presStyleIdx="0" presStyleCnt="4">
        <dgm:presLayoutVars>
          <dgm:bulletEnabled val="1"/>
        </dgm:presLayoutVars>
      </dgm:prSet>
      <dgm:spPr/>
      <dgm:t>
        <a:bodyPr/>
        <a:lstStyle/>
        <a:p>
          <a:endParaRPr lang="en-US"/>
        </a:p>
      </dgm:t>
    </dgm:pt>
    <dgm:pt modelId="{FF98F87E-9964-4A90-A963-050D143A81A1}" type="pres">
      <dgm:prSet presAssocID="{113EDB4D-3154-48CB-81C3-6140D9027BC4}" presName="space" presStyleCnt="0"/>
      <dgm:spPr/>
    </dgm:pt>
    <dgm:pt modelId="{0C62EB75-D607-4458-84BE-23A863609B59}" type="pres">
      <dgm:prSet presAssocID="{6AC1A9C0-522F-4C29-968D-496C669BDB29}" presName="composite" presStyleCnt="0"/>
      <dgm:spPr/>
    </dgm:pt>
    <dgm:pt modelId="{27844584-5BE4-400F-A90B-A306ADBD5F49}" type="pres">
      <dgm:prSet presAssocID="{6AC1A9C0-522F-4C29-968D-496C669BDB29}" presName="parTx" presStyleLbl="node1" presStyleIdx="1" presStyleCnt="4">
        <dgm:presLayoutVars>
          <dgm:chMax val="0"/>
          <dgm:chPref val="0"/>
          <dgm:bulletEnabled val="1"/>
        </dgm:presLayoutVars>
      </dgm:prSet>
      <dgm:spPr/>
      <dgm:t>
        <a:bodyPr/>
        <a:lstStyle/>
        <a:p>
          <a:endParaRPr lang="en-US"/>
        </a:p>
      </dgm:t>
    </dgm:pt>
    <dgm:pt modelId="{06EFBE91-77BF-487E-A852-651FEB4114AB}" type="pres">
      <dgm:prSet presAssocID="{6AC1A9C0-522F-4C29-968D-496C669BDB29}" presName="desTx" presStyleLbl="revTx" presStyleIdx="1" presStyleCnt="4">
        <dgm:presLayoutVars>
          <dgm:bulletEnabled val="1"/>
        </dgm:presLayoutVars>
      </dgm:prSet>
      <dgm:spPr/>
      <dgm:t>
        <a:bodyPr/>
        <a:lstStyle/>
        <a:p>
          <a:endParaRPr lang="en-US"/>
        </a:p>
      </dgm:t>
    </dgm:pt>
    <dgm:pt modelId="{183CDA66-53B4-4F55-9BD9-087A895E267D}" type="pres">
      <dgm:prSet presAssocID="{2D4A6948-0BF5-443E-A844-29D721D1AC85}" presName="space" presStyleCnt="0"/>
      <dgm:spPr/>
    </dgm:pt>
    <dgm:pt modelId="{D401F0EE-8042-4AA8-B29E-72A2632CA0F4}" type="pres">
      <dgm:prSet presAssocID="{023345F6-02AD-4EC2-BAB1-070C834A189D}" presName="composite" presStyleCnt="0"/>
      <dgm:spPr/>
    </dgm:pt>
    <dgm:pt modelId="{A4E161A0-7323-4221-87AB-3969126B9130}" type="pres">
      <dgm:prSet presAssocID="{023345F6-02AD-4EC2-BAB1-070C834A189D}" presName="parTx" presStyleLbl="node1" presStyleIdx="2" presStyleCnt="4">
        <dgm:presLayoutVars>
          <dgm:chMax val="0"/>
          <dgm:chPref val="0"/>
          <dgm:bulletEnabled val="1"/>
        </dgm:presLayoutVars>
      </dgm:prSet>
      <dgm:spPr/>
      <dgm:t>
        <a:bodyPr/>
        <a:lstStyle/>
        <a:p>
          <a:endParaRPr lang="en-US"/>
        </a:p>
      </dgm:t>
    </dgm:pt>
    <dgm:pt modelId="{734BD8CC-A2C5-43C9-9600-2E244CF929AF}" type="pres">
      <dgm:prSet presAssocID="{023345F6-02AD-4EC2-BAB1-070C834A189D}" presName="desTx" presStyleLbl="revTx" presStyleIdx="2" presStyleCnt="4">
        <dgm:presLayoutVars>
          <dgm:bulletEnabled val="1"/>
        </dgm:presLayoutVars>
      </dgm:prSet>
      <dgm:spPr/>
      <dgm:t>
        <a:bodyPr/>
        <a:lstStyle/>
        <a:p>
          <a:endParaRPr lang="en-US"/>
        </a:p>
      </dgm:t>
    </dgm:pt>
    <dgm:pt modelId="{2C4ED567-3116-4DCE-B693-7B37D5458A0C}" type="pres">
      <dgm:prSet presAssocID="{FE642D76-3DFA-4842-9086-62B22DD320DB}" presName="space" presStyleCnt="0"/>
      <dgm:spPr/>
    </dgm:pt>
    <dgm:pt modelId="{70D4F728-36A4-47CC-80B8-E8642032E8B5}" type="pres">
      <dgm:prSet presAssocID="{958560F4-A71B-4C05-A567-61683D6ECEA5}" presName="composite" presStyleCnt="0"/>
      <dgm:spPr/>
    </dgm:pt>
    <dgm:pt modelId="{3C0F3C05-E07B-44B9-B60E-9A91013266EC}" type="pres">
      <dgm:prSet presAssocID="{958560F4-A71B-4C05-A567-61683D6ECEA5}" presName="parTx" presStyleLbl="node1" presStyleIdx="3" presStyleCnt="4">
        <dgm:presLayoutVars>
          <dgm:chMax val="0"/>
          <dgm:chPref val="0"/>
          <dgm:bulletEnabled val="1"/>
        </dgm:presLayoutVars>
      </dgm:prSet>
      <dgm:spPr/>
      <dgm:t>
        <a:bodyPr/>
        <a:lstStyle/>
        <a:p>
          <a:endParaRPr lang="en-US"/>
        </a:p>
      </dgm:t>
    </dgm:pt>
    <dgm:pt modelId="{B3C75360-F14A-4BBC-AAD5-5E8C98C385BF}" type="pres">
      <dgm:prSet presAssocID="{958560F4-A71B-4C05-A567-61683D6ECEA5}" presName="desTx" presStyleLbl="revTx" presStyleIdx="3" presStyleCnt="4">
        <dgm:presLayoutVars>
          <dgm:bulletEnabled val="1"/>
        </dgm:presLayoutVars>
      </dgm:prSet>
      <dgm:spPr/>
      <dgm:t>
        <a:bodyPr/>
        <a:lstStyle/>
        <a:p>
          <a:endParaRPr lang="en-US"/>
        </a:p>
      </dgm:t>
    </dgm:pt>
  </dgm:ptLst>
  <dgm:cxnLst>
    <dgm:cxn modelId="{97ED2E89-E01F-4EEE-93A6-315FF06A92E0}" srcId="{21407FB4-223C-4305-A282-D61122A27B1F}" destId="{6AC1A9C0-522F-4C29-968D-496C669BDB29}" srcOrd="1" destOrd="0" parTransId="{AB65BB67-6BD4-4867-BE34-898B658798EF}" sibTransId="{2D4A6948-0BF5-443E-A844-29D721D1AC85}"/>
    <dgm:cxn modelId="{D4C9C78B-5AA7-489C-B80C-FDE00E627549}" type="presOf" srcId="{958560F4-A71B-4C05-A567-61683D6ECEA5}" destId="{3C0F3C05-E07B-44B9-B60E-9A91013266EC}" srcOrd="0" destOrd="0" presId="urn:microsoft.com/office/officeart/2005/8/layout/chevron1"/>
    <dgm:cxn modelId="{C5080FA5-0D6C-4C03-A000-DB3E3641FE7A}" srcId="{6AC1A9C0-522F-4C29-968D-496C669BDB29}" destId="{3B1C4C6B-0A87-4F3A-BD52-C1E040953376}" srcOrd="0" destOrd="0" parTransId="{E051B893-AE5F-463B-A208-2D3715228895}" sibTransId="{30115C5E-22DF-4D57-A930-4348E73F9F02}"/>
    <dgm:cxn modelId="{37D04C8D-B5E0-42BC-B040-FCA10AE03E59}" srcId="{023345F6-02AD-4EC2-BAB1-070C834A189D}" destId="{7AA44F41-9886-44AC-88DC-5BCF9CC0EE8F}" srcOrd="0" destOrd="0" parTransId="{073C7E28-CE09-4E4A-8DC7-60C0D313652D}" sibTransId="{6812AECF-4B64-4401-9F88-48C2DBF840F5}"/>
    <dgm:cxn modelId="{38459B0E-4F13-4EF1-AF18-C21E5E63BE43}" type="presOf" srcId="{8E0082A0-34D9-4CB1-A881-0E09A5B3366E}" destId="{B3C75360-F14A-4BBC-AAD5-5E8C98C385BF}" srcOrd="0" destOrd="1" presId="urn:microsoft.com/office/officeart/2005/8/layout/chevron1"/>
    <dgm:cxn modelId="{0D85C8C3-AD99-4930-843B-FD1B684CC244}" srcId="{958560F4-A71B-4C05-A567-61683D6ECEA5}" destId="{8E0082A0-34D9-4CB1-A881-0E09A5B3366E}" srcOrd="1" destOrd="0" parTransId="{CD744BE7-99EC-478B-A66A-1E71C8833870}" sibTransId="{04018388-2AA7-4982-AE1D-0BDC069F0A64}"/>
    <dgm:cxn modelId="{73DEE3AC-886E-4071-A5E7-9450D1A33094}" type="presOf" srcId="{21407FB4-223C-4305-A282-D61122A27B1F}" destId="{CB5A6606-404C-4E54-96FE-989D23A6C56D}" srcOrd="0" destOrd="0" presId="urn:microsoft.com/office/officeart/2005/8/layout/chevron1"/>
    <dgm:cxn modelId="{3C932B3F-DE09-4C9A-BB85-5C21C868D7B4}" srcId="{023345F6-02AD-4EC2-BAB1-070C834A189D}" destId="{98734D73-F126-4651-BD5C-018E9DB9D0C9}" srcOrd="1" destOrd="0" parTransId="{A6F2EA61-1DE4-437E-B373-8BE86EADD19A}" sibTransId="{0ACD2748-8D74-4402-97EA-7FC0F331F039}"/>
    <dgm:cxn modelId="{AD9E23E5-892C-4DBC-9A1A-D87A6BFD0C4D}" srcId="{958560F4-A71B-4C05-A567-61683D6ECEA5}" destId="{E32EA148-2F92-426F-A582-6253415F8E4A}" srcOrd="2" destOrd="0" parTransId="{22306BF0-08F9-4897-9E21-0B22AE9F5C46}" sibTransId="{CE00E081-2124-4804-8E67-84DA0DC52B8D}"/>
    <dgm:cxn modelId="{8D1AB80D-B297-4159-A233-E9F4CBE86984}" type="presOf" srcId="{7E241F26-DB63-4E73-9D97-4F00081885C0}" destId="{B3C75360-F14A-4BBC-AAD5-5E8C98C385BF}" srcOrd="0" destOrd="0" presId="urn:microsoft.com/office/officeart/2005/8/layout/chevron1"/>
    <dgm:cxn modelId="{2A1D0587-7722-4D5A-B657-E89D025F515B}" srcId="{21407FB4-223C-4305-A282-D61122A27B1F}" destId="{958560F4-A71B-4C05-A567-61683D6ECEA5}" srcOrd="3" destOrd="0" parTransId="{03FE2B50-D856-4CE6-8682-4E9DC12564B8}" sibTransId="{96342259-8B35-4720-A6CA-48D8A04D5C67}"/>
    <dgm:cxn modelId="{CBC39920-08FC-48A4-BB06-8C14D78103FE}" type="presOf" srcId="{6AC1A9C0-522F-4C29-968D-496C669BDB29}" destId="{27844584-5BE4-400F-A90B-A306ADBD5F49}" srcOrd="0" destOrd="0" presId="urn:microsoft.com/office/officeart/2005/8/layout/chevron1"/>
    <dgm:cxn modelId="{D703EB37-8425-4A95-84BE-C21356999D5B}" srcId="{21407FB4-223C-4305-A282-D61122A27B1F}" destId="{19670E91-2F24-4A23-9502-4F631AAF267E}" srcOrd="0" destOrd="0" parTransId="{650F0288-52C5-4687-AB7F-068D212F45E4}" sibTransId="{113EDB4D-3154-48CB-81C3-6140D9027BC4}"/>
    <dgm:cxn modelId="{1365BE28-6B2C-4812-BC8C-37D411FE053E}" type="presOf" srcId="{BA485004-F9ED-46BE-8DC0-76CDEFC95389}" destId="{06EFBE91-77BF-487E-A852-651FEB4114AB}" srcOrd="0" destOrd="1" presId="urn:microsoft.com/office/officeart/2005/8/layout/chevron1"/>
    <dgm:cxn modelId="{F2A61A9C-22BF-4D46-B726-57C85A03ED84}" type="presOf" srcId="{CC504B9A-6340-4B0A-8F92-029416819AEC}" destId="{F42C4596-CFAF-4EEC-99DF-BD7ED82D29F4}" srcOrd="0" destOrd="0" presId="urn:microsoft.com/office/officeart/2005/8/layout/chevron1"/>
    <dgm:cxn modelId="{1788C19B-9A7C-4A33-A172-05F85AF0D296}" type="presOf" srcId="{3B1C4C6B-0A87-4F3A-BD52-C1E040953376}" destId="{06EFBE91-77BF-487E-A852-651FEB4114AB}" srcOrd="0" destOrd="0" presId="urn:microsoft.com/office/officeart/2005/8/layout/chevron1"/>
    <dgm:cxn modelId="{E986F4DE-15EE-4C0B-99B6-F73C10574AE0}" srcId="{19670E91-2F24-4A23-9502-4F631AAF267E}" destId="{CC504B9A-6340-4B0A-8F92-029416819AEC}" srcOrd="0" destOrd="0" parTransId="{5F772DB9-3AA0-4405-99BC-E3CB7E29F1C5}" sibTransId="{10F28C83-B7CE-48B8-B0BD-35434D0CCC00}"/>
    <dgm:cxn modelId="{70BB03D2-2ED3-4A94-B38B-21DF43B09449}" srcId="{958560F4-A71B-4C05-A567-61683D6ECEA5}" destId="{7E241F26-DB63-4E73-9D97-4F00081885C0}" srcOrd="0" destOrd="0" parTransId="{B69B701F-0713-41CE-B393-9D9B68CCC1C7}" sibTransId="{D5F73CE3-A6D1-4459-981C-E1E1CF6AB3B4}"/>
    <dgm:cxn modelId="{D783507D-DEA1-4668-9C51-B5CE999272B4}" srcId="{21407FB4-223C-4305-A282-D61122A27B1F}" destId="{023345F6-02AD-4EC2-BAB1-070C834A189D}" srcOrd="2" destOrd="0" parTransId="{3978FFFA-FFF3-49A0-A6AB-0AC80BD8AB29}" sibTransId="{FE642D76-3DFA-4842-9086-62B22DD320DB}"/>
    <dgm:cxn modelId="{D4D25DF4-F56A-47B7-A7AE-FD6344FE46C4}" type="presOf" srcId="{023345F6-02AD-4EC2-BAB1-070C834A189D}" destId="{A4E161A0-7323-4221-87AB-3969126B9130}" srcOrd="0" destOrd="0" presId="urn:microsoft.com/office/officeart/2005/8/layout/chevron1"/>
    <dgm:cxn modelId="{8312E77D-9E0E-4B6B-B052-8F6E4FC02647}" type="presOf" srcId="{7AA44F41-9886-44AC-88DC-5BCF9CC0EE8F}" destId="{734BD8CC-A2C5-43C9-9600-2E244CF929AF}" srcOrd="0" destOrd="0" presId="urn:microsoft.com/office/officeart/2005/8/layout/chevron1"/>
    <dgm:cxn modelId="{8F02D8B1-6708-4505-89DB-FDA3F2C3B330}" type="presOf" srcId="{19670E91-2F24-4A23-9502-4F631AAF267E}" destId="{956137A7-F6AD-49AB-BA82-457499CE276B}" srcOrd="0" destOrd="0" presId="urn:microsoft.com/office/officeart/2005/8/layout/chevron1"/>
    <dgm:cxn modelId="{19727510-ECA7-4040-AE74-1E23251738F6}" type="presOf" srcId="{E32EA148-2F92-426F-A582-6253415F8E4A}" destId="{B3C75360-F14A-4BBC-AAD5-5E8C98C385BF}" srcOrd="0" destOrd="2" presId="urn:microsoft.com/office/officeart/2005/8/layout/chevron1"/>
    <dgm:cxn modelId="{840C6C81-7118-4ED0-AC96-1E9B4BB3731F}" srcId="{6AC1A9C0-522F-4C29-968D-496C669BDB29}" destId="{BA485004-F9ED-46BE-8DC0-76CDEFC95389}" srcOrd="1" destOrd="0" parTransId="{5DA3E323-E55B-4463-818F-F61BC4614F30}" sibTransId="{D0E6B2B6-7A4B-4BBE-975C-2B51F57285DF}"/>
    <dgm:cxn modelId="{20D363E5-FC80-454C-AA9A-E8CAB8030E79}" type="presOf" srcId="{98734D73-F126-4651-BD5C-018E9DB9D0C9}" destId="{734BD8CC-A2C5-43C9-9600-2E244CF929AF}" srcOrd="0" destOrd="1" presId="urn:microsoft.com/office/officeart/2005/8/layout/chevron1"/>
    <dgm:cxn modelId="{EA12D2B4-F37D-4B21-B1C5-1FC0914ACA73}" type="presParOf" srcId="{CB5A6606-404C-4E54-96FE-989D23A6C56D}" destId="{EAE5E14B-22EB-421D-A92D-9877E34B320F}" srcOrd="0" destOrd="0" presId="urn:microsoft.com/office/officeart/2005/8/layout/chevron1"/>
    <dgm:cxn modelId="{CE1A3AF7-D201-4DEA-91AA-3BEE4EAF4D71}" type="presParOf" srcId="{EAE5E14B-22EB-421D-A92D-9877E34B320F}" destId="{956137A7-F6AD-49AB-BA82-457499CE276B}" srcOrd="0" destOrd="0" presId="urn:microsoft.com/office/officeart/2005/8/layout/chevron1"/>
    <dgm:cxn modelId="{C7B94163-4904-44D7-ACA8-5CBDF26142B0}" type="presParOf" srcId="{EAE5E14B-22EB-421D-A92D-9877E34B320F}" destId="{F42C4596-CFAF-4EEC-99DF-BD7ED82D29F4}" srcOrd="1" destOrd="0" presId="urn:microsoft.com/office/officeart/2005/8/layout/chevron1"/>
    <dgm:cxn modelId="{7F7020A9-FBC6-4310-8142-9086D001DC92}" type="presParOf" srcId="{CB5A6606-404C-4E54-96FE-989D23A6C56D}" destId="{FF98F87E-9964-4A90-A963-050D143A81A1}" srcOrd="1" destOrd="0" presId="urn:microsoft.com/office/officeart/2005/8/layout/chevron1"/>
    <dgm:cxn modelId="{1D527400-1D9F-40DD-8F59-3FEBB66F65FF}" type="presParOf" srcId="{CB5A6606-404C-4E54-96FE-989D23A6C56D}" destId="{0C62EB75-D607-4458-84BE-23A863609B59}" srcOrd="2" destOrd="0" presId="urn:microsoft.com/office/officeart/2005/8/layout/chevron1"/>
    <dgm:cxn modelId="{C4780467-F30F-47C3-8F50-4F4C506F4EF7}" type="presParOf" srcId="{0C62EB75-D607-4458-84BE-23A863609B59}" destId="{27844584-5BE4-400F-A90B-A306ADBD5F49}" srcOrd="0" destOrd="0" presId="urn:microsoft.com/office/officeart/2005/8/layout/chevron1"/>
    <dgm:cxn modelId="{DCF6414E-FDD6-465E-905D-C93EE274538A}" type="presParOf" srcId="{0C62EB75-D607-4458-84BE-23A863609B59}" destId="{06EFBE91-77BF-487E-A852-651FEB4114AB}" srcOrd="1" destOrd="0" presId="urn:microsoft.com/office/officeart/2005/8/layout/chevron1"/>
    <dgm:cxn modelId="{31CCE8E4-A492-4EDB-8E4B-8849C90CB9C7}" type="presParOf" srcId="{CB5A6606-404C-4E54-96FE-989D23A6C56D}" destId="{183CDA66-53B4-4F55-9BD9-087A895E267D}" srcOrd="3" destOrd="0" presId="urn:microsoft.com/office/officeart/2005/8/layout/chevron1"/>
    <dgm:cxn modelId="{18122D91-F626-406A-B7D5-C47EB4B86CD0}" type="presParOf" srcId="{CB5A6606-404C-4E54-96FE-989D23A6C56D}" destId="{D401F0EE-8042-4AA8-B29E-72A2632CA0F4}" srcOrd="4" destOrd="0" presId="urn:microsoft.com/office/officeart/2005/8/layout/chevron1"/>
    <dgm:cxn modelId="{B58934B8-EE0F-4DCF-9A89-7F9A19418E24}" type="presParOf" srcId="{D401F0EE-8042-4AA8-B29E-72A2632CA0F4}" destId="{A4E161A0-7323-4221-87AB-3969126B9130}" srcOrd="0" destOrd="0" presId="urn:microsoft.com/office/officeart/2005/8/layout/chevron1"/>
    <dgm:cxn modelId="{F82BDABA-FE60-4BCE-B6C7-465D443512EB}" type="presParOf" srcId="{D401F0EE-8042-4AA8-B29E-72A2632CA0F4}" destId="{734BD8CC-A2C5-43C9-9600-2E244CF929AF}" srcOrd="1" destOrd="0" presId="urn:microsoft.com/office/officeart/2005/8/layout/chevron1"/>
    <dgm:cxn modelId="{9C465AF9-4875-4F73-B4D5-B3580F19AA89}" type="presParOf" srcId="{CB5A6606-404C-4E54-96FE-989D23A6C56D}" destId="{2C4ED567-3116-4DCE-B693-7B37D5458A0C}" srcOrd="5" destOrd="0" presId="urn:microsoft.com/office/officeart/2005/8/layout/chevron1"/>
    <dgm:cxn modelId="{CD34FD4A-66D9-4AF7-9A17-557C55C82123}" type="presParOf" srcId="{CB5A6606-404C-4E54-96FE-989D23A6C56D}" destId="{70D4F728-36A4-47CC-80B8-E8642032E8B5}" srcOrd="6" destOrd="0" presId="urn:microsoft.com/office/officeart/2005/8/layout/chevron1"/>
    <dgm:cxn modelId="{DAD4F8CD-970E-4BD4-ACE2-10BDD458DD71}" type="presParOf" srcId="{70D4F728-36A4-47CC-80B8-E8642032E8B5}" destId="{3C0F3C05-E07B-44B9-B60E-9A91013266EC}" srcOrd="0" destOrd="0" presId="urn:microsoft.com/office/officeart/2005/8/layout/chevron1"/>
    <dgm:cxn modelId="{8D76334F-19D8-4819-855E-32CDF683D486}" type="presParOf" srcId="{70D4F728-36A4-47CC-80B8-E8642032E8B5}" destId="{B3C75360-F14A-4BBC-AAD5-5E8C98C385BF}"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137A7-F6AD-49AB-BA82-457499CE276B}">
      <dsp:nvSpPr>
        <dsp:cNvPr id="0" name=""/>
        <dsp:cNvSpPr/>
      </dsp:nvSpPr>
      <dsp:spPr>
        <a:xfrm>
          <a:off x="4466" y="1624765"/>
          <a:ext cx="2312416" cy="924966"/>
        </a:xfrm>
        <a:prstGeom prst="chevron">
          <a:avLst/>
        </a:prstGeom>
        <a:solidFill>
          <a:schemeClr val="tx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Winter </a:t>
          </a:r>
          <a:r>
            <a:rPr lang="en-US" sz="1600" kern="1200" dirty="0" smtClean="0">
              <a:latin typeface="Arial" panose="020B0604020202020204" pitchFamily="34" charset="0"/>
              <a:cs typeface="Arial" panose="020B0604020202020204" pitchFamily="34" charset="0"/>
            </a:rPr>
            <a:t>2012</a:t>
          </a:r>
          <a:r>
            <a:rPr lang="en-US" sz="1600" kern="1200" dirty="0" smtClean="0">
              <a:latin typeface="Arial"/>
              <a:cs typeface="Arial"/>
            </a:rPr>
            <a:t>‒</a:t>
          </a:r>
          <a:endParaRPr lang="en-US" sz="1600" kern="1200" dirty="0" smtClean="0">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US" sz="1600" kern="1200" dirty="0" smtClean="0">
              <a:latin typeface="Arial"/>
              <a:cs typeface="Arial"/>
            </a:rPr>
            <a:t>Spring</a:t>
          </a:r>
          <a:r>
            <a:rPr lang="en-US" sz="1600" kern="1200" dirty="0" smtClean="0">
              <a:latin typeface="Arial" panose="020B0604020202020204" pitchFamily="34" charset="0"/>
              <a:cs typeface="Arial" panose="020B0604020202020204" pitchFamily="34" charset="0"/>
            </a:rPr>
            <a:t> </a:t>
          </a:r>
          <a:r>
            <a:rPr lang="en-US" sz="1600" kern="1200" dirty="0">
              <a:latin typeface="Arial" panose="020B0604020202020204" pitchFamily="34" charset="0"/>
              <a:cs typeface="Arial" panose="020B0604020202020204" pitchFamily="34" charset="0"/>
            </a:rPr>
            <a:t>2013</a:t>
          </a:r>
        </a:p>
      </dsp:txBody>
      <dsp:txXfrm>
        <a:off x="466949" y="1624765"/>
        <a:ext cx="1387450" cy="924966"/>
      </dsp:txXfrm>
    </dsp:sp>
    <dsp:sp modelId="{F42C4596-CFAF-4EEC-99DF-BD7ED82D29F4}">
      <dsp:nvSpPr>
        <dsp:cNvPr id="0" name=""/>
        <dsp:cNvSpPr/>
      </dsp:nvSpPr>
      <dsp:spPr>
        <a:xfrm>
          <a:off x="4466" y="2665353"/>
          <a:ext cx="1849933" cy="1320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1">
                  <a:lumMod val="75000"/>
                  <a:lumOff val="25000"/>
                </a:schemeClr>
              </a:solidFill>
              <a:latin typeface="Arial" panose="020B0604020202020204" pitchFamily="34" charset="0"/>
              <a:cs typeface="Arial" panose="020B0604020202020204" pitchFamily="34" charset="0"/>
            </a:rPr>
            <a:t>Began development of proposed display changes based on feedback from stakeholders, including MCSAC’s CSA subcommittee.</a:t>
          </a:r>
          <a:endParaRPr lang="en-US" sz="1400" kern="1200" dirty="0">
            <a:solidFill>
              <a:schemeClr val="tx1">
                <a:lumMod val="75000"/>
                <a:lumOff val="25000"/>
              </a:schemeClr>
            </a:solidFill>
            <a:latin typeface="Arial" panose="020B0604020202020204" pitchFamily="34" charset="0"/>
            <a:cs typeface="Arial" panose="020B0604020202020204" pitchFamily="34" charset="0"/>
          </a:endParaRPr>
        </a:p>
      </dsp:txBody>
      <dsp:txXfrm>
        <a:off x="4466" y="2665353"/>
        <a:ext cx="1849933" cy="1320106"/>
      </dsp:txXfrm>
    </dsp:sp>
    <dsp:sp modelId="{27844584-5BE4-400F-A90B-A306ADBD5F49}">
      <dsp:nvSpPr>
        <dsp:cNvPr id="0" name=""/>
        <dsp:cNvSpPr/>
      </dsp:nvSpPr>
      <dsp:spPr>
        <a:xfrm>
          <a:off x="2100883" y="1624765"/>
          <a:ext cx="2312416" cy="924966"/>
        </a:xfrm>
        <a:prstGeom prst="chevron">
          <a:avLst/>
        </a:prstGeom>
        <a:solidFill>
          <a:schemeClr val="tx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Fall 2013</a:t>
          </a:r>
        </a:p>
      </dsp:txBody>
      <dsp:txXfrm>
        <a:off x="2563366" y="1624765"/>
        <a:ext cx="1387450" cy="924966"/>
      </dsp:txXfrm>
    </dsp:sp>
    <dsp:sp modelId="{06EFBE91-77BF-487E-A852-651FEB4114AB}">
      <dsp:nvSpPr>
        <dsp:cNvPr id="0" name=""/>
        <dsp:cNvSpPr/>
      </dsp:nvSpPr>
      <dsp:spPr>
        <a:xfrm>
          <a:off x="2100883" y="2665353"/>
          <a:ext cx="1849933" cy="1320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1">
                  <a:lumMod val="75000"/>
                  <a:lumOff val="25000"/>
                </a:schemeClr>
              </a:solidFill>
              <a:latin typeface="Arial" panose="020B0604020202020204" pitchFamily="34" charset="0"/>
              <a:cs typeface="Arial" panose="020B0604020202020204" pitchFamily="34" charset="0"/>
            </a:rPr>
            <a:t>Began public preview and comment period.</a:t>
          </a:r>
          <a:br>
            <a:rPr lang="en-US" sz="1400" kern="1200" dirty="0" smtClean="0">
              <a:solidFill>
                <a:schemeClr val="tx1">
                  <a:lumMod val="75000"/>
                  <a:lumOff val="25000"/>
                </a:schemeClr>
              </a:solidFill>
              <a:latin typeface="Arial" panose="020B0604020202020204" pitchFamily="34" charset="0"/>
              <a:cs typeface="Arial" panose="020B0604020202020204" pitchFamily="34" charset="0"/>
            </a:rPr>
          </a:br>
          <a:endParaRPr lang="en-US" sz="1400" kern="1200" dirty="0">
            <a:solidFill>
              <a:schemeClr val="tx1">
                <a:lumMod val="75000"/>
                <a:lumOff val="25000"/>
              </a:schemeClr>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solidFill>
                <a:schemeClr val="tx1">
                  <a:lumMod val="75000"/>
                  <a:lumOff val="25000"/>
                </a:schemeClr>
              </a:solidFill>
              <a:latin typeface="Arial" panose="020B0604020202020204" pitchFamily="34" charset="0"/>
              <a:cs typeface="Arial" panose="020B0604020202020204" pitchFamily="34" charset="0"/>
            </a:rPr>
            <a:t>Held industry webinars.</a:t>
          </a:r>
          <a:endParaRPr lang="en-US" sz="1400" kern="1200" dirty="0">
            <a:solidFill>
              <a:schemeClr val="tx1">
                <a:lumMod val="75000"/>
                <a:lumOff val="25000"/>
              </a:schemeClr>
            </a:solidFill>
            <a:latin typeface="Arial" panose="020B0604020202020204" pitchFamily="34" charset="0"/>
            <a:cs typeface="Arial" panose="020B0604020202020204" pitchFamily="34" charset="0"/>
          </a:endParaRPr>
        </a:p>
      </dsp:txBody>
      <dsp:txXfrm>
        <a:off x="2100883" y="2665353"/>
        <a:ext cx="1849933" cy="1320106"/>
      </dsp:txXfrm>
    </dsp:sp>
    <dsp:sp modelId="{A4E161A0-7323-4221-87AB-3969126B9130}">
      <dsp:nvSpPr>
        <dsp:cNvPr id="0" name=""/>
        <dsp:cNvSpPr/>
      </dsp:nvSpPr>
      <dsp:spPr>
        <a:xfrm>
          <a:off x="4197300" y="1624765"/>
          <a:ext cx="2312416" cy="924966"/>
        </a:xfrm>
        <a:prstGeom prst="chevron">
          <a:avLst/>
        </a:prstGeom>
        <a:solidFill>
          <a:schemeClr val="tx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Spring 2014</a:t>
          </a:r>
          <a:endParaRPr lang="en-US" sz="1200" kern="1200" dirty="0">
            <a:latin typeface="Arial" panose="020B0604020202020204" pitchFamily="34" charset="0"/>
            <a:cs typeface="Arial" panose="020B0604020202020204" pitchFamily="34" charset="0"/>
          </a:endParaRPr>
        </a:p>
      </dsp:txBody>
      <dsp:txXfrm>
        <a:off x="4659783" y="1624765"/>
        <a:ext cx="1387450" cy="924966"/>
      </dsp:txXfrm>
    </dsp:sp>
    <dsp:sp modelId="{734BD8CC-A2C5-43C9-9600-2E244CF929AF}">
      <dsp:nvSpPr>
        <dsp:cNvPr id="0" name=""/>
        <dsp:cNvSpPr/>
      </dsp:nvSpPr>
      <dsp:spPr>
        <a:xfrm>
          <a:off x="4197300" y="2665353"/>
          <a:ext cx="1849933" cy="1320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1">
                  <a:lumMod val="75000"/>
                  <a:lumOff val="25000"/>
                </a:schemeClr>
              </a:solidFill>
              <a:latin typeface="Arial" panose="020B0604020202020204" pitchFamily="34" charset="0"/>
              <a:cs typeface="Arial" panose="020B0604020202020204" pitchFamily="34" charset="0"/>
            </a:rPr>
            <a:t>Reviewed and </a:t>
          </a:r>
          <a:r>
            <a:rPr lang="en-US" sz="1400" kern="1200" dirty="0">
              <a:solidFill>
                <a:schemeClr val="tx1">
                  <a:lumMod val="75000"/>
                  <a:lumOff val="25000"/>
                </a:schemeClr>
              </a:solidFill>
              <a:latin typeface="Arial" panose="020B0604020202020204" pitchFamily="34" charset="0"/>
              <a:cs typeface="Arial" panose="020B0604020202020204" pitchFamily="34" charset="0"/>
            </a:rPr>
            <a:t>considered all </a:t>
          </a:r>
          <a:r>
            <a:rPr lang="en-US" sz="1400" kern="1200" dirty="0" smtClean="0">
              <a:solidFill>
                <a:schemeClr val="tx1">
                  <a:lumMod val="75000"/>
                  <a:lumOff val="25000"/>
                </a:schemeClr>
              </a:solidFill>
              <a:latin typeface="Arial" panose="020B0604020202020204" pitchFamily="34" charset="0"/>
              <a:cs typeface="Arial" panose="020B0604020202020204" pitchFamily="34" charset="0"/>
            </a:rPr>
            <a:t>stakeholder feedback </a:t>
          </a:r>
          <a:r>
            <a:rPr lang="en-US" sz="1400" kern="1200" dirty="0">
              <a:solidFill>
                <a:schemeClr val="tx1">
                  <a:lumMod val="75000"/>
                  <a:lumOff val="25000"/>
                </a:schemeClr>
              </a:solidFill>
              <a:latin typeface="Arial" panose="020B0604020202020204" pitchFamily="34" charset="0"/>
              <a:cs typeface="Arial" panose="020B0604020202020204" pitchFamily="34" charset="0"/>
            </a:rPr>
            <a:t>from </a:t>
          </a:r>
          <a:r>
            <a:rPr lang="en-US" sz="1400" kern="1200" dirty="0" smtClean="0">
              <a:solidFill>
                <a:schemeClr val="tx1">
                  <a:lumMod val="75000"/>
                  <a:lumOff val="25000"/>
                </a:schemeClr>
              </a:solidFill>
              <a:latin typeface="Arial" panose="020B0604020202020204" pitchFamily="34" charset="0"/>
              <a:cs typeface="Arial" panose="020B0604020202020204" pitchFamily="34" charset="0"/>
            </a:rPr>
            <a:t>preview.</a:t>
          </a:r>
          <a:br>
            <a:rPr lang="en-US" sz="1400" kern="1200" dirty="0" smtClean="0">
              <a:solidFill>
                <a:schemeClr val="tx1">
                  <a:lumMod val="75000"/>
                  <a:lumOff val="25000"/>
                </a:schemeClr>
              </a:solidFill>
              <a:latin typeface="Arial" panose="020B0604020202020204" pitchFamily="34" charset="0"/>
              <a:cs typeface="Arial" panose="020B0604020202020204" pitchFamily="34" charset="0"/>
            </a:rPr>
          </a:br>
          <a:endParaRPr lang="en-US" sz="1400" kern="1200" dirty="0">
            <a:solidFill>
              <a:schemeClr val="tx1">
                <a:lumMod val="75000"/>
                <a:lumOff val="25000"/>
              </a:schemeClr>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solidFill>
                <a:schemeClr val="tx1">
                  <a:lumMod val="75000"/>
                  <a:lumOff val="25000"/>
                </a:schemeClr>
              </a:solidFill>
              <a:latin typeface="Arial" panose="020B0604020202020204" pitchFamily="34" charset="0"/>
              <a:cs typeface="Arial" panose="020B0604020202020204" pitchFamily="34" charset="0"/>
            </a:rPr>
            <a:t>Made final improvements.</a:t>
          </a:r>
          <a:endParaRPr lang="en-US" sz="1400" kern="1200" dirty="0">
            <a:solidFill>
              <a:schemeClr val="tx1">
                <a:lumMod val="75000"/>
                <a:lumOff val="25000"/>
              </a:schemeClr>
            </a:solidFill>
            <a:latin typeface="Arial" panose="020B0604020202020204" pitchFamily="34" charset="0"/>
            <a:cs typeface="Arial" panose="020B0604020202020204" pitchFamily="34" charset="0"/>
          </a:endParaRPr>
        </a:p>
      </dsp:txBody>
      <dsp:txXfrm>
        <a:off x="4197300" y="2665353"/>
        <a:ext cx="1849933" cy="1320106"/>
      </dsp:txXfrm>
    </dsp:sp>
    <dsp:sp modelId="{3C0F3C05-E07B-44B9-B60E-9A91013266EC}">
      <dsp:nvSpPr>
        <dsp:cNvPr id="0" name=""/>
        <dsp:cNvSpPr/>
      </dsp:nvSpPr>
      <dsp:spPr>
        <a:xfrm>
          <a:off x="6293716" y="1624765"/>
          <a:ext cx="2312416" cy="924966"/>
        </a:xfrm>
        <a:prstGeom prst="chevron">
          <a:avLst/>
        </a:prstGeom>
        <a:solidFill>
          <a:schemeClr val="tx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Summer 2014</a:t>
          </a:r>
          <a:endParaRPr lang="en-US" sz="1400" kern="1200" dirty="0">
            <a:latin typeface="Arial" panose="020B0604020202020204" pitchFamily="34" charset="0"/>
            <a:cs typeface="Arial" panose="020B0604020202020204" pitchFamily="34" charset="0"/>
          </a:endParaRPr>
        </a:p>
      </dsp:txBody>
      <dsp:txXfrm>
        <a:off x="6756199" y="1624765"/>
        <a:ext cx="1387450" cy="924966"/>
      </dsp:txXfrm>
    </dsp:sp>
    <dsp:sp modelId="{B3C75360-F14A-4BBC-AAD5-5E8C98C385BF}">
      <dsp:nvSpPr>
        <dsp:cNvPr id="0" name=""/>
        <dsp:cNvSpPr/>
      </dsp:nvSpPr>
      <dsp:spPr>
        <a:xfrm>
          <a:off x="6293716" y="2665353"/>
          <a:ext cx="1849933" cy="1320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1">
                  <a:lumMod val="75000"/>
                  <a:lumOff val="25000"/>
                </a:schemeClr>
              </a:solidFill>
              <a:latin typeface="Arial" panose="020B0604020202020204" pitchFamily="34" charset="0"/>
              <a:cs typeface="Arial" panose="020B0604020202020204" pitchFamily="34" charset="0"/>
            </a:rPr>
            <a:t>Announced display enhancements in </a:t>
          </a:r>
          <a:r>
            <a:rPr lang="en-US" sz="1400" kern="1200" dirty="0" smtClean="0">
              <a:solidFill>
                <a:schemeClr val="tx1">
                  <a:lumMod val="75000"/>
                  <a:lumOff val="25000"/>
                </a:schemeClr>
              </a:solidFill>
              <a:latin typeface="Arial" panose="020B0604020202020204" pitchFamily="34" charset="0"/>
              <a:cs typeface="Arial" panose="020B0604020202020204" pitchFamily="34" charset="0"/>
              <a:hlinkClick xmlns:r="http://schemas.openxmlformats.org/officeDocument/2006/relationships" r:id="rId1"/>
            </a:rPr>
            <a:t>July 24, 2014 FR Notice</a:t>
          </a:r>
          <a:r>
            <a:rPr lang="en-US" sz="1400" kern="1200" dirty="0" smtClean="0">
              <a:solidFill>
                <a:schemeClr val="tx1">
                  <a:lumMod val="75000"/>
                  <a:lumOff val="25000"/>
                </a:schemeClr>
              </a:solidFill>
              <a:latin typeface="Arial" panose="020B0604020202020204" pitchFamily="34" charset="0"/>
              <a:cs typeface="Arial" panose="020B0604020202020204" pitchFamily="34" charset="0"/>
            </a:rPr>
            <a:t>.</a:t>
          </a:r>
          <a:endParaRPr lang="en-US" sz="1400" kern="1200" dirty="0">
            <a:solidFill>
              <a:schemeClr val="tx1">
                <a:lumMod val="75000"/>
                <a:lumOff val="25000"/>
              </a:schemeClr>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kern="1200" dirty="0">
            <a:solidFill>
              <a:schemeClr val="tx1">
                <a:lumMod val="75000"/>
                <a:lumOff val="25000"/>
              </a:schemeClr>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solidFill>
                <a:schemeClr val="tx1">
                  <a:lumMod val="75000"/>
                  <a:lumOff val="25000"/>
                </a:schemeClr>
              </a:solidFill>
              <a:latin typeface="Arial" panose="020B0604020202020204" pitchFamily="34" charset="0"/>
              <a:cs typeface="Arial" panose="020B0604020202020204" pitchFamily="34" charset="0"/>
            </a:rPr>
            <a:t>Released enhanced </a:t>
          </a:r>
          <a:r>
            <a:rPr lang="en-US" sz="1400" kern="1200" dirty="0">
              <a:solidFill>
                <a:schemeClr val="tx1">
                  <a:lumMod val="75000"/>
                  <a:lumOff val="25000"/>
                </a:schemeClr>
              </a:solidFill>
              <a:latin typeface="Arial" panose="020B0604020202020204" pitchFamily="34" charset="0"/>
              <a:cs typeface="Arial" panose="020B0604020202020204" pitchFamily="34" charset="0"/>
            </a:rPr>
            <a:t>SMS </a:t>
          </a:r>
          <a:r>
            <a:rPr lang="en-US" sz="1400" kern="1200" dirty="0" smtClean="0">
              <a:solidFill>
                <a:schemeClr val="tx1">
                  <a:lumMod val="75000"/>
                  <a:lumOff val="25000"/>
                </a:schemeClr>
              </a:solidFill>
              <a:latin typeface="Arial" panose="020B0604020202020204" pitchFamily="34" charset="0"/>
              <a:cs typeface="Arial" panose="020B0604020202020204" pitchFamily="34" charset="0"/>
            </a:rPr>
            <a:t>Website.</a:t>
          </a:r>
          <a:endParaRPr lang="en-US" sz="1400" kern="1200" dirty="0">
            <a:solidFill>
              <a:schemeClr val="tx1">
                <a:lumMod val="75000"/>
                <a:lumOff val="25000"/>
              </a:schemeClr>
            </a:solidFill>
            <a:latin typeface="Arial" panose="020B0604020202020204" pitchFamily="34" charset="0"/>
            <a:cs typeface="Arial" panose="020B0604020202020204" pitchFamily="34" charset="0"/>
          </a:endParaRPr>
        </a:p>
      </dsp:txBody>
      <dsp:txXfrm>
        <a:off x="6293716" y="2665353"/>
        <a:ext cx="1849933" cy="132010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fontAlgn="auto">
              <a:spcBef>
                <a:spcPts val="0"/>
              </a:spcBef>
              <a:spcAft>
                <a:spcPts val="0"/>
              </a:spcAft>
              <a:defRPr sz="1200" smtClean="0">
                <a:latin typeface="+mn-lt"/>
              </a:defRPr>
            </a:lvl1pPr>
          </a:lstStyle>
          <a:p>
            <a:pPr>
              <a:defRPr/>
            </a:pPr>
            <a:fld id="{A5C96853-3149-9547-8663-214A83B7E017}" type="datetime1">
              <a:rPr lang="en-US" smtClean="0"/>
              <a:pPr>
                <a:defRPr/>
              </a:pPr>
              <a:t>9/26/2014</a:t>
            </a:fld>
            <a:endParaRPr lang="en-US"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fontAlgn="auto">
              <a:spcBef>
                <a:spcPts val="0"/>
              </a:spcBef>
              <a:spcAft>
                <a:spcPts val="0"/>
              </a:spcAft>
              <a:defRPr sz="1200" smtClean="0">
                <a:latin typeface="+mn-lt"/>
              </a:defRPr>
            </a:lvl1pPr>
          </a:lstStyle>
          <a:p>
            <a:pPr>
              <a:defRPr/>
            </a:pPr>
            <a:fld id="{228DEE6C-D318-492E-B9F8-FAAB452FCF54}" type="slidenum">
              <a:rPr lang="en-US"/>
              <a:pPr>
                <a:defRPr/>
              </a:pPr>
              <a:t>‹#›</a:t>
            </a:fld>
            <a:endParaRPr lang="en-US" dirty="0"/>
          </a:p>
        </p:txBody>
      </p:sp>
    </p:spTree>
    <p:extLst>
      <p:ext uri="{BB962C8B-B14F-4D97-AF65-F5344CB8AC3E}">
        <p14:creationId xmlns:p14="http://schemas.microsoft.com/office/powerpoint/2010/main" val="17557697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DB08BF7C-9D8F-C54B-9206-689792D22823}" type="datetime1">
              <a:rPr lang="en-US" smtClean="0"/>
              <a:pPr/>
              <a:t>9/26/2014</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980A3430-AC64-7047-A32F-B27368A7A5A4}" type="slidenum">
              <a:rPr lang="en-US" smtClean="0"/>
              <a:pPr/>
              <a:t>‹#›</a:t>
            </a:fld>
            <a:endParaRPr lang="en-US" dirty="0"/>
          </a:p>
        </p:txBody>
      </p:sp>
    </p:spTree>
    <p:extLst>
      <p:ext uri="{BB962C8B-B14F-4D97-AF65-F5344CB8AC3E}">
        <p14:creationId xmlns:p14="http://schemas.microsoft.com/office/powerpoint/2010/main" val="15071281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pPr/>
              <a:t>1</a:t>
            </a:fld>
            <a:endParaRPr lang="en-US" dirty="0"/>
          </a:p>
        </p:txBody>
      </p:sp>
    </p:spTree>
    <p:extLst>
      <p:ext uri="{BB962C8B-B14F-4D97-AF65-F5344CB8AC3E}">
        <p14:creationId xmlns:p14="http://schemas.microsoft.com/office/powerpoint/2010/main" val="873214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7"/>
              </a:spcBef>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pPr/>
              <a:t>10</a:t>
            </a:fld>
            <a:endParaRPr lang="en-US" dirty="0"/>
          </a:p>
        </p:txBody>
      </p:sp>
    </p:spTree>
    <p:extLst>
      <p:ext uri="{BB962C8B-B14F-4D97-AF65-F5344CB8AC3E}">
        <p14:creationId xmlns:p14="http://schemas.microsoft.com/office/powerpoint/2010/main" val="912600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68338"/>
            <a:ext cx="4619625" cy="3463925"/>
          </a:xfrm>
        </p:spPr>
      </p:sp>
      <p:sp>
        <p:nvSpPr>
          <p:cNvPr id="3" name="Notes Placeholder 2"/>
          <p:cNvSpPr>
            <a:spLocks noGrp="1"/>
          </p:cNvSpPr>
          <p:nvPr>
            <p:ph type="body" idx="1"/>
          </p:nvPr>
        </p:nvSpPr>
        <p:spPr/>
        <p:txBody>
          <a:bodyPr/>
          <a:lstStyle/>
          <a:p>
            <a:pPr marL="0" indent="0">
              <a:spcBef>
                <a:spcPts val="607"/>
              </a:spcBef>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pPr/>
              <a:t>11</a:t>
            </a:fld>
            <a:endParaRPr lang="en-US" dirty="0"/>
          </a:p>
        </p:txBody>
      </p:sp>
    </p:spTree>
    <p:extLst>
      <p:ext uri="{BB962C8B-B14F-4D97-AF65-F5344CB8AC3E}">
        <p14:creationId xmlns:p14="http://schemas.microsoft.com/office/powerpoint/2010/main" val="1236181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7"/>
              </a:spcBef>
            </a:pPr>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12</a:t>
            </a:fld>
            <a:endParaRPr lang="en-US" dirty="0"/>
          </a:p>
        </p:txBody>
      </p:sp>
    </p:spTree>
    <p:extLst>
      <p:ext uri="{BB962C8B-B14F-4D97-AF65-F5344CB8AC3E}">
        <p14:creationId xmlns:p14="http://schemas.microsoft.com/office/powerpoint/2010/main" val="3040514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7"/>
              </a:spcBef>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pPr/>
              <a:t>13</a:t>
            </a:fld>
            <a:endParaRPr lang="en-US" dirty="0"/>
          </a:p>
        </p:txBody>
      </p:sp>
    </p:spTree>
    <p:extLst>
      <p:ext uri="{BB962C8B-B14F-4D97-AF65-F5344CB8AC3E}">
        <p14:creationId xmlns:p14="http://schemas.microsoft.com/office/powerpoint/2010/main" val="2290342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14</a:t>
            </a:fld>
            <a:endParaRPr lang="en-US" dirty="0"/>
          </a:p>
        </p:txBody>
      </p:sp>
    </p:spTree>
    <p:extLst>
      <p:ext uri="{BB962C8B-B14F-4D97-AF65-F5344CB8AC3E}">
        <p14:creationId xmlns:p14="http://schemas.microsoft.com/office/powerpoint/2010/main" val="2050771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7"/>
              </a:spcBef>
            </a:pPr>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15</a:t>
            </a:fld>
            <a:endParaRPr lang="en-US" dirty="0"/>
          </a:p>
        </p:txBody>
      </p:sp>
    </p:spTree>
    <p:extLst>
      <p:ext uri="{BB962C8B-B14F-4D97-AF65-F5344CB8AC3E}">
        <p14:creationId xmlns:p14="http://schemas.microsoft.com/office/powerpoint/2010/main" val="2902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7"/>
              </a:spcBef>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pPr/>
              <a:t>16</a:t>
            </a:fld>
            <a:endParaRPr lang="en-US" dirty="0"/>
          </a:p>
        </p:txBody>
      </p:sp>
    </p:spTree>
    <p:extLst>
      <p:ext uri="{BB962C8B-B14F-4D97-AF65-F5344CB8AC3E}">
        <p14:creationId xmlns:p14="http://schemas.microsoft.com/office/powerpoint/2010/main" val="3491608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pPr/>
              <a:t>17</a:t>
            </a:fld>
            <a:endParaRPr lang="en-US" dirty="0"/>
          </a:p>
        </p:txBody>
      </p:sp>
    </p:spTree>
    <p:extLst>
      <p:ext uri="{BB962C8B-B14F-4D97-AF65-F5344CB8AC3E}">
        <p14:creationId xmlns:p14="http://schemas.microsoft.com/office/powerpoint/2010/main" val="2902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pPr/>
              <a:t>18</a:t>
            </a:fld>
            <a:endParaRPr lang="en-US" dirty="0"/>
          </a:p>
        </p:txBody>
      </p:sp>
    </p:spTree>
    <p:extLst>
      <p:ext uri="{BB962C8B-B14F-4D97-AF65-F5344CB8AC3E}">
        <p14:creationId xmlns:p14="http://schemas.microsoft.com/office/powerpoint/2010/main" val="2902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19</a:t>
            </a:fld>
            <a:endParaRPr lang="en-US" dirty="0"/>
          </a:p>
        </p:txBody>
      </p:sp>
    </p:spTree>
    <p:extLst>
      <p:ext uri="{BB962C8B-B14F-4D97-AF65-F5344CB8AC3E}">
        <p14:creationId xmlns:p14="http://schemas.microsoft.com/office/powerpoint/2010/main" val="3703989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pPr/>
              <a:t>2</a:t>
            </a:fld>
            <a:endParaRPr lang="en-US" dirty="0"/>
          </a:p>
        </p:txBody>
      </p:sp>
    </p:spTree>
    <p:extLst>
      <p:ext uri="{BB962C8B-B14F-4D97-AF65-F5344CB8AC3E}">
        <p14:creationId xmlns:p14="http://schemas.microsoft.com/office/powerpoint/2010/main" val="497808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20</a:t>
            </a:fld>
            <a:endParaRPr lang="en-US" dirty="0"/>
          </a:p>
        </p:txBody>
      </p:sp>
    </p:spTree>
    <p:extLst>
      <p:ext uri="{BB962C8B-B14F-4D97-AF65-F5344CB8AC3E}">
        <p14:creationId xmlns:p14="http://schemas.microsoft.com/office/powerpoint/2010/main" val="3703989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21</a:t>
            </a:fld>
            <a:endParaRPr lang="en-US" dirty="0"/>
          </a:p>
        </p:txBody>
      </p:sp>
    </p:spTree>
    <p:extLst>
      <p:ext uri="{BB962C8B-B14F-4D97-AF65-F5344CB8AC3E}">
        <p14:creationId xmlns:p14="http://schemas.microsoft.com/office/powerpoint/2010/main" val="376902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22</a:t>
            </a:fld>
            <a:endParaRPr lang="en-US" dirty="0"/>
          </a:p>
        </p:txBody>
      </p:sp>
    </p:spTree>
    <p:extLst>
      <p:ext uri="{BB962C8B-B14F-4D97-AF65-F5344CB8AC3E}">
        <p14:creationId xmlns:p14="http://schemas.microsoft.com/office/powerpoint/2010/main" val="261389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23</a:t>
            </a:fld>
            <a:endParaRPr lang="en-US" dirty="0"/>
          </a:p>
        </p:txBody>
      </p:sp>
    </p:spTree>
    <p:extLst>
      <p:ext uri="{BB962C8B-B14F-4D97-AF65-F5344CB8AC3E}">
        <p14:creationId xmlns:p14="http://schemas.microsoft.com/office/powerpoint/2010/main" val="2367524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4916" eaLnBrk="0" fontAlgn="base" hangingPunct="0">
              <a:spcBef>
                <a:spcPts val="607"/>
              </a:spcBef>
              <a:spcAft>
                <a:spcPct val="0"/>
              </a:spcAft>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24</a:t>
            </a:fld>
            <a:endParaRPr lang="en-US" dirty="0"/>
          </a:p>
        </p:txBody>
      </p:sp>
    </p:spTree>
    <p:extLst>
      <p:ext uri="{BB962C8B-B14F-4D97-AF65-F5344CB8AC3E}">
        <p14:creationId xmlns:p14="http://schemas.microsoft.com/office/powerpoint/2010/main" val="624871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25</a:t>
            </a:fld>
            <a:endParaRPr lang="en-US" dirty="0"/>
          </a:p>
        </p:txBody>
      </p:sp>
    </p:spTree>
    <p:extLst>
      <p:ext uri="{BB962C8B-B14F-4D97-AF65-F5344CB8AC3E}">
        <p14:creationId xmlns:p14="http://schemas.microsoft.com/office/powerpoint/2010/main" val="84035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7"/>
              </a:spcBef>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pPr/>
              <a:t>26</a:t>
            </a:fld>
            <a:endParaRPr lang="en-US" dirty="0"/>
          </a:p>
        </p:txBody>
      </p:sp>
    </p:spTree>
    <p:extLst>
      <p:ext uri="{BB962C8B-B14F-4D97-AF65-F5344CB8AC3E}">
        <p14:creationId xmlns:p14="http://schemas.microsoft.com/office/powerpoint/2010/main" val="1726236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2" indent="0">
              <a:spcBef>
                <a:spcPts val="607"/>
              </a:spcBef>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27</a:t>
            </a:fld>
            <a:endParaRPr lang="en-US" dirty="0"/>
          </a:p>
        </p:txBody>
      </p:sp>
    </p:spTree>
    <p:extLst>
      <p:ext uri="{BB962C8B-B14F-4D97-AF65-F5344CB8AC3E}">
        <p14:creationId xmlns:p14="http://schemas.microsoft.com/office/powerpoint/2010/main" val="1726236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28</a:t>
            </a:fld>
            <a:endParaRPr lang="en-US" dirty="0"/>
          </a:p>
        </p:txBody>
      </p:sp>
    </p:spTree>
    <p:extLst>
      <p:ext uri="{BB962C8B-B14F-4D97-AF65-F5344CB8AC3E}">
        <p14:creationId xmlns:p14="http://schemas.microsoft.com/office/powerpoint/2010/main" val="3128484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29</a:t>
            </a:fld>
            <a:endParaRPr lang="en-US" dirty="0"/>
          </a:p>
        </p:txBody>
      </p:sp>
    </p:spTree>
    <p:extLst>
      <p:ext uri="{BB962C8B-B14F-4D97-AF65-F5344CB8AC3E}">
        <p14:creationId xmlns:p14="http://schemas.microsoft.com/office/powerpoint/2010/main" val="399917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7"/>
              </a:spcBef>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3</a:t>
            </a:fld>
            <a:endParaRPr lang="en-US" dirty="0"/>
          </a:p>
        </p:txBody>
      </p:sp>
    </p:spTree>
    <p:extLst>
      <p:ext uri="{BB962C8B-B14F-4D97-AF65-F5344CB8AC3E}">
        <p14:creationId xmlns:p14="http://schemas.microsoft.com/office/powerpoint/2010/main" val="2489773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30</a:t>
            </a:fld>
            <a:endParaRPr lang="en-US" dirty="0"/>
          </a:p>
        </p:txBody>
      </p:sp>
    </p:spTree>
    <p:extLst>
      <p:ext uri="{BB962C8B-B14F-4D97-AF65-F5344CB8AC3E}">
        <p14:creationId xmlns:p14="http://schemas.microsoft.com/office/powerpoint/2010/main" val="33625822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pPr/>
              <a:t>31</a:t>
            </a:fld>
            <a:endParaRPr lang="en-US" dirty="0"/>
          </a:p>
        </p:txBody>
      </p:sp>
    </p:spTree>
    <p:extLst>
      <p:ext uri="{BB962C8B-B14F-4D97-AF65-F5344CB8AC3E}">
        <p14:creationId xmlns:p14="http://schemas.microsoft.com/office/powerpoint/2010/main" val="33625822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7"/>
              </a:spcBef>
            </a:pPr>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32</a:t>
            </a:fld>
            <a:endParaRPr lang="en-US" dirty="0"/>
          </a:p>
        </p:txBody>
      </p:sp>
    </p:spTree>
    <p:extLst>
      <p:ext uri="{BB962C8B-B14F-4D97-AF65-F5344CB8AC3E}">
        <p14:creationId xmlns:p14="http://schemas.microsoft.com/office/powerpoint/2010/main" val="32154909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33</a:t>
            </a:fld>
            <a:endParaRPr lang="en-US" dirty="0"/>
          </a:p>
        </p:txBody>
      </p:sp>
    </p:spTree>
    <p:extLst>
      <p:ext uri="{BB962C8B-B14F-4D97-AF65-F5344CB8AC3E}">
        <p14:creationId xmlns:p14="http://schemas.microsoft.com/office/powerpoint/2010/main" val="31294117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7"/>
              </a:spcBef>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5682296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1114076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1114076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37</a:t>
            </a:fld>
            <a:endParaRPr lang="en-US" dirty="0"/>
          </a:p>
        </p:txBody>
      </p:sp>
    </p:spTree>
    <p:extLst>
      <p:ext uri="{BB962C8B-B14F-4D97-AF65-F5344CB8AC3E}">
        <p14:creationId xmlns:p14="http://schemas.microsoft.com/office/powerpoint/2010/main" val="14335728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111407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600"/>
              </a:spcAft>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111407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4</a:t>
            </a:fld>
            <a:endParaRPr lang="en-US" dirty="0"/>
          </a:p>
        </p:txBody>
      </p:sp>
    </p:spTree>
    <p:extLst>
      <p:ext uri="{BB962C8B-B14F-4D97-AF65-F5344CB8AC3E}">
        <p14:creationId xmlns:p14="http://schemas.microsoft.com/office/powerpoint/2010/main" val="8119354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7"/>
              </a:spcBef>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106782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1114076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2784731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1114076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pPr/>
              <a:t>44</a:t>
            </a:fld>
            <a:endParaRPr lang="en-US" dirty="0"/>
          </a:p>
        </p:txBody>
      </p:sp>
    </p:spTree>
    <p:extLst>
      <p:ext uri="{BB962C8B-B14F-4D97-AF65-F5344CB8AC3E}">
        <p14:creationId xmlns:p14="http://schemas.microsoft.com/office/powerpoint/2010/main" val="22554533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pPr/>
              <a:t>45</a:t>
            </a:fld>
            <a:endParaRPr lang="en-US" dirty="0"/>
          </a:p>
        </p:txBody>
      </p:sp>
    </p:spTree>
    <p:extLst>
      <p:ext uri="{BB962C8B-B14F-4D97-AF65-F5344CB8AC3E}">
        <p14:creationId xmlns:p14="http://schemas.microsoft.com/office/powerpoint/2010/main" val="27578734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pPr/>
              <a:t>46</a:t>
            </a:fld>
            <a:endParaRPr lang="en-US" dirty="0"/>
          </a:p>
        </p:txBody>
      </p:sp>
    </p:spTree>
    <p:extLst>
      <p:ext uri="{BB962C8B-B14F-4D97-AF65-F5344CB8AC3E}">
        <p14:creationId xmlns:p14="http://schemas.microsoft.com/office/powerpoint/2010/main" val="31322165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pPr/>
              <a:t>47</a:t>
            </a:fld>
            <a:endParaRPr lang="en-US" dirty="0"/>
          </a:p>
        </p:txBody>
      </p:sp>
    </p:spTree>
    <p:extLst>
      <p:ext uri="{BB962C8B-B14F-4D97-AF65-F5344CB8AC3E}">
        <p14:creationId xmlns:p14="http://schemas.microsoft.com/office/powerpoint/2010/main" val="36364748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31322165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3132216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7"/>
              </a:spcBef>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pPr/>
              <a:t>5</a:t>
            </a:fld>
            <a:endParaRPr lang="en-US" dirty="0"/>
          </a:p>
        </p:txBody>
      </p:sp>
    </p:spTree>
    <p:extLst>
      <p:ext uri="{BB962C8B-B14F-4D97-AF65-F5344CB8AC3E}">
        <p14:creationId xmlns:p14="http://schemas.microsoft.com/office/powerpoint/2010/main" val="673001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31322165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31322165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pPr/>
              <a:t>52</a:t>
            </a:fld>
            <a:endParaRPr lang="en-US" dirty="0"/>
          </a:p>
        </p:txBody>
      </p:sp>
    </p:spTree>
    <p:extLst>
      <p:ext uri="{BB962C8B-B14F-4D97-AF65-F5344CB8AC3E}">
        <p14:creationId xmlns:p14="http://schemas.microsoft.com/office/powerpoint/2010/main" val="2376953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53</a:t>
            </a:fld>
            <a:endParaRPr lang="en-US" dirty="0"/>
          </a:p>
        </p:txBody>
      </p:sp>
    </p:spTree>
    <p:extLst>
      <p:ext uri="{BB962C8B-B14F-4D97-AF65-F5344CB8AC3E}">
        <p14:creationId xmlns:p14="http://schemas.microsoft.com/office/powerpoint/2010/main" val="2708405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607"/>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pPr/>
              <a:t>6</a:t>
            </a:fld>
            <a:endParaRPr lang="en-US" dirty="0"/>
          </a:p>
        </p:txBody>
      </p:sp>
    </p:spTree>
    <p:extLst>
      <p:ext uri="{BB962C8B-B14F-4D97-AF65-F5344CB8AC3E}">
        <p14:creationId xmlns:p14="http://schemas.microsoft.com/office/powerpoint/2010/main" val="3407775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7</a:t>
            </a:fld>
            <a:endParaRPr lang="en-US" dirty="0"/>
          </a:p>
        </p:txBody>
      </p:sp>
    </p:spTree>
    <p:extLst>
      <p:ext uri="{BB962C8B-B14F-4D97-AF65-F5344CB8AC3E}">
        <p14:creationId xmlns:p14="http://schemas.microsoft.com/office/powerpoint/2010/main" val="1496077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7"/>
              </a:spcBef>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pPr/>
              <a:t>8</a:t>
            </a:fld>
            <a:endParaRPr lang="en-US" dirty="0"/>
          </a:p>
        </p:txBody>
      </p:sp>
    </p:spTree>
    <p:extLst>
      <p:ext uri="{BB962C8B-B14F-4D97-AF65-F5344CB8AC3E}">
        <p14:creationId xmlns:p14="http://schemas.microsoft.com/office/powerpoint/2010/main" val="18189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7"/>
              </a:spcBef>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pPr/>
              <a:t>9</a:t>
            </a:fld>
            <a:endParaRPr lang="en-US" dirty="0"/>
          </a:p>
        </p:txBody>
      </p:sp>
    </p:spTree>
    <p:extLst>
      <p:ext uri="{BB962C8B-B14F-4D97-AF65-F5344CB8AC3E}">
        <p14:creationId xmlns:p14="http://schemas.microsoft.com/office/powerpoint/2010/main" val="1677981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5" name="Picture 4" descr="CSA PPT title page 12.3 (Page 0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3400"/>
            <a:ext cx="9144000" cy="5601325"/>
          </a:xfrm>
          <a:prstGeom prst="rect">
            <a:avLst/>
          </a:prstGeom>
        </p:spPr>
      </p:pic>
      <p:sp>
        <p:nvSpPr>
          <p:cNvPr id="6" name="Text Placeholder 5"/>
          <p:cNvSpPr>
            <a:spLocks noGrp="1"/>
          </p:cNvSpPr>
          <p:nvPr>
            <p:ph type="body" sz="quarter" idx="13" hasCustomPrompt="1"/>
          </p:nvPr>
        </p:nvSpPr>
        <p:spPr>
          <a:xfrm>
            <a:off x="431800" y="3187700"/>
            <a:ext cx="7975600" cy="635000"/>
          </a:xfrm>
          <a:prstGeom prst="rect">
            <a:avLst/>
          </a:prstGeom>
        </p:spPr>
        <p:txBody>
          <a:bodyPr vert="horz"/>
          <a:lstStyle>
            <a:lvl1pPr marL="0" indent="0">
              <a:buNone/>
              <a:defRPr baseline="0">
                <a:solidFill>
                  <a:schemeClr val="bg1"/>
                </a:solidFill>
                <a:latin typeface="Arial Black"/>
              </a:defRPr>
            </a:lvl1pPr>
          </a:lstStyle>
          <a:p>
            <a:pPr lvl="0"/>
            <a:r>
              <a:rPr lang="en-US" dirty="0" smtClean="0"/>
              <a:t>Title Slide Name</a:t>
            </a:r>
          </a:p>
        </p:txBody>
      </p:sp>
      <p:sp>
        <p:nvSpPr>
          <p:cNvPr id="7" name="Text Placeholder 10"/>
          <p:cNvSpPr>
            <a:spLocks noGrp="1"/>
          </p:cNvSpPr>
          <p:nvPr>
            <p:ph type="body" sz="quarter" idx="14" hasCustomPrompt="1"/>
          </p:nvPr>
        </p:nvSpPr>
        <p:spPr>
          <a:xfrm>
            <a:off x="431800" y="3822700"/>
            <a:ext cx="4584700" cy="609600"/>
          </a:xfrm>
          <a:prstGeom prst="rect">
            <a:avLst/>
          </a:prstGeom>
        </p:spPr>
        <p:txBody>
          <a:bodyPr vert="horz"/>
          <a:lstStyle>
            <a:lvl1pPr marL="0" indent="0">
              <a:buNone/>
              <a:defRPr baseline="0">
                <a:solidFill>
                  <a:srgbClr val="FEB825"/>
                </a:solidFill>
                <a:latin typeface="Arial"/>
                <a:cs typeface="Arial"/>
              </a:defRPr>
            </a:lvl1pPr>
          </a:lstStyle>
          <a:p>
            <a:pPr lvl="0"/>
            <a:r>
              <a:rPr lang="en-US" dirty="0" smtClean="0"/>
              <a:t>Date of Presentation</a:t>
            </a:r>
            <a:endParaRPr lang="en-US" dirty="0"/>
          </a:p>
        </p:txBody>
      </p:sp>
      <p:sp>
        <p:nvSpPr>
          <p:cNvPr id="2" name="Title 1"/>
          <p:cNvSpPr>
            <a:spLocks noGrp="1"/>
          </p:cNvSpPr>
          <p:nvPr>
            <p:ph type="title" hasCustomPrompt="1"/>
          </p:nvPr>
        </p:nvSpPr>
        <p:spPr>
          <a:xfrm>
            <a:off x="457200" y="274638"/>
            <a:ext cx="8229600" cy="1143000"/>
          </a:xfrm>
          <a:prstGeom prst="rect">
            <a:avLst/>
          </a:prstGeom>
        </p:spPr>
        <p:txBody>
          <a:bodyPr/>
          <a:lstStyle>
            <a:lvl1pPr>
              <a:defRPr/>
            </a:lvl1pPr>
          </a:lstStyle>
          <a:p>
            <a:r>
              <a:rPr lang="en-US" dirty="0" smtClean="0"/>
              <a:t>SMS Display Changes Adjudicated Citation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One Column">
    <p:spTree>
      <p:nvGrpSpPr>
        <p:cNvPr id="1" name=""/>
        <p:cNvGrpSpPr/>
        <p:nvPr/>
      </p:nvGrpSpPr>
      <p:grpSpPr>
        <a:xfrm>
          <a:off x="0" y="0"/>
          <a:ext cx="0" cy="0"/>
          <a:chOff x="0" y="0"/>
          <a:chExt cx="0" cy="0"/>
        </a:xfrm>
      </p:grpSpPr>
      <p:sp>
        <p:nvSpPr>
          <p:cNvPr id="3" name="Text Placeholder 11"/>
          <p:cNvSpPr>
            <a:spLocks noGrp="1"/>
          </p:cNvSpPr>
          <p:nvPr>
            <p:ph type="body" sz="quarter" idx="10"/>
          </p:nvPr>
        </p:nvSpPr>
        <p:spPr>
          <a:xfrm>
            <a:off x="210364" y="2209800"/>
            <a:ext cx="8001000" cy="3505200"/>
          </a:xfrm>
          <a:prstGeom prst="rect">
            <a:avLst/>
          </a:prstGeom>
        </p:spPr>
        <p:txBody>
          <a:bodyPr vert="horz"/>
          <a:lstStyle>
            <a:lvl1pPr marL="0" indent="0">
              <a:lnSpc>
                <a:spcPct val="110000"/>
              </a:lnSpc>
              <a:buNone/>
              <a:defRPr sz="2400" b="0" baseline="0">
                <a:solidFill>
                  <a:schemeClr val="tx1">
                    <a:lumMod val="65000"/>
                    <a:lumOff val="35000"/>
                  </a:schemeClr>
                </a:solidFill>
                <a:latin typeface="ARial"/>
                <a:cs typeface="ARial"/>
              </a:defRPr>
            </a:lvl1pPr>
            <a:lvl2pPr>
              <a:defRPr sz="2000" b="0">
                <a:solidFill>
                  <a:schemeClr val="tx1">
                    <a:lumMod val="65000"/>
                    <a:lumOff val="35000"/>
                  </a:schemeClr>
                </a:solidFill>
                <a:latin typeface="Georgia"/>
                <a:cs typeface="Georgia"/>
              </a:defRPr>
            </a:lvl2pPr>
            <a:lvl3pPr>
              <a:defRPr sz="1800" b="0">
                <a:solidFill>
                  <a:schemeClr val="tx1">
                    <a:lumMod val="65000"/>
                    <a:lumOff val="35000"/>
                  </a:schemeClr>
                </a:solidFill>
                <a:latin typeface="Georgia"/>
                <a:cs typeface="Georgia"/>
              </a:defRPr>
            </a:lvl3pPr>
            <a:lvl4pPr>
              <a:defRPr sz="1600" b="0">
                <a:solidFill>
                  <a:schemeClr val="tx1">
                    <a:lumMod val="65000"/>
                    <a:lumOff val="35000"/>
                  </a:schemeClr>
                </a:solidFill>
                <a:latin typeface="Georgia"/>
                <a:cs typeface="Georgia"/>
              </a:defRPr>
            </a:lvl4pPr>
            <a:lvl5pPr>
              <a:defRPr sz="1600" b="0">
                <a:solidFill>
                  <a:schemeClr val="tx1">
                    <a:lumMod val="65000"/>
                    <a:lumOff val="35000"/>
                  </a:schemeClr>
                </a:solidFill>
                <a:latin typeface="Georgia"/>
                <a:cs typeface="Georgia"/>
              </a:defRPr>
            </a:lvl5pPr>
          </a:lstStyle>
          <a:p>
            <a:pPr lvl="0"/>
            <a:endParaRPr lang="en-US" dirty="0" smtClean="0"/>
          </a:p>
        </p:txBody>
      </p:sp>
      <p:sp>
        <p:nvSpPr>
          <p:cNvPr id="5" name="TextBox 4"/>
          <p:cNvSpPr txBox="1"/>
          <p:nvPr userDrawn="1"/>
        </p:nvSpPr>
        <p:spPr>
          <a:xfrm>
            <a:off x="9751584" y="1602531"/>
            <a:ext cx="184666" cy="369332"/>
          </a:xfrm>
          <a:prstGeom prst="rect">
            <a:avLst/>
          </a:prstGeom>
          <a:noFill/>
        </p:spPr>
        <p:txBody>
          <a:bodyPr wrap="none" rtlCol="0">
            <a:spAutoFit/>
          </a:bodyPr>
          <a:lstStyle/>
          <a:p>
            <a:endParaRPr lang="en-US" dirty="0">
              <a:solidFill>
                <a:prstClr val="black"/>
              </a:solidFill>
            </a:endParaRPr>
          </a:p>
        </p:txBody>
      </p:sp>
      <p:sp>
        <p:nvSpPr>
          <p:cNvPr id="10"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new banner 12.18.jpg"/>
          <p:cNvPicPr>
            <a:picLocks noChangeAspect="1"/>
          </p:cNvPicPr>
          <p:nvPr userDrawn="1"/>
        </p:nvPicPr>
        <p:blipFill>
          <a:blip r:embed="rId2">
            <a:extLst>
              <a:ext uri="{28A0092B-C50C-407E-A947-70E740481C1C}">
                <a14:useLocalDpi xmlns:a14="http://schemas.microsoft.com/office/drawing/2010/main" val="0"/>
              </a:ext>
            </a:extLst>
          </a:blip>
          <a:srcRect t="27276"/>
          <a:stretch>
            <a:fillRect/>
          </a:stretch>
        </p:blipFill>
        <p:spPr>
          <a:xfrm>
            <a:off x="0" y="457200"/>
            <a:ext cx="9144000" cy="1219008"/>
          </a:xfrm>
          <a:prstGeom prst="rect">
            <a:avLst/>
          </a:prstGeom>
        </p:spPr>
      </p:pic>
      <p:sp>
        <p:nvSpPr>
          <p:cNvPr id="8" name="Title 29"/>
          <p:cNvSpPr>
            <a:spLocks noGrp="1"/>
          </p:cNvSpPr>
          <p:nvPr>
            <p:ph type="title"/>
          </p:nvPr>
        </p:nvSpPr>
        <p:spPr>
          <a:xfrm>
            <a:off x="228600" y="1143000"/>
            <a:ext cx="7982764" cy="685800"/>
          </a:xfrm>
          <a:prstGeom prst="rect">
            <a:avLst/>
          </a:prstGeom>
        </p:spPr>
        <p:txBody>
          <a:bodyPr vert="horz"/>
          <a:lstStyle>
            <a:lvl1pPr algn="l">
              <a:defRPr sz="2800">
                <a:solidFill>
                  <a:srgbClr val="FEB825"/>
                </a:solidFill>
                <a:latin typeface="Arial Black"/>
                <a:cs typeface="Arial Black"/>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49011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wo Columns">
    <p:spTree>
      <p:nvGrpSpPr>
        <p:cNvPr id="1" name=""/>
        <p:cNvGrpSpPr/>
        <p:nvPr/>
      </p:nvGrpSpPr>
      <p:grpSpPr>
        <a:xfrm>
          <a:off x="0" y="0"/>
          <a:ext cx="0" cy="0"/>
          <a:chOff x="0" y="0"/>
          <a:chExt cx="0" cy="0"/>
        </a:xfrm>
      </p:grpSpPr>
      <p:sp>
        <p:nvSpPr>
          <p:cNvPr id="3" name="Text Placeholder 11"/>
          <p:cNvSpPr>
            <a:spLocks noGrp="1"/>
          </p:cNvSpPr>
          <p:nvPr>
            <p:ph type="body" sz="quarter" idx="10" hasCustomPrompt="1"/>
          </p:nvPr>
        </p:nvSpPr>
        <p:spPr>
          <a:xfrm>
            <a:off x="228600" y="1514663"/>
            <a:ext cx="8001000" cy="3505200"/>
          </a:xfrm>
          <a:prstGeom prst="rect">
            <a:avLst/>
          </a:prstGeom>
        </p:spPr>
        <p:txBody>
          <a:bodyPr vert="horz" numCol="2" spcCol="457200"/>
          <a:lstStyle>
            <a:lvl1pPr marL="0" indent="0">
              <a:lnSpc>
                <a:spcPct val="110000"/>
              </a:lnSpc>
              <a:buNone/>
              <a:defRPr sz="2400" b="0" baseline="0">
                <a:solidFill>
                  <a:schemeClr val="tx1">
                    <a:lumMod val="65000"/>
                    <a:lumOff val="35000"/>
                  </a:schemeClr>
                </a:solidFill>
                <a:latin typeface="ARial"/>
                <a:cs typeface="ARial"/>
              </a:defRPr>
            </a:lvl1pPr>
            <a:lvl2pPr>
              <a:defRPr sz="2000" b="0">
                <a:solidFill>
                  <a:schemeClr val="tx1">
                    <a:lumMod val="65000"/>
                    <a:lumOff val="35000"/>
                  </a:schemeClr>
                </a:solidFill>
                <a:latin typeface="Georgia"/>
                <a:cs typeface="Georgia"/>
              </a:defRPr>
            </a:lvl2pPr>
            <a:lvl3pPr>
              <a:defRPr sz="1800" b="0">
                <a:solidFill>
                  <a:schemeClr val="tx1">
                    <a:lumMod val="65000"/>
                    <a:lumOff val="35000"/>
                  </a:schemeClr>
                </a:solidFill>
                <a:latin typeface="Georgia"/>
                <a:cs typeface="Georgia"/>
              </a:defRPr>
            </a:lvl3pPr>
            <a:lvl4pPr>
              <a:defRPr sz="1600" b="0">
                <a:solidFill>
                  <a:schemeClr val="tx1">
                    <a:lumMod val="65000"/>
                    <a:lumOff val="35000"/>
                  </a:schemeClr>
                </a:solidFill>
                <a:latin typeface="Georgia"/>
                <a:cs typeface="Georgia"/>
              </a:defRPr>
            </a:lvl4pPr>
            <a:lvl5pPr>
              <a:defRPr sz="1600" b="0">
                <a:solidFill>
                  <a:schemeClr val="tx1">
                    <a:lumMod val="65000"/>
                    <a:lumOff val="35000"/>
                  </a:schemeClr>
                </a:solidFill>
                <a:latin typeface="Georgia"/>
                <a:cs typeface="Georgia"/>
              </a:defRPr>
            </a:lvl5pPr>
          </a:lstStyle>
          <a:p>
            <a:pPr lvl="0"/>
            <a:r>
              <a:rPr lang="en-US" dirty="0" smtClean="0"/>
              <a:t>Click to edit master text</a:t>
            </a:r>
          </a:p>
        </p:txBody>
      </p:sp>
      <p:sp>
        <p:nvSpPr>
          <p:cNvPr id="5" name="TextBox 4"/>
          <p:cNvSpPr txBox="1"/>
          <p:nvPr userDrawn="1"/>
        </p:nvSpPr>
        <p:spPr>
          <a:xfrm>
            <a:off x="9751584" y="1602531"/>
            <a:ext cx="184666" cy="369332"/>
          </a:xfrm>
          <a:prstGeom prst="rect">
            <a:avLst/>
          </a:prstGeom>
          <a:noFill/>
        </p:spPr>
        <p:txBody>
          <a:bodyPr wrap="none" rtlCol="0">
            <a:spAutoFit/>
          </a:bodyPr>
          <a:lstStyle/>
          <a:p>
            <a:endParaRPr lang="en-US" dirty="0">
              <a:solidFill>
                <a:prstClr val="black"/>
              </a:solidFill>
            </a:endParaRPr>
          </a:p>
        </p:txBody>
      </p:sp>
      <p:sp>
        <p:nvSpPr>
          <p:cNvPr id="9"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19"/>
          <p:cNvSpPr>
            <a:spLocks noGrp="1"/>
          </p:cNvSpPr>
          <p:nvPr>
            <p:ph sz="quarter" idx="11"/>
          </p:nvPr>
        </p:nvSpPr>
        <p:spPr>
          <a:xfrm>
            <a:off x="228600" y="685801"/>
            <a:ext cx="8001000" cy="685800"/>
          </a:xfrm>
          <a:prstGeom prst="rect">
            <a:avLst/>
          </a:prstGeom>
        </p:spPr>
        <p:txBody>
          <a:bodyPr vert="horz"/>
          <a:lstStyle>
            <a:lvl1pPr marL="0" indent="0">
              <a:lnSpc>
                <a:spcPts val="2600"/>
              </a:lnSpc>
              <a:spcBef>
                <a:spcPts val="0"/>
              </a:spcBef>
              <a:buNone/>
              <a:defRPr sz="2800" b="1" baseline="0">
                <a:solidFill>
                  <a:schemeClr val="tx1">
                    <a:lumMod val="65000"/>
                    <a:lumOff val="35000"/>
                  </a:schemeClr>
                </a:solidFill>
                <a:latin typeface="Arial"/>
                <a:cs typeface="Arial"/>
              </a:defRPr>
            </a:lvl1pPr>
          </a:lstStyle>
          <a:p>
            <a:pPr lvl="0"/>
            <a:r>
              <a:rPr lang="en-US" dirty="0" smtClean="0"/>
              <a:t>Click to edit</a:t>
            </a:r>
          </a:p>
        </p:txBody>
      </p:sp>
    </p:spTree>
    <p:extLst>
      <p:ext uri="{BB962C8B-B14F-4D97-AF65-F5344CB8AC3E}">
        <p14:creationId xmlns:p14="http://schemas.microsoft.com/office/powerpoint/2010/main" val="1625888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Content / Picture">
    <p:spTree>
      <p:nvGrpSpPr>
        <p:cNvPr id="1" name=""/>
        <p:cNvGrpSpPr/>
        <p:nvPr/>
      </p:nvGrpSpPr>
      <p:grpSpPr>
        <a:xfrm>
          <a:off x="0" y="0"/>
          <a:ext cx="0" cy="0"/>
          <a:chOff x="0" y="0"/>
          <a:chExt cx="0" cy="0"/>
        </a:xfrm>
      </p:grpSpPr>
      <p:sp>
        <p:nvSpPr>
          <p:cNvPr id="3" name="Text Placeholder 11"/>
          <p:cNvSpPr>
            <a:spLocks noGrp="1"/>
          </p:cNvSpPr>
          <p:nvPr>
            <p:ph type="body" sz="quarter" idx="10" hasCustomPrompt="1"/>
          </p:nvPr>
        </p:nvSpPr>
        <p:spPr>
          <a:xfrm>
            <a:off x="228600" y="2209800"/>
            <a:ext cx="3886200" cy="3505200"/>
          </a:xfrm>
          <a:prstGeom prst="rect">
            <a:avLst/>
          </a:prstGeom>
        </p:spPr>
        <p:txBody>
          <a:bodyPr vert="horz"/>
          <a:lstStyle>
            <a:lvl1pPr marL="0" indent="0">
              <a:lnSpc>
                <a:spcPct val="110000"/>
              </a:lnSpc>
              <a:buNone/>
              <a:defRPr sz="2000" b="0" baseline="0">
                <a:solidFill>
                  <a:schemeClr val="tx1">
                    <a:lumMod val="65000"/>
                    <a:lumOff val="35000"/>
                  </a:schemeClr>
                </a:solidFill>
                <a:latin typeface="ARial"/>
                <a:cs typeface="ARial"/>
              </a:defRPr>
            </a:lvl1pPr>
            <a:lvl2pPr>
              <a:defRPr sz="2000" b="0">
                <a:solidFill>
                  <a:schemeClr val="tx1">
                    <a:lumMod val="65000"/>
                    <a:lumOff val="35000"/>
                  </a:schemeClr>
                </a:solidFill>
                <a:latin typeface="Georgia"/>
                <a:cs typeface="Georgia"/>
              </a:defRPr>
            </a:lvl2pPr>
            <a:lvl3pPr>
              <a:defRPr sz="1800" b="0">
                <a:solidFill>
                  <a:schemeClr val="tx1">
                    <a:lumMod val="65000"/>
                    <a:lumOff val="35000"/>
                  </a:schemeClr>
                </a:solidFill>
                <a:latin typeface="Georgia"/>
                <a:cs typeface="Georgia"/>
              </a:defRPr>
            </a:lvl3pPr>
            <a:lvl4pPr>
              <a:defRPr sz="1600" b="0">
                <a:solidFill>
                  <a:schemeClr val="tx1">
                    <a:lumMod val="65000"/>
                    <a:lumOff val="35000"/>
                  </a:schemeClr>
                </a:solidFill>
                <a:latin typeface="Georgia"/>
                <a:cs typeface="Georgia"/>
              </a:defRPr>
            </a:lvl4pPr>
            <a:lvl5pPr>
              <a:defRPr sz="1600" b="0">
                <a:solidFill>
                  <a:schemeClr val="tx1">
                    <a:lumMod val="65000"/>
                    <a:lumOff val="35000"/>
                  </a:schemeClr>
                </a:solidFill>
                <a:latin typeface="Georgia"/>
                <a:cs typeface="Georgia"/>
              </a:defRPr>
            </a:lvl5pPr>
          </a:lstStyle>
          <a:p>
            <a:pPr lvl="0"/>
            <a:r>
              <a:rPr lang="en-US" dirty="0" smtClean="0"/>
              <a:t>Click to edit Master text </a:t>
            </a:r>
            <a:r>
              <a:rPr lang="is-IS" dirty="0" smtClean="0"/>
              <a:t>etiam porta sem malesuada magna mollis euismod. Aenean lacinia bibendum nulla sed consectetur. Vestibulum id ligula porta felis euismod semper. Cras mattis consectetur purus sit amet fermentum</a:t>
            </a:r>
            <a:endParaRPr lang="en-US" dirty="0" smtClean="0"/>
          </a:p>
        </p:txBody>
      </p:sp>
      <p:sp>
        <p:nvSpPr>
          <p:cNvPr id="5" name="TextBox 4"/>
          <p:cNvSpPr txBox="1"/>
          <p:nvPr userDrawn="1"/>
        </p:nvSpPr>
        <p:spPr>
          <a:xfrm>
            <a:off x="9751584" y="1602531"/>
            <a:ext cx="184666" cy="369332"/>
          </a:xfrm>
          <a:prstGeom prst="rect">
            <a:avLst/>
          </a:prstGeom>
          <a:noFill/>
        </p:spPr>
        <p:txBody>
          <a:bodyPr wrap="none" rtlCol="0">
            <a:spAutoFit/>
          </a:bodyPr>
          <a:lstStyle/>
          <a:p>
            <a:endParaRPr lang="en-US" dirty="0">
              <a:solidFill>
                <a:prstClr val="black"/>
              </a:solidFill>
            </a:endParaRPr>
          </a:p>
        </p:txBody>
      </p:sp>
      <p:sp>
        <p:nvSpPr>
          <p:cNvPr id="10" name="Picture Placeholder 9"/>
          <p:cNvSpPr>
            <a:spLocks noGrp="1"/>
          </p:cNvSpPr>
          <p:nvPr>
            <p:ph type="pic" sz="quarter" idx="12"/>
          </p:nvPr>
        </p:nvSpPr>
        <p:spPr>
          <a:xfrm>
            <a:off x="4343400" y="1143000"/>
            <a:ext cx="4800600" cy="4572000"/>
          </a:xfrm>
          <a:prstGeom prst="rect">
            <a:avLst/>
          </a:prstGeom>
        </p:spPr>
        <p:txBody>
          <a:bodyPr vert="horz"/>
          <a:lstStyle>
            <a:lvl1pPr marL="0" indent="0">
              <a:buNone/>
              <a:defRPr/>
            </a:lvl1pPr>
          </a:lstStyle>
          <a:p>
            <a:endParaRPr lang="en-US" dirty="0"/>
          </a:p>
        </p:txBody>
      </p:sp>
      <p:sp>
        <p:nvSpPr>
          <p:cNvPr id="11"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19"/>
          <p:cNvSpPr>
            <a:spLocks noGrp="1"/>
          </p:cNvSpPr>
          <p:nvPr>
            <p:ph sz="quarter" idx="11"/>
          </p:nvPr>
        </p:nvSpPr>
        <p:spPr>
          <a:xfrm>
            <a:off x="228600" y="1142999"/>
            <a:ext cx="3886200" cy="828863"/>
          </a:xfrm>
          <a:prstGeom prst="rect">
            <a:avLst/>
          </a:prstGeom>
        </p:spPr>
        <p:txBody>
          <a:bodyPr vert="horz"/>
          <a:lstStyle>
            <a:lvl1pPr marL="0" indent="0">
              <a:lnSpc>
                <a:spcPts val="2600"/>
              </a:lnSpc>
              <a:spcBef>
                <a:spcPts val="0"/>
              </a:spcBef>
              <a:buNone/>
              <a:defRPr sz="2400" b="1" baseline="0">
                <a:solidFill>
                  <a:schemeClr val="tx1">
                    <a:lumMod val="65000"/>
                    <a:lumOff val="35000"/>
                  </a:schemeClr>
                </a:solidFill>
                <a:latin typeface="Arial"/>
                <a:cs typeface="Arial"/>
              </a:defRPr>
            </a:lvl1pPr>
          </a:lstStyle>
          <a:p>
            <a:pPr lvl="0"/>
            <a:r>
              <a:rPr lang="en-US" dirty="0" smtClean="0"/>
              <a:t>Click to edit</a:t>
            </a:r>
          </a:p>
        </p:txBody>
      </p:sp>
    </p:spTree>
    <p:extLst>
      <p:ext uri="{BB962C8B-B14F-4D97-AF65-F5344CB8AC3E}">
        <p14:creationId xmlns:p14="http://schemas.microsoft.com/office/powerpoint/2010/main" val="4082741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allout - Orange">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9751584" y="1602531"/>
            <a:ext cx="184666" cy="369332"/>
          </a:xfrm>
          <a:prstGeom prst="rect">
            <a:avLst/>
          </a:prstGeom>
          <a:noFill/>
        </p:spPr>
        <p:txBody>
          <a:bodyPr wrap="none" rtlCol="0">
            <a:spAutoFit/>
          </a:bodyPr>
          <a:lstStyle/>
          <a:p>
            <a:endParaRPr lang="en-US" dirty="0">
              <a:solidFill>
                <a:prstClr val="black"/>
              </a:solidFill>
            </a:endParaRPr>
          </a:p>
        </p:txBody>
      </p:sp>
      <p:sp>
        <p:nvSpPr>
          <p:cNvPr id="15"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0" y="533400"/>
            <a:ext cx="9144000" cy="5562600"/>
          </a:xfrm>
          <a:prstGeom prst="rect">
            <a:avLst/>
          </a:prstGeom>
          <a:solidFill>
            <a:srgbClr val="7684A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Content Placeholder 19"/>
          <p:cNvSpPr>
            <a:spLocks noGrp="1"/>
          </p:cNvSpPr>
          <p:nvPr>
            <p:ph sz="quarter" idx="11" hasCustomPrompt="1"/>
          </p:nvPr>
        </p:nvSpPr>
        <p:spPr>
          <a:xfrm>
            <a:off x="228600" y="1508313"/>
            <a:ext cx="8229600" cy="4343400"/>
          </a:xfrm>
          <a:prstGeom prst="rect">
            <a:avLst/>
          </a:prstGeom>
        </p:spPr>
        <p:txBody>
          <a:bodyPr vert="horz"/>
          <a:lstStyle>
            <a:lvl1pPr marL="0" indent="0">
              <a:lnSpc>
                <a:spcPts val="4000"/>
              </a:lnSpc>
              <a:spcBef>
                <a:spcPts val="0"/>
              </a:spcBef>
              <a:buNone/>
              <a:defRPr sz="3600" b="1" baseline="0">
                <a:solidFill>
                  <a:schemeClr val="bg1"/>
                </a:solidFill>
                <a:latin typeface="Arial"/>
                <a:cs typeface="Arial"/>
              </a:defRPr>
            </a:lvl1pPr>
          </a:lstStyle>
          <a:p>
            <a:pPr lvl="0"/>
            <a:r>
              <a:rPr lang="en-US" dirty="0" smtClean="0"/>
              <a:t>Click to edit Master Title </a:t>
            </a:r>
            <a:r>
              <a:rPr lang="fr-FR" dirty="0" smtClean="0"/>
              <a:t>Donec ullamcorper nulla non metus auctor fringilla. Etiam porta sem malesuada magna mollis euismod. Cras justo odio, dapibus ac facilisis in, egestas eget quam. </a:t>
            </a:r>
            <a:r>
              <a:rPr lang="ro-RO" dirty="0" smtClean="0"/>
              <a:t>Vestibulum id ligula porta felis euismod semper.</a:t>
            </a:r>
            <a:endParaRPr lang="en-US" dirty="0" smtClean="0"/>
          </a:p>
        </p:txBody>
      </p:sp>
      <p:sp>
        <p:nvSpPr>
          <p:cNvPr id="6" name="Title 29"/>
          <p:cNvSpPr>
            <a:spLocks noGrp="1"/>
          </p:cNvSpPr>
          <p:nvPr>
            <p:ph type="title"/>
          </p:nvPr>
        </p:nvSpPr>
        <p:spPr>
          <a:xfrm>
            <a:off x="228600" y="685801"/>
            <a:ext cx="8229600" cy="609599"/>
          </a:xfrm>
          <a:prstGeom prst="rect">
            <a:avLst/>
          </a:prstGeom>
        </p:spPr>
        <p:txBody>
          <a:bodyPr vert="horz"/>
          <a:lstStyle>
            <a:lvl1pPr algn="l">
              <a:defRPr sz="2800">
                <a:solidFill>
                  <a:srgbClr val="FEB825"/>
                </a:solidFill>
                <a:latin typeface="Arial Black"/>
                <a:cs typeface="Arial Black"/>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3918289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Callout - Blue">
    <p:spTree>
      <p:nvGrpSpPr>
        <p:cNvPr id="1" name=""/>
        <p:cNvGrpSpPr/>
        <p:nvPr/>
      </p:nvGrpSpPr>
      <p:grpSpPr>
        <a:xfrm>
          <a:off x="0" y="0"/>
          <a:ext cx="0" cy="0"/>
          <a:chOff x="0" y="0"/>
          <a:chExt cx="0" cy="0"/>
        </a:xfrm>
      </p:grpSpPr>
      <p:sp>
        <p:nvSpPr>
          <p:cNvPr id="5" name="TextBox 4"/>
          <p:cNvSpPr txBox="1"/>
          <p:nvPr userDrawn="1"/>
        </p:nvSpPr>
        <p:spPr>
          <a:xfrm>
            <a:off x="9751584" y="1602531"/>
            <a:ext cx="184666" cy="369332"/>
          </a:xfrm>
          <a:prstGeom prst="rect">
            <a:avLst/>
          </a:prstGeom>
          <a:noFill/>
        </p:spPr>
        <p:txBody>
          <a:bodyPr wrap="none" rtlCol="0">
            <a:spAutoFit/>
          </a:bodyPr>
          <a:lstStyle/>
          <a:p>
            <a:endParaRPr lang="en-US" dirty="0">
              <a:solidFill>
                <a:prstClr val="black"/>
              </a:solidFill>
            </a:endParaRPr>
          </a:p>
        </p:txBody>
      </p:sp>
      <p:sp>
        <p:nvSpPr>
          <p:cNvPr id="8"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533400"/>
            <a:ext cx="9144000" cy="5562600"/>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Content Placeholder 19"/>
          <p:cNvSpPr>
            <a:spLocks noGrp="1"/>
          </p:cNvSpPr>
          <p:nvPr>
            <p:ph sz="quarter" idx="11" hasCustomPrompt="1"/>
          </p:nvPr>
        </p:nvSpPr>
        <p:spPr>
          <a:xfrm>
            <a:off x="228600" y="1524000"/>
            <a:ext cx="8229600" cy="4343400"/>
          </a:xfrm>
          <a:prstGeom prst="rect">
            <a:avLst/>
          </a:prstGeom>
        </p:spPr>
        <p:txBody>
          <a:bodyPr vert="horz"/>
          <a:lstStyle>
            <a:lvl1pPr marL="0" indent="0">
              <a:lnSpc>
                <a:spcPts val="4000"/>
              </a:lnSpc>
              <a:spcBef>
                <a:spcPts val="0"/>
              </a:spcBef>
              <a:buNone/>
              <a:defRPr sz="3600" b="1" baseline="0">
                <a:solidFill>
                  <a:schemeClr val="bg1"/>
                </a:solidFill>
                <a:latin typeface="Arial"/>
                <a:cs typeface="Arial"/>
              </a:defRPr>
            </a:lvl1pPr>
          </a:lstStyle>
          <a:p>
            <a:pPr lvl="0"/>
            <a:r>
              <a:rPr lang="en-US" dirty="0" smtClean="0"/>
              <a:t>Click to edit Master Title </a:t>
            </a:r>
            <a:r>
              <a:rPr lang="fr-FR" dirty="0" smtClean="0"/>
              <a:t>Donec ullamcorper nulla non metus auctor fringilla. Etiam porta sem malesuada magna mollis euismod. Cras justo odio, dapibus ac facilisis in, egestas eget quam. </a:t>
            </a:r>
            <a:r>
              <a:rPr lang="ro-RO" dirty="0" smtClean="0"/>
              <a:t>Vestibulum id ligula porta felis euismod semper.</a:t>
            </a:r>
            <a:endParaRPr lang="en-US" dirty="0" smtClean="0"/>
          </a:p>
        </p:txBody>
      </p:sp>
      <p:sp>
        <p:nvSpPr>
          <p:cNvPr id="6" name="Title 29"/>
          <p:cNvSpPr>
            <a:spLocks noGrp="1"/>
          </p:cNvSpPr>
          <p:nvPr>
            <p:ph type="title"/>
          </p:nvPr>
        </p:nvSpPr>
        <p:spPr>
          <a:xfrm>
            <a:off x="228600" y="685801"/>
            <a:ext cx="8229600" cy="609599"/>
          </a:xfrm>
          <a:prstGeom prst="rect">
            <a:avLst/>
          </a:prstGeom>
        </p:spPr>
        <p:txBody>
          <a:bodyPr vert="horz"/>
          <a:lstStyle>
            <a:lvl1pPr algn="l">
              <a:defRPr sz="2800">
                <a:solidFill>
                  <a:srgbClr val="FEB825"/>
                </a:solidFill>
                <a:latin typeface="Arial Black"/>
                <a:cs typeface="Arial Black"/>
              </a:defRPr>
            </a:lvl1pPr>
          </a:lstStyle>
          <a:p>
            <a:r>
              <a:rPr lang="en-US" dirty="0" smtClean="0"/>
              <a:t>Click to edit Master title style</a:t>
            </a:r>
            <a:endParaRPr lang="en-US" dirty="0"/>
          </a:p>
        </p:txBody>
      </p:sp>
    </p:spTree>
    <p:extLst>
      <p:ext uri="{BB962C8B-B14F-4D97-AF65-F5344CB8AC3E}">
        <p14:creationId xmlns:p14="http://schemas.microsoft.com/office/powerpoint/2010/main" val="560541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Bulleted Copy">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210364" y="2209800"/>
            <a:ext cx="8001000" cy="3505200"/>
          </a:xfrm>
          <a:prstGeom prst="rect">
            <a:avLst/>
          </a:prstGeom>
        </p:spPr>
        <p:txBody>
          <a:bodyPr vert="horz"/>
          <a:lstStyle>
            <a:lvl1pPr>
              <a:lnSpc>
                <a:spcPct val="110000"/>
              </a:lnSpc>
              <a:defRPr sz="2400" b="0">
                <a:solidFill>
                  <a:schemeClr val="tx1">
                    <a:lumMod val="65000"/>
                    <a:lumOff val="35000"/>
                  </a:schemeClr>
                </a:solidFill>
                <a:latin typeface="Arial"/>
                <a:cs typeface="Arial"/>
              </a:defRPr>
            </a:lvl1pPr>
            <a:lvl2pPr>
              <a:lnSpc>
                <a:spcPct val="110000"/>
              </a:lnSpc>
              <a:defRPr sz="2400" b="0">
                <a:solidFill>
                  <a:schemeClr val="tx1">
                    <a:lumMod val="65000"/>
                    <a:lumOff val="35000"/>
                  </a:schemeClr>
                </a:solidFill>
                <a:latin typeface="Arial"/>
                <a:cs typeface="Arial"/>
              </a:defRPr>
            </a:lvl2pPr>
            <a:lvl3pPr>
              <a:lnSpc>
                <a:spcPct val="110000"/>
              </a:lnSpc>
              <a:defRPr sz="2400" b="0">
                <a:solidFill>
                  <a:schemeClr val="tx1">
                    <a:lumMod val="65000"/>
                    <a:lumOff val="35000"/>
                  </a:schemeClr>
                </a:solidFill>
                <a:latin typeface="Arial"/>
                <a:cs typeface="Arial"/>
              </a:defRPr>
            </a:lvl3pPr>
            <a:lvl4pPr>
              <a:lnSpc>
                <a:spcPct val="110000"/>
              </a:lnSpc>
              <a:defRPr sz="2400" b="0">
                <a:solidFill>
                  <a:schemeClr val="tx1">
                    <a:lumMod val="65000"/>
                    <a:lumOff val="35000"/>
                  </a:schemeClr>
                </a:solidFill>
                <a:latin typeface="Arial"/>
                <a:cs typeface="Arial"/>
              </a:defRPr>
            </a:lvl4pPr>
            <a:lvl5pPr>
              <a:lnSpc>
                <a:spcPct val="110000"/>
              </a:lnSpc>
              <a:defRPr sz="2400" b="0">
                <a:solidFill>
                  <a:schemeClr val="tx1">
                    <a:lumMod val="65000"/>
                    <a:lumOff val="35000"/>
                  </a:schemeClr>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extBox 2"/>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29"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pic>
        <p:nvPicPr>
          <p:cNvPr id="6" name="Picture 5" descr="new banner 12.18.jpg"/>
          <p:cNvPicPr>
            <a:picLocks noChangeAspect="1"/>
          </p:cNvPicPr>
          <p:nvPr userDrawn="1"/>
        </p:nvPicPr>
        <p:blipFill>
          <a:blip r:embed="rId2">
            <a:extLst>
              <a:ext uri="{28A0092B-C50C-407E-A947-70E740481C1C}">
                <a14:useLocalDpi xmlns:a14="http://schemas.microsoft.com/office/drawing/2010/main" val="0"/>
              </a:ext>
            </a:extLst>
          </a:blip>
          <a:srcRect t="27276"/>
          <a:stretch>
            <a:fillRect/>
          </a:stretch>
        </p:blipFill>
        <p:spPr>
          <a:xfrm>
            <a:off x="0" y="457200"/>
            <a:ext cx="9144000" cy="1219008"/>
          </a:xfrm>
          <a:prstGeom prst="rect">
            <a:avLst/>
          </a:prstGeom>
        </p:spPr>
      </p:pic>
      <p:sp>
        <p:nvSpPr>
          <p:cNvPr id="9" name="Title 29"/>
          <p:cNvSpPr>
            <a:spLocks noGrp="1"/>
          </p:cNvSpPr>
          <p:nvPr>
            <p:ph type="title"/>
          </p:nvPr>
        </p:nvSpPr>
        <p:spPr>
          <a:xfrm>
            <a:off x="228600" y="1143000"/>
            <a:ext cx="7982764" cy="685800"/>
          </a:xfrm>
          <a:prstGeom prst="rect">
            <a:avLst/>
          </a:prstGeom>
        </p:spPr>
        <p:txBody>
          <a:bodyPr vert="horz"/>
          <a:lstStyle>
            <a:lvl1pPr algn="l">
              <a:defRPr sz="2800">
                <a:solidFill>
                  <a:srgbClr val="FEB825"/>
                </a:solidFill>
                <a:latin typeface="Arial Black"/>
                <a:cs typeface="Arial Black"/>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One Column">
    <p:spTree>
      <p:nvGrpSpPr>
        <p:cNvPr id="1" name=""/>
        <p:cNvGrpSpPr/>
        <p:nvPr/>
      </p:nvGrpSpPr>
      <p:grpSpPr>
        <a:xfrm>
          <a:off x="0" y="0"/>
          <a:ext cx="0" cy="0"/>
          <a:chOff x="0" y="0"/>
          <a:chExt cx="0" cy="0"/>
        </a:xfrm>
      </p:grpSpPr>
      <p:sp>
        <p:nvSpPr>
          <p:cNvPr id="3" name="Text Placeholder 11"/>
          <p:cNvSpPr>
            <a:spLocks noGrp="1"/>
          </p:cNvSpPr>
          <p:nvPr>
            <p:ph type="body" sz="quarter" idx="10"/>
          </p:nvPr>
        </p:nvSpPr>
        <p:spPr>
          <a:xfrm>
            <a:off x="210364" y="2209800"/>
            <a:ext cx="8001000" cy="3505200"/>
          </a:xfrm>
          <a:prstGeom prst="rect">
            <a:avLst/>
          </a:prstGeom>
        </p:spPr>
        <p:txBody>
          <a:bodyPr vert="horz"/>
          <a:lstStyle>
            <a:lvl1pPr marL="0" indent="0">
              <a:lnSpc>
                <a:spcPct val="110000"/>
              </a:lnSpc>
              <a:buNone/>
              <a:defRPr sz="2400" b="0" baseline="0">
                <a:solidFill>
                  <a:schemeClr val="tx1">
                    <a:lumMod val="65000"/>
                    <a:lumOff val="35000"/>
                  </a:schemeClr>
                </a:solidFill>
                <a:latin typeface="ARial"/>
                <a:cs typeface="ARial"/>
              </a:defRPr>
            </a:lvl1pPr>
            <a:lvl2pPr>
              <a:defRPr sz="2000" b="0">
                <a:solidFill>
                  <a:schemeClr val="tx1">
                    <a:lumMod val="65000"/>
                    <a:lumOff val="35000"/>
                  </a:schemeClr>
                </a:solidFill>
                <a:latin typeface="Georgia"/>
                <a:cs typeface="Georgia"/>
              </a:defRPr>
            </a:lvl2pPr>
            <a:lvl3pPr>
              <a:defRPr sz="1800" b="0">
                <a:solidFill>
                  <a:schemeClr val="tx1">
                    <a:lumMod val="65000"/>
                    <a:lumOff val="35000"/>
                  </a:schemeClr>
                </a:solidFill>
                <a:latin typeface="Georgia"/>
                <a:cs typeface="Georgia"/>
              </a:defRPr>
            </a:lvl3pPr>
            <a:lvl4pPr>
              <a:defRPr sz="1600" b="0">
                <a:solidFill>
                  <a:schemeClr val="tx1">
                    <a:lumMod val="65000"/>
                    <a:lumOff val="35000"/>
                  </a:schemeClr>
                </a:solidFill>
                <a:latin typeface="Georgia"/>
                <a:cs typeface="Georgia"/>
              </a:defRPr>
            </a:lvl4pPr>
            <a:lvl5pPr>
              <a:defRPr sz="1600" b="0">
                <a:solidFill>
                  <a:schemeClr val="tx1">
                    <a:lumMod val="65000"/>
                    <a:lumOff val="35000"/>
                  </a:schemeClr>
                </a:solidFill>
                <a:latin typeface="Georgia"/>
                <a:cs typeface="Georgia"/>
              </a:defRPr>
            </a:lvl5pPr>
          </a:lstStyle>
          <a:p>
            <a:pPr lvl="0"/>
            <a:endParaRPr lang="en-US" dirty="0" smtClean="0"/>
          </a:p>
        </p:txBody>
      </p:sp>
      <p:sp>
        <p:nvSpPr>
          <p:cNvPr id="5" name="TextBox 4"/>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10"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pic>
        <p:nvPicPr>
          <p:cNvPr id="7" name="Picture 6" descr="new banner 12.18.jpg"/>
          <p:cNvPicPr>
            <a:picLocks noChangeAspect="1"/>
          </p:cNvPicPr>
          <p:nvPr userDrawn="1"/>
        </p:nvPicPr>
        <p:blipFill>
          <a:blip r:embed="rId2">
            <a:extLst>
              <a:ext uri="{28A0092B-C50C-407E-A947-70E740481C1C}">
                <a14:useLocalDpi xmlns:a14="http://schemas.microsoft.com/office/drawing/2010/main" val="0"/>
              </a:ext>
            </a:extLst>
          </a:blip>
          <a:srcRect t="27276"/>
          <a:stretch>
            <a:fillRect/>
          </a:stretch>
        </p:blipFill>
        <p:spPr>
          <a:xfrm>
            <a:off x="0" y="457200"/>
            <a:ext cx="9144000" cy="1219008"/>
          </a:xfrm>
          <a:prstGeom prst="rect">
            <a:avLst/>
          </a:prstGeom>
        </p:spPr>
      </p:pic>
      <p:sp>
        <p:nvSpPr>
          <p:cNvPr id="8" name="Title 29"/>
          <p:cNvSpPr>
            <a:spLocks noGrp="1"/>
          </p:cNvSpPr>
          <p:nvPr>
            <p:ph type="title"/>
          </p:nvPr>
        </p:nvSpPr>
        <p:spPr>
          <a:xfrm>
            <a:off x="228600" y="1143000"/>
            <a:ext cx="7982764" cy="685800"/>
          </a:xfrm>
          <a:prstGeom prst="rect">
            <a:avLst/>
          </a:prstGeom>
        </p:spPr>
        <p:txBody>
          <a:bodyPr vert="horz"/>
          <a:lstStyle>
            <a:lvl1pPr algn="l">
              <a:defRPr sz="2800">
                <a:solidFill>
                  <a:srgbClr val="FEB825"/>
                </a:solidFill>
                <a:latin typeface="Arial Black"/>
                <a:cs typeface="Arial Black"/>
              </a:defRPr>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Two Columns">
    <p:spTree>
      <p:nvGrpSpPr>
        <p:cNvPr id="1" name=""/>
        <p:cNvGrpSpPr/>
        <p:nvPr/>
      </p:nvGrpSpPr>
      <p:grpSpPr>
        <a:xfrm>
          <a:off x="0" y="0"/>
          <a:ext cx="0" cy="0"/>
          <a:chOff x="0" y="0"/>
          <a:chExt cx="0" cy="0"/>
        </a:xfrm>
      </p:grpSpPr>
      <p:sp>
        <p:nvSpPr>
          <p:cNvPr id="3" name="Text Placeholder 11"/>
          <p:cNvSpPr>
            <a:spLocks noGrp="1"/>
          </p:cNvSpPr>
          <p:nvPr>
            <p:ph type="body" sz="quarter" idx="10" hasCustomPrompt="1"/>
          </p:nvPr>
        </p:nvSpPr>
        <p:spPr>
          <a:xfrm>
            <a:off x="228600" y="1514663"/>
            <a:ext cx="8001000" cy="3505200"/>
          </a:xfrm>
          <a:prstGeom prst="rect">
            <a:avLst/>
          </a:prstGeom>
        </p:spPr>
        <p:txBody>
          <a:bodyPr vert="horz" numCol="2" spcCol="457200"/>
          <a:lstStyle>
            <a:lvl1pPr marL="0" indent="0">
              <a:lnSpc>
                <a:spcPct val="110000"/>
              </a:lnSpc>
              <a:buNone/>
              <a:defRPr sz="2400" b="0" baseline="0">
                <a:solidFill>
                  <a:schemeClr val="tx1">
                    <a:lumMod val="65000"/>
                    <a:lumOff val="35000"/>
                  </a:schemeClr>
                </a:solidFill>
                <a:latin typeface="ARial"/>
                <a:cs typeface="ARial"/>
              </a:defRPr>
            </a:lvl1pPr>
            <a:lvl2pPr>
              <a:defRPr sz="2000" b="0">
                <a:solidFill>
                  <a:schemeClr val="tx1">
                    <a:lumMod val="65000"/>
                    <a:lumOff val="35000"/>
                  </a:schemeClr>
                </a:solidFill>
                <a:latin typeface="Georgia"/>
                <a:cs typeface="Georgia"/>
              </a:defRPr>
            </a:lvl2pPr>
            <a:lvl3pPr>
              <a:defRPr sz="1800" b="0">
                <a:solidFill>
                  <a:schemeClr val="tx1">
                    <a:lumMod val="65000"/>
                    <a:lumOff val="35000"/>
                  </a:schemeClr>
                </a:solidFill>
                <a:latin typeface="Georgia"/>
                <a:cs typeface="Georgia"/>
              </a:defRPr>
            </a:lvl3pPr>
            <a:lvl4pPr>
              <a:defRPr sz="1600" b="0">
                <a:solidFill>
                  <a:schemeClr val="tx1">
                    <a:lumMod val="65000"/>
                    <a:lumOff val="35000"/>
                  </a:schemeClr>
                </a:solidFill>
                <a:latin typeface="Georgia"/>
                <a:cs typeface="Georgia"/>
              </a:defRPr>
            </a:lvl4pPr>
            <a:lvl5pPr>
              <a:defRPr sz="1600" b="0">
                <a:solidFill>
                  <a:schemeClr val="tx1">
                    <a:lumMod val="65000"/>
                    <a:lumOff val="35000"/>
                  </a:schemeClr>
                </a:solidFill>
                <a:latin typeface="Georgia"/>
                <a:cs typeface="Georgia"/>
              </a:defRPr>
            </a:lvl5pPr>
          </a:lstStyle>
          <a:p>
            <a:pPr lvl="0"/>
            <a:r>
              <a:rPr lang="en-US" dirty="0" smtClean="0"/>
              <a:t>Click to edit master text</a:t>
            </a:r>
          </a:p>
        </p:txBody>
      </p:sp>
      <p:sp>
        <p:nvSpPr>
          <p:cNvPr id="5" name="TextBox 4"/>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9"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6" name="Content Placeholder 19"/>
          <p:cNvSpPr>
            <a:spLocks noGrp="1"/>
          </p:cNvSpPr>
          <p:nvPr>
            <p:ph sz="quarter" idx="11"/>
          </p:nvPr>
        </p:nvSpPr>
        <p:spPr>
          <a:xfrm>
            <a:off x="228600" y="685801"/>
            <a:ext cx="8001000" cy="685800"/>
          </a:xfrm>
          <a:prstGeom prst="rect">
            <a:avLst/>
          </a:prstGeom>
        </p:spPr>
        <p:txBody>
          <a:bodyPr vert="horz"/>
          <a:lstStyle>
            <a:lvl1pPr marL="0" indent="0">
              <a:lnSpc>
                <a:spcPts val="2600"/>
              </a:lnSpc>
              <a:spcBef>
                <a:spcPts val="0"/>
              </a:spcBef>
              <a:buNone/>
              <a:defRPr sz="2800" b="1" baseline="0">
                <a:solidFill>
                  <a:schemeClr val="tx1">
                    <a:lumMod val="65000"/>
                    <a:lumOff val="35000"/>
                  </a:schemeClr>
                </a:solidFill>
                <a:latin typeface="Arial"/>
                <a:cs typeface="Arial"/>
              </a:defRPr>
            </a:lvl1pPr>
          </a:lstStyle>
          <a:p>
            <a:pPr lvl="0"/>
            <a:r>
              <a:rPr lang="en-US" dirty="0" smtClean="0"/>
              <a:t>Click to edit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icture">
    <p:spTree>
      <p:nvGrpSpPr>
        <p:cNvPr id="1" name=""/>
        <p:cNvGrpSpPr/>
        <p:nvPr/>
      </p:nvGrpSpPr>
      <p:grpSpPr>
        <a:xfrm>
          <a:off x="0" y="0"/>
          <a:ext cx="0" cy="0"/>
          <a:chOff x="0" y="0"/>
          <a:chExt cx="0" cy="0"/>
        </a:xfrm>
      </p:grpSpPr>
      <p:sp>
        <p:nvSpPr>
          <p:cNvPr id="3" name="Text Placeholder 11"/>
          <p:cNvSpPr>
            <a:spLocks noGrp="1"/>
          </p:cNvSpPr>
          <p:nvPr>
            <p:ph type="body" sz="quarter" idx="10" hasCustomPrompt="1"/>
          </p:nvPr>
        </p:nvSpPr>
        <p:spPr>
          <a:xfrm>
            <a:off x="228600" y="2209800"/>
            <a:ext cx="3886200" cy="3505200"/>
          </a:xfrm>
          <a:prstGeom prst="rect">
            <a:avLst/>
          </a:prstGeom>
        </p:spPr>
        <p:txBody>
          <a:bodyPr vert="horz"/>
          <a:lstStyle>
            <a:lvl1pPr marL="0" indent="0">
              <a:lnSpc>
                <a:spcPct val="110000"/>
              </a:lnSpc>
              <a:buNone/>
              <a:defRPr sz="2000" b="0" baseline="0">
                <a:solidFill>
                  <a:schemeClr val="tx1">
                    <a:lumMod val="65000"/>
                    <a:lumOff val="35000"/>
                  </a:schemeClr>
                </a:solidFill>
                <a:latin typeface="ARial"/>
                <a:cs typeface="ARial"/>
              </a:defRPr>
            </a:lvl1pPr>
            <a:lvl2pPr>
              <a:defRPr sz="2000" b="0">
                <a:solidFill>
                  <a:schemeClr val="tx1">
                    <a:lumMod val="65000"/>
                    <a:lumOff val="35000"/>
                  </a:schemeClr>
                </a:solidFill>
                <a:latin typeface="Georgia"/>
                <a:cs typeface="Georgia"/>
              </a:defRPr>
            </a:lvl2pPr>
            <a:lvl3pPr>
              <a:defRPr sz="1800" b="0">
                <a:solidFill>
                  <a:schemeClr val="tx1">
                    <a:lumMod val="65000"/>
                    <a:lumOff val="35000"/>
                  </a:schemeClr>
                </a:solidFill>
                <a:latin typeface="Georgia"/>
                <a:cs typeface="Georgia"/>
              </a:defRPr>
            </a:lvl3pPr>
            <a:lvl4pPr>
              <a:defRPr sz="1600" b="0">
                <a:solidFill>
                  <a:schemeClr val="tx1">
                    <a:lumMod val="65000"/>
                    <a:lumOff val="35000"/>
                  </a:schemeClr>
                </a:solidFill>
                <a:latin typeface="Georgia"/>
                <a:cs typeface="Georgia"/>
              </a:defRPr>
            </a:lvl4pPr>
            <a:lvl5pPr>
              <a:defRPr sz="1600" b="0">
                <a:solidFill>
                  <a:schemeClr val="tx1">
                    <a:lumMod val="65000"/>
                    <a:lumOff val="35000"/>
                  </a:schemeClr>
                </a:solidFill>
                <a:latin typeface="Georgia"/>
                <a:cs typeface="Georgia"/>
              </a:defRPr>
            </a:lvl5pPr>
          </a:lstStyle>
          <a:p>
            <a:pPr lvl="0"/>
            <a:r>
              <a:rPr lang="en-US" dirty="0" smtClean="0"/>
              <a:t>Click to edit Master text </a:t>
            </a:r>
            <a:r>
              <a:rPr lang="is-IS" dirty="0" smtClean="0"/>
              <a:t>etiam porta sem malesuada magna mollis euismod. Aenean lacinia bibendum nulla sed consectetur. Vestibulum id ligula porta felis euismod semper. Cras mattis consectetur purus sit amet fermentum</a:t>
            </a:r>
            <a:endParaRPr lang="en-US" dirty="0" smtClean="0"/>
          </a:p>
        </p:txBody>
      </p:sp>
      <p:sp>
        <p:nvSpPr>
          <p:cNvPr id="5" name="TextBox 4"/>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10" name="Picture Placeholder 9"/>
          <p:cNvSpPr>
            <a:spLocks noGrp="1"/>
          </p:cNvSpPr>
          <p:nvPr>
            <p:ph type="pic" sz="quarter" idx="12"/>
          </p:nvPr>
        </p:nvSpPr>
        <p:spPr>
          <a:xfrm>
            <a:off x="4343400" y="1143000"/>
            <a:ext cx="4800600" cy="4572000"/>
          </a:xfrm>
          <a:prstGeom prst="rect">
            <a:avLst/>
          </a:prstGeom>
        </p:spPr>
        <p:txBody>
          <a:bodyPr vert="horz"/>
          <a:lstStyle>
            <a:lvl1pPr marL="0" indent="0">
              <a:buNone/>
              <a:defRPr/>
            </a:lvl1pPr>
          </a:lstStyle>
          <a:p>
            <a:endParaRPr lang="en-US" dirty="0"/>
          </a:p>
        </p:txBody>
      </p:sp>
      <p:sp>
        <p:nvSpPr>
          <p:cNvPr id="11"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9" name="Content Placeholder 19"/>
          <p:cNvSpPr>
            <a:spLocks noGrp="1"/>
          </p:cNvSpPr>
          <p:nvPr>
            <p:ph sz="quarter" idx="11"/>
          </p:nvPr>
        </p:nvSpPr>
        <p:spPr>
          <a:xfrm>
            <a:off x="228600" y="1142999"/>
            <a:ext cx="3886200" cy="828863"/>
          </a:xfrm>
          <a:prstGeom prst="rect">
            <a:avLst/>
          </a:prstGeom>
        </p:spPr>
        <p:txBody>
          <a:bodyPr vert="horz"/>
          <a:lstStyle>
            <a:lvl1pPr marL="0" indent="0">
              <a:lnSpc>
                <a:spcPts val="2600"/>
              </a:lnSpc>
              <a:spcBef>
                <a:spcPts val="0"/>
              </a:spcBef>
              <a:buNone/>
              <a:defRPr sz="2400" b="1" baseline="0">
                <a:solidFill>
                  <a:schemeClr val="tx1">
                    <a:lumMod val="65000"/>
                    <a:lumOff val="35000"/>
                  </a:schemeClr>
                </a:solidFill>
                <a:latin typeface="Arial"/>
                <a:cs typeface="Arial"/>
              </a:defRPr>
            </a:lvl1pPr>
          </a:lstStyle>
          <a:p>
            <a:pPr lvl="0"/>
            <a:r>
              <a:rPr lang="en-US" dirty="0" smtClean="0"/>
              <a:t>Click to edit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Callout - Orange">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15"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8" name="Rectangle 7"/>
          <p:cNvSpPr/>
          <p:nvPr userDrawn="1"/>
        </p:nvSpPr>
        <p:spPr>
          <a:xfrm>
            <a:off x="0" y="533400"/>
            <a:ext cx="9144000" cy="5562600"/>
          </a:xfrm>
          <a:prstGeom prst="rect">
            <a:avLst/>
          </a:prstGeom>
          <a:solidFill>
            <a:srgbClr val="7684A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Content Placeholder 19"/>
          <p:cNvSpPr>
            <a:spLocks noGrp="1"/>
          </p:cNvSpPr>
          <p:nvPr>
            <p:ph sz="quarter" idx="11" hasCustomPrompt="1"/>
          </p:nvPr>
        </p:nvSpPr>
        <p:spPr>
          <a:xfrm>
            <a:off x="228600" y="1508313"/>
            <a:ext cx="8229600" cy="4343400"/>
          </a:xfrm>
          <a:prstGeom prst="rect">
            <a:avLst/>
          </a:prstGeom>
        </p:spPr>
        <p:txBody>
          <a:bodyPr vert="horz"/>
          <a:lstStyle>
            <a:lvl1pPr marL="0" indent="0">
              <a:lnSpc>
                <a:spcPts val="4000"/>
              </a:lnSpc>
              <a:spcBef>
                <a:spcPts val="0"/>
              </a:spcBef>
              <a:buNone/>
              <a:defRPr sz="3600" b="1" baseline="0">
                <a:solidFill>
                  <a:schemeClr val="bg1"/>
                </a:solidFill>
                <a:latin typeface="Arial"/>
                <a:cs typeface="Arial"/>
              </a:defRPr>
            </a:lvl1pPr>
          </a:lstStyle>
          <a:p>
            <a:pPr lvl="0"/>
            <a:r>
              <a:rPr lang="en-US" dirty="0" smtClean="0"/>
              <a:t>Click to edit Master Title </a:t>
            </a:r>
            <a:r>
              <a:rPr lang="fr-FR" dirty="0" smtClean="0"/>
              <a:t>Donec ullamcorper nulla non metus auctor fringilla. Etiam porta sem malesuada magna mollis euismod. Cras justo odio, dapibus ac facilisis in, egestas eget quam. </a:t>
            </a:r>
            <a:r>
              <a:rPr lang="ro-RO" dirty="0" smtClean="0"/>
              <a:t>Vestibulum id ligula porta felis euismod semper.</a:t>
            </a:r>
            <a:endParaRPr lang="en-US" dirty="0" smtClean="0"/>
          </a:p>
        </p:txBody>
      </p:sp>
      <p:sp>
        <p:nvSpPr>
          <p:cNvPr id="6" name="Title 29"/>
          <p:cNvSpPr>
            <a:spLocks noGrp="1"/>
          </p:cNvSpPr>
          <p:nvPr>
            <p:ph type="title"/>
          </p:nvPr>
        </p:nvSpPr>
        <p:spPr>
          <a:xfrm>
            <a:off x="228600" y="685801"/>
            <a:ext cx="8229600" cy="609599"/>
          </a:xfrm>
          <a:prstGeom prst="rect">
            <a:avLst/>
          </a:prstGeom>
        </p:spPr>
        <p:txBody>
          <a:bodyPr vert="horz"/>
          <a:lstStyle>
            <a:lvl1pPr algn="l">
              <a:defRPr sz="2800">
                <a:solidFill>
                  <a:srgbClr val="FEB825"/>
                </a:solidFill>
                <a:latin typeface="Arial Black"/>
                <a:cs typeface="Arial Black"/>
              </a:defRPr>
            </a:lvl1pPr>
          </a:lstStyle>
          <a:p>
            <a:r>
              <a:rPr lang="en-US" dirty="0"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Callout - Blue">
    <p:spTree>
      <p:nvGrpSpPr>
        <p:cNvPr id="1" name=""/>
        <p:cNvGrpSpPr/>
        <p:nvPr/>
      </p:nvGrpSpPr>
      <p:grpSpPr>
        <a:xfrm>
          <a:off x="0" y="0"/>
          <a:ext cx="0" cy="0"/>
          <a:chOff x="0" y="0"/>
          <a:chExt cx="0" cy="0"/>
        </a:xfrm>
      </p:grpSpPr>
      <p:sp>
        <p:nvSpPr>
          <p:cNvPr id="5" name="TextBox 4"/>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8"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7" name="Rectangle 6"/>
          <p:cNvSpPr/>
          <p:nvPr userDrawn="1"/>
        </p:nvSpPr>
        <p:spPr>
          <a:xfrm>
            <a:off x="0" y="533400"/>
            <a:ext cx="9144000" cy="5562600"/>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Content Placeholder 19"/>
          <p:cNvSpPr>
            <a:spLocks noGrp="1"/>
          </p:cNvSpPr>
          <p:nvPr>
            <p:ph sz="quarter" idx="11" hasCustomPrompt="1"/>
          </p:nvPr>
        </p:nvSpPr>
        <p:spPr>
          <a:xfrm>
            <a:off x="228600" y="1524000"/>
            <a:ext cx="8229600" cy="4343400"/>
          </a:xfrm>
          <a:prstGeom prst="rect">
            <a:avLst/>
          </a:prstGeom>
        </p:spPr>
        <p:txBody>
          <a:bodyPr vert="horz"/>
          <a:lstStyle>
            <a:lvl1pPr marL="0" indent="0">
              <a:lnSpc>
                <a:spcPts val="4000"/>
              </a:lnSpc>
              <a:spcBef>
                <a:spcPts val="0"/>
              </a:spcBef>
              <a:buNone/>
              <a:defRPr sz="3600" b="1" baseline="0">
                <a:solidFill>
                  <a:schemeClr val="bg1"/>
                </a:solidFill>
                <a:latin typeface="Arial"/>
                <a:cs typeface="Arial"/>
              </a:defRPr>
            </a:lvl1pPr>
          </a:lstStyle>
          <a:p>
            <a:pPr lvl="0"/>
            <a:r>
              <a:rPr lang="en-US" dirty="0" smtClean="0"/>
              <a:t>Click to edit Master Title </a:t>
            </a:r>
            <a:r>
              <a:rPr lang="fr-FR" dirty="0" smtClean="0"/>
              <a:t>Donec ullamcorper nulla non metus auctor fringilla. Etiam porta sem malesuada magna mollis euismod. Cras justo odio, dapibus ac facilisis in, egestas eget quam. </a:t>
            </a:r>
            <a:r>
              <a:rPr lang="ro-RO" dirty="0" smtClean="0"/>
              <a:t>Vestibulum id ligula porta felis euismod semper.</a:t>
            </a:r>
            <a:endParaRPr lang="en-US" dirty="0" smtClean="0"/>
          </a:p>
        </p:txBody>
      </p:sp>
      <p:sp>
        <p:nvSpPr>
          <p:cNvPr id="6" name="Title 29"/>
          <p:cNvSpPr>
            <a:spLocks noGrp="1"/>
          </p:cNvSpPr>
          <p:nvPr>
            <p:ph type="title"/>
          </p:nvPr>
        </p:nvSpPr>
        <p:spPr>
          <a:xfrm>
            <a:off x="228600" y="685801"/>
            <a:ext cx="8229600" cy="609599"/>
          </a:xfrm>
          <a:prstGeom prst="rect">
            <a:avLst/>
          </a:prstGeom>
        </p:spPr>
        <p:txBody>
          <a:bodyPr vert="horz"/>
          <a:lstStyle>
            <a:lvl1pPr algn="l">
              <a:defRPr sz="2800">
                <a:solidFill>
                  <a:srgbClr val="FEB825"/>
                </a:solidFill>
                <a:latin typeface="Arial Black"/>
                <a:cs typeface="Arial Black"/>
              </a:defRPr>
            </a:lvl1pPr>
          </a:lstStyle>
          <a:p>
            <a:r>
              <a:rPr lang="en-US" dirty="0"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5" name="Picture 4" descr="CSA PPT title page 12.3 (Page 0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3400"/>
            <a:ext cx="9144000" cy="5601325"/>
          </a:xfrm>
          <a:prstGeom prst="rect">
            <a:avLst/>
          </a:prstGeom>
        </p:spPr>
      </p:pic>
      <p:sp>
        <p:nvSpPr>
          <p:cNvPr id="6" name="Text Placeholder 5"/>
          <p:cNvSpPr>
            <a:spLocks noGrp="1"/>
          </p:cNvSpPr>
          <p:nvPr>
            <p:ph type="body" sz="quarter" idx="13" hasCustomPrompt="1"/>
          </p:nvPr>
        </p:nvSpPr>
        <p:spPr>
          <a:xfrm>
            <a:off x="431800" y="3187700"/>
            <a:ext cx="7975600" cy="635000"/>
          </a:xfrm>
          <a:prstGeom prst="rect">
            <a:avLst/>
          </a:prstGeom>
        </p:spPr>
        <p:txBody>
          <a:bodyPr vert="horz"/>
          <a:lstStyle>
            <a:lvl1pPr marL="0" indent="0">
              <a:buNone/>
              <a:defRPr baseline="0">
                <a:solidFill>
                  <a:schemeClr val="bg1"/>
                </a:solidFill>
                <a:latin typeface="Arial Black"/>
              </a:defRPr>
            </a:lvl1pPr>
          </a:lstStyle>
          <a:p>
            <a:pPr lvl="0"/>
            <a:r>
              <a:rPr lang="en-US" dirty="0" smtClean="0"/>
              <a:t>Title Slide Name</a:t>
            </a:r>
          </a:p>
        </p:txBody>
      </p:sp>
      <p:sp>
        <p:nvSpPr>
          <p:cNvPr id="7" name="Text Placeholder 10"/>
          <p:cNvSpPr>
            <a:spLocks noGrp="1"/>
          </p:cNvSpPr>
          <p:nvPr>
            <p:ph type="body" sz="quarter" idx="14" hasCustomPrompt="1"/>
          </p:nvPr>
        </p:nvSpPr>
        <p:spPr>
          <a:xfrm>
            <a:off x="431800" y="3822700"/>
            <a:ext cx="4584700" cy="609600"/>
          </a:xfrm>
          <a:prstGeom prst="rect">
            <a:avLst/>
          </a:prstGeom>
        </p:spPr>
        <p:txBody>
          <a:bodyPr vert="horz"/>
          <a:lstStyle>
            <a:lvl1pPr marL="0" indent="0">
              <a:buNone/>
              <a:defRPr baseline="0">
                <a:solidFill>
                  <a:srgbClr val="FEB825"/>
                </a:solidFill>
                <a:latin typeface="Arial"/>
                <a:cs typeface="Arial"/>
              </a:defRPr>
            </a:lvl1pPr>
          </a:lstStyle>
          <a:p>
            <a:pPr lvl="0"/>
            <a:r>
              <a:rPr lang="en-US" dirty="0" smtClean="0"/>
              <a:t>Date of Presentation</a:t>
            </a:r>
            <a:endParaRPr lang="en-US" dirty="0"/>
          </a:p>
        </p:txBody>
      </p:sp>
    </p:spTree>
    <p:extLst>
      <p:ext uri="{BB962C8B-B14F-4D97-AF65-F5344CB8AC3E}">
        <p14:creationId xmlns:p14="http://schemas.microsoft.com/office/powerpoint/2010/main" val="40103330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Bulleted Copy">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210364" y="2209800"/>
            <a:ext cx="8001000" cy="3505200"/>
          </a:xfrm>
          <a:prstGeom prst="rect">
            <a:avLst/>
          </a:prstGeom>
        </p:spPr>
        <p:txBody>
          <a:bodyPr vert="horz"/>
          <a:lstStyle>
            <a:lvl1pPr>
              <a:lnSpc>
                <a:spcPct val="110000"/>
              </a:lnSpc>
              <a:defRPr sz="2400" b="0">
                <a:solidFill>
                  <a:schemeClr val="tx1">
                    <a:lumMod val="65000"/>
                    <a:lumOff val="35000"/>
                  </a:schemeClr>
                </a:solidFill>
                <a:latin typeface="Arial"/>
                <a:cs typeface="Arial"/>
              </a:defRPr>
            </a:lvl1pPr>
            <a:lvl2pPr>
              <a:lnSpc>
                <a:spcPct val="110000"/>
              </a:lnSpc>
              <a:defRPr sz="2400" b="0">
                <a:solidFill>
                  <a:schemeClr val="tx1">
                    <a:lumMod val="65000"/>
                    <a:lumOff val="35000"/>
                  </a:schemeClr>
                </a:solidFill>
                <a:latin typeface="Arial"/>
                <a:cs typeface="Arial"/>
              </a:defRPr>
            </a:lvl2pPr>
            <a:lvl3pPr>
              <a:lnSpc>
                <a:spcPct val="110000"/>
              </a:lnSpc>
              <a:defRPr sz="2400" b="0">
                <a:solidFill>
                  <a:schemeClr val="tx1">
                    <a:lumMod val="65000"/>
                    <a:lumOff val="35000"/>
                  </a:schemeClr>
                </a:solidFill>
                <a:latin typeface="Arial"/>
                <a:cs typeface="Arial"/>
              </a:defRPr>
            </a:lvl3pPr>
            <a:lvl4pPr>
              <a:lnSpc>
                <a:spcPct val="110000"/>
              </a:lnSpc>
              <a:defRPr sz="2400" b="0">
                <a:solidFill>
                  <a:schemeClr val="tx1">
                    <a:lumMod val="65000"/>
                    <a:lumOff val="35000"/>
                  </a:schemeClr>
                </a:solidFill>
                <a:latin typeface="Arial"/>
                <a:cs typeface="Arial"/>
              </a:defRPr>
            </a:lvl4pPr>
            <a:lvl5pPr>
              <a:lnSpc>
                <a:spcPct val="110000"/>
              </a:lnSpc>
              <a:defRPr sz="2400" b="0">
                <a:solidFill>
                  <a:schemeClr val="tx1">
                    <a:lumMod val="65000"/>
                    <a:lumOff val="35000"/>
                  </a:schemeClr>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extBox 2"/>
          <p:cNvSpPr txBox="1"/>
          <p:nvPr userDrawn="1"/>
        </p:nvSpPr>
        <p:spPr>
          <a:xfrm>
            <a:off x="9751584" y="1602531"/>
            <a:ext cx="184666" cy="369332"/>
          </a:xfrm>
          <a:prstGeom prst="rect">
            <a:avLst/>
          </a:prstGeom>
          <a:noFill/>
        </p:spPr>
        <p:txBody>
          <a:bodyPr wrap="none" rtlCol="0">
            <a:spAutoFit/>
          </a:bodyPr>
          <a:lstStyle/>
          <a:p>
            <a:endParaRPr lang="en-US" dirty="0">
              <a:solidFill>
                <a:prstClr val="black"/>
              </a:solidFill>
            </a:endParaRPr>
          </a:p>
        </p:txBody>
      </p:sp>
      <p:sp>
        <p:nvSpPr>
          <p:cNvPr id="29"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descr="new banner 12.18.jpg"/>
          <p:cNvPicPr>
            <a:picLocks noChangeAspect="1"/>
          </p:cNvPicPr>
          <p:nvPr userDrawn="1"/>
        </p:nvPicPr>
        <p:blipFill>
          <a:blip r:embed="rId2">
            <a:extLst>
              <a:ext uri="{28A0092B-C50C-407E-A947-70E740481C1C}">
                <a14:useLocalDpi xmlns:a14="http://schemas.microsoft.com/office/drawing/2010/main" val="0"/>
              </a:ext>
            </a:extLst>
          </a:blip>
          <a:srcRect t="27276"/>
          <a:stretch>
            <a:fillRect/>
          </a:stretch>
        </p:blipFill>
        <p:spPr>
          <a:xfrm>
            <a:off x="0" y="457200"/>
            <a:ext cx="9144000" cy="1219008"/>
          </a:xfrm>
          <a:prstGeom prst="rect">
            <a:avLst/>
          </a:prstGeom>
        </p:spPr>
      </p:pic>
      <p:sp>
        <p:nvSpPr>
          <p:cNvPr id="9" name="Title 29"/>
          <p:cNvSpPr>
            <a:spLocks noGrp="1"/>
          </p:cNvSpPr>
          <p:nvPr>
            <p:ph type="title"/>
          </p:nvPr>
        </p:nvSpPr>
        <p:spPr>
          <a:xfrm>
            <a:off x="228600" y="1143000"/>
            <a:ext cx="7982764" cy="685800"/>
          </a:xfrm>
          <a:prstGeom prst="rect">
            <a:avLst/>
          </a:prstGeom>
        </p:spPr>
        <p:txBody>
          <a:bodyPr vert="horz"/>
          <a:lstStyle>
            <a:lvl1pPr algn="l">
              <a:defRPr sz="2800">
                <a:solidFill>
                  <a:srgbClr val="FEB825"/>
                </a:solidFill>
                <a:latin typeface="Arial Black"/>
                <a:cs typeface="Arial Black"/>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2231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gif"/><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gif"/><Relationship Id="rId5" Type="http://schemas.openxmlformats.org/officeDocument/2006/relationships/slideLayout" Target="../slideLayouts/slideLayout12.xml"/><Relationship Id="rId10" Type="http://schemas.openxmlformats.org/officeDocument/2006/relationships/image" Target="../media/image2.emf"/><Relationship Id="rId4" Type="http://schemas.openxmlformats.org/officeDocument/2006/relationships/slideLayout" Target="../slideLayouts/slideLayout11.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CSA PPT 12.psd"/>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6058525"/>
            <a:ext cx="9144000" cy="799475"/>
          </a:xfrm>
          <a:prstGeom prst="rect">
            <a:avLst/>
          </a:prstGeom>
        </p:spPr>
      </p:pic>
      <p:pic>
        <p:nvPicPr>
          <p:cNvPr id="16" name="Picture 15" descr="banner blue only.pdf"/>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2078182"/>
          </a:xfrm>
          <a:prstGeom prst="rect">
            <a:avLst/>
          </a:prstGeom>
        </p:spPr>
      </p:pic>
      <p:pic>
        <p:nvPicPr>
          <p:cNvPr id="17" name="Picture 16" descr="CSA-2011_logoFinal_Wht.gif"/>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73038" y="106008"/>
            <a:ext cx="1073150" cy="30091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59" r:id="rId4"/>
    <p:sldLayoutId id="2147483658" r:id="rId5"/>
    <p:sldLayoutId id="2147483657" r:id="rId6"/>
    <p:sldLayoutId id="2147483656" r:id="rId7"/>
  </p:sldLayoutIdLst>
  <p:hf hd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CSA PPT 12.psd"/>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6058525"/>
            <a:ext cx="9144000" cy="799475"/>
          </a:xfrm>
          <a:prstGeom prst="rect">
            <a:avLst/>
          </a:prstGeom>
        </p:spPr>
      </p:pic>
      <p:pic>
        <p:nvPicPr>
          <p:cNvPr id="16" name="Picture 15" descr="banner blue only.pdf"/>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2078182"/>
          </a:xfrm>
          <a:prstGeom prst="rect">
            <a:avLst/>
          </a:prstGeom>
        </p:spPr>
      </p:pic>
      <p:pic>
        <p:nvPicPr>
          <p:cNvPr id="17" name="Picture 16" descr="CSA-2011_logoFinal_Wht.gif"/>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3038" y="106008"/>
            <a:ext cx="1073150" cy="300917"/>
          </a:xfrm>
          <a:prstGeom prst="rect">
            <a:avLst/>
          </a:prstGeom>
        </p:spPr>
      </p:pic>
    </p:spTree>
    <p:extLst>
      <p:ext uri="{BB962C8B-B14F-4D97-AF65-F5344CB8AC3E}">
        <p14:creationId xmlns:p14="http://schemas.microsoft.com/office/powerpoint/2010/main" val="159811411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hd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8.tiff"/></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federalregister.gov/citation/75-FR-18256"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fmcsa.dot.gov/regulations/title49/section/383.5" TargetMode="Externa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hyperlink" Target="http://www.fmcsa.dot.gov/regulations/title49/section/390.5"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11.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hyperlink" Target="http://www.fmcsa.dot.gov/regulations/title49/part/385" TargetMode="External"/><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federalregister.gov/citation/77-FR-18298"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hyperlink" Target="https://dataqs.fmcsa.dot.gov/" TargetMode="External"/><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hyperlink" Target="http://www.fmcsa.dot.gov/regulations/rulemaking/2014-13022"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csa.fmcsa.dot.gov/CSA_Feedback.aspx"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csa.fmcsa.dot.gov/"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hyperlink" Target="https://dataqs.fmcsa.dot.gov/" TargetMode="External"/><Relationship Id="rId4" Type="http://schemas.openxmlformats.org/officeDocument/2006/relationships/hyperlink" Target="http://ai.fmcsa.dot.gov/SMS/Default.aspx"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fmcsa.dot.gov/regulations/title49/part/385"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3" hidden="1"/>
          <p:cNvSpPr>
            <a:spLocks noGrp="1"/>
          </p:cNvSpPr>
          <p:nvPr>
            <p:ph type="title"/>
          </p:nvPr>
        </p:nvSpPr>
        <p:spPr>
          <a:xfrm>
            <a:off x="228600" y="1143000"/>
            <a:ext cx="7982764" cy="1371600"/>
          </a:xfrm>
        </p:spPr>
        <p:txBody>
          <a:bodyPr/>
          <a:lstStyle/>
          <a:p>
            <a:r>
              <a:rPr lang="en-US" dirty="0" smtClean="0"/>
              <a:t>SMS Display Enhancements and New Adjudicated Citations Policy</a:t>
            </a:r>
            <a:endParaRPr lang="en-US" dirty="0"/>
          </a:p>
        </p:txBody>
      </p:sp>
      <p:sp>
        <p:nvSpPr>
          <p:cNvPr id="2" name="Text Placeholder 1"/>
          <p:cNvSpPr>
            <a:spLocks noGrp="1"/>
          </p:cNvSpPr>
          <p:nvPr>
            <p:ph type="body" sz="quarter" idx="13"/>
          </p:nvPr>
        </p:nvSpPr>
        <p:spPr>
          <a:xfrm>
            <a:off x="1" y="2990850"/>
            <a:ext cx="8812414" cy="1428750"/>
          </a:xfrm>
        </p:spPr>
        <p:txBody>
          <a:bodyPr>
            <a:normAutofit fontScale="85000" lnSpcReduction="20000"/>
          </a:bodyPr>
          <a:lstStyle/>
          <a:p>
            <a:pPr algn="ctr"/>
            <a:r>
              <a:rPr lang="en-US" sz="2800" smtClean="0"/>
              <a:t>The Safety Measurement System (SMS) Display Enhancements and </a:t>
            </a:r>
          </a:p>
          <a:p>
            <a:pPr algn="ctr"/>
            <a:r>
              <a:rPr lang="en-US" sz="2800" smtClean="0"/>
              <a:t>New Adjudicated Citations Policy</a:t>
            </a:r>
            <a:endParaRPr lang="en-US" sz="2800" smtClean="0">
              <a:latin typeface="Arial" panose="020B0604020202020204" pitchFamily="34" charset="0"/>
              <a:ea typeface="ＭＳ Ｐゴシック" pitchFamily="-84" charset="-128"/>
              <a:cs typeface="Arial" panose="020B0604020202020204" pitchFamily="34" charset="0"/>
            </a:endParaRPr>
          </a:p>
          <a:p>
            <a:r>
              <a:rPr lang="en-US" sz="2800" smtClean="0"/>
              <a:t> </a:t>
            </a:r>
            <a:endParaRPr lang="en-US" sz="2800" dirty="0"/>
          </a:p>
        </p:txBody>
      </p:sp>
      <p:sp>
        <p:nvSpPr>
          <p:cNvPr id="4" name="TextBox 3"/>
          <p:cNvSpPr txBox="1"/>
          <p:nvPr/>
        </p:nvSpPr>
        <p:spPr>
          <a:xfrm>
            <a:off x="1371600" y="5517118"/>
            <a:ext cx="6324600" cy="369332"/>
          </a:xfrm>
          <a:prstGeom prst="rect">
            <a:avLst/>
          </a:prstGeom>
          <a:noFill/>
        </p:spPr>
        <p:txBody>
          <a:bodyPr wrap="square" rtlCol="0">
            <a:spAutoFit/>
          </a:bodyPr>
          <a:lstStyle/>
          <a:p>
            <a:pPr algn="ctr"/>
            <a:r>
              <a:rPr lang="en-US" b="1" dirty="0" smtClean="0">
                <a:solidFill>
                  <a:schemeClr val="bg1"/>
                </a:solidFill>
              </a:rPr>
              <a:t>Federal Motor Carrier Safety Administration (FMCSA)</a:t>
            </a:r>
          </a:p>
        </p:txBody>
      </p:sp>
      <p:sp>
        <p:nvSpPr>
          <p:cNvPr id="3" name="Rectangle 2"/>
          <p:cNvSpPr/>
          <p:nvPr/>
        </p:nvSpPr>
        <p:spPr>
          <a:xfrm>
            <a:off x="2247900" y="4267200"/>
            <a:ext cx="4572000" cy="830997"/>
          </a:xfrm>
          <a:prstGeom prst="rect">
            <a:avLst/>
          </a:prstGeom>
        </p:spPr>
        <p:txBody>
          <a:bodyPr>
            <a:spAutoFit/>
          </a:bodyPr>
          <a:lstStyle/>
          <a:p>
            <a:pPr algn="ctr"/>
            <a:r>
              <a:rPr lang="en-US" sz="2400" b="1" dirty="0" smtClean="0">
                <a:solidFill>
                  <a:schemeClr val="bg1"/>
                </a:solidFill>
                <a:latin typeface="Arial" panose="020B0604020202020204" pitchFamily="34" charset="0"/>
                <a:ea typeface="ＭＳ Ｐゴシック" pitchFamily="-84" charset="-128"/>
                <a:cs typeface="Arial" panose="020B0604020202020204" pitchFamily="34" charset="0"/>
              </a:rPr>
              <a:t>Industry </a:t>
            </a:r>
            <a:r>
              <a:rPr lang="en-US" sz="2400" b="1" dirty="0">
                <a:solidFill>
                  <a:schemeClr val="bg1"/>
                </a:solidFill>
                <a:latin typeface="Arial" panose="020B0604020202020204" pitchFamily="34" charset="0"/>
                <a:ea typeface="ＭＳ Ｐゴシック" pitchFamily="-84" charset="-128"/>
                <a:cs typeface="Arial" panose="020B0604020202020204" pitchFamily="34" charset="0"/>
              </a:rPr>
              <a:t>Briefing</a:t>
            </a:r>
          </a:p>
          <a:p>
            <a:pPr algn="ctr"/>
            <a:r>
              <a:rPr lang="en-US" sz="2400" i="1" dirty="0">
                <a:solidFill>
                  <a:schemeClr val="bg1"/>
                </a:solidFill>
                <a:latin typeface="Arial" panose="020B0604020202020204" pitchFamily="34" charset="0"/>
                <a:ea typeface="ＭＳ Ｐゴシック" pitchFamily="-84" charset="-128"/>
                <a:cs typeface="Arial" panose="020B0604020202020204" pitchFamily="34" charset="0"/>
              </a:rPr>
              <a:t>Summer 2014</a:t>
            </a:r>
            <a:endParaRPr lang="en-US" sz="2400" i="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5188" y="1600200"/>
            <a:ext cx="8458200" cy="4992529"/>
          </a:xfrm>
        </p:spPr>
        <p:txBody>
          <a:bodyPr>
            <a:noAutofit/>
          </a:bodyPr>
          <a:lstStyle/>
          <a:p>
            <a:pPr marL="342900" indent="-342900">
              <a:buFont typeface="Arial" pitchFamily="34" charset="0"/>
              <a:buChar char="•"/>
            </a:pPr>
            <a:r>
              <a:rPr lang="en-US" b="1" dirty="0">
                <a:latin typeface="Arial" pitchFamily="34" charset="0"/>
                <a:cs typeface="Arial" pitchFamily="34" charset="0"/>
              </a:rPr>
              <a:t>Carrier’s Measure </a:t>
            </a:r>
            <a:r>
              <a:rPr lang="en-US" dirty="0">
                <a:latin typeface="Arial" pitchFamily="34" charset="0"/>
                <a:cs typeface="Arial" pitchFamily="34" charset="0"/>
              </a:rPr>
              <a:t>− </a:t>
            </a:r>
            <a:r>
              <a:rPr lang="en-US" dirty="0" smtClean="0">
                <a:latin typeface="Arial" pitchFamily="34" charset="0"/>
                <a:cs typeface="Arial" pitchFamily="34" charset="0"/>
              </a:rPr>
              <a:t>highlights a </a:t>
            </a:r>
            <a:r>
              <a:rPr lang="en-US" dirty="0">
                <a:latin typeface="Arial" pitchFamily="34" charset="0"/>
                <a:cs typeface="Arial" pitchFamily="34" charset="0"/>
              </a:rPr>
              <a:t>carrier’s </a:t>
            </a:r>
            <a:r>
              <a:rPr lang="en-US" dirty="0" smtClean="0">
                <a:latin typeface="Arial" pitchFamily="34" charset="0"/>
                <a:cs typeface="Arial" pitchFamily="34" charset="0"/>
              </a:rPr>
              <a:t>measure in each BASIC to more clearly identify its performance trends over time.</a:t>
            </a:r>
          </a:p>
          <a:p>
            <a:endParaRPr lang="en-US" dirty="0" smtClean="0">
              <a:latin typeface="Arial" pitchFamily="34" charset="0"/>
              <a:cs typeface="Arial" pitchFamily="34" charset="0"/>
            </a:endParaRPr>
          </a:p>
          <a:p>
            <a:pPr marL="342900" indent="-342900">
              <a:buFont typeface="Arial" pitchFamily="34" charset="0"/>
              <a:buChar char="•"/>
            </a:pPr>
            <a:r>
              <a:rPr lang="en-US" b="1" dirty="0" smtClean="0"/>
              <a:t>Improved Graphs </a:t>
            </a:r>
            <a:r>
              <a:rPr lang="en-US" dirty="0"/>
              <a:t>– present data in a variety of customizable displays to enhance users’ understanding of safety performance over </a:t>
            </a:r>
            <a:r>
              <a:rPr lang="en-US" dirty="0" smtClean="0"/>
              <a:t>time.</a:t>
            </a:r>
          </a:p>
          <a:p>
            <a:endParaRPr lang="en-US" dirty="0" smtClean="0"/>
          </a:p>
          <a:p>
            <a:pPr marL="342900" indent="-342900">
              <a:buFont typeface="Arial" pitchFamily="34" charset="0"/>
              <a:buChar char="•"/>
            </a:pPr>
            <a:r>
              <a:rPr lang="en-US" b="1" dirty="0" smtClean="0"/>
              <a:t>Inspection History </a:t>
            </a:r>
            <a:r>
              <a:rPr lang="en-US" dirty="0"/>
              <a:t>− shows </a:t>
            </a:r>
            <a:r>
              <a:rPr lang="en-US" dirty="0" smtClean="0"/>
              <a:t>total </a:t>
            </a:r>
            <a:r>
              <a:rPr lang="en-US" dirty="0"/>
              <a:t>number of inspections for each carrier, as well as a breakdown of the number of inspections with and without </a:t>
            </a:r>
            <a:r>
              <a:rPr lang="en-US" dirty="0" smtClean="0"/>
              <a:t>violations.</a:t>
            </a:r>
            <a:endParaRPr lang="en-US" dirty="0"/>
          </a:p>
          <a:p>
            <a:endParaRPr lang="en-US" dirty="0"/>
          </a:p>
        </p:txBody>
      </p:sp>
      <p:sp>
        <p:nvSpPr>
          <p:cNvPr id="4" name="Slide Number Placeholder 3"/>
          <p:cNvSpPr>
            <a:spLocks noGrp="1"/>
          </p:cNvSpPr>
          <p:nvPr>
            <p:ph type="sldNum" sz="quarter" idx="4"/>
          </p:nvPr>
        </p:nvSpPr>
        <p:spPr/>
        <p:txBody>
          <a:bodyPr/>
          <a:lstStyle/>
          <a:p>
            <a:fld id="{2965B74D-C908-AA4D-BBBA-E0BEF921E9CF}" type="slidenum">
              <a:rPr lang="en-US" smtClean="0"/>
              <a:pPr/>
              <a:t>10</a:t>
            </a:fld>
            <a:endParaRPr lang="en-US" dirty="0"/>
          </a:p>
        </p:txBody>
      </p:sp>
      <p:sp>
        <p:nvSpPr>
          <p:cNvPr id="5" name="Content Placeholder 4"/>
          <p:cNvSpPr>
            <a:spLocks noGrp="1"/>
          </p:cNvSpPr>
          <p:nvPr>
            <p:ph sz="quarter" idx="11"/>
          </p:nvPr>
        </p:nvSpPr>
        <p:spPr>
          <a:xfrm>
            <a:off x="228600" y="788396"/>
            <a:ext cx="8610600" cy="719234"/>
          </a:xfrm>
        </p:spPr>
        <p:txBody>
          <a:bodyPr/>
          <a:lstStyle/>
          <a:p>
            <a:pPr>
              <a:spcBef>
                <a:spcPct val="0"/>
              </a:spcBef>
            </a:pPr>
            <a:r>
              <a:rPr lang="en-US" sz="2300" b="0" dirty="0" smtClean="0">
                <a:solidFill>
                  <a:srgbClr val="FEB825"/>
                </a:solidFill>
                <a:latin typeface="Arial Black"/>
                <a:ea typeface="+mj-ea"/>
                <a:cs typeface="Arial Black"/>
              </a:rPr>
              <a:t>Objective 3: Easy Access to Detailed Information and Improved Performance Monitoring Tools</a:t>
            </a:r>
            <a:endParaRPr lang="en-US" sz="2300" b="0" dirty="0">
              <a:solidFill>
                <a:srgbClr val="FEB825"/>
              </a:solidFill>
              <a:latin typeface="Arial Black"/>
              <a:ea typeface="+mj-ea"/>
              <a:cs typeface="Arial Black"/>
            </a:endParaRPr>
          </a:p>
        </p:txBody>
      </p:sp>
    </p:spTree>
    <p:extLst>
      <p:ext uri="{BB962C8B-B14F-4D97-AF65-F5344CB8AC3E}">
        <p14:creationId xmlns:p14="http://schemas.microsoft.com/office/powerpoint/2010/main" val="3460377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65B74D-C908-AA4D-BBBA-E0BEF921E9CF}" type="slidenum">
              <a:rPr lang="en-US" smtClean="0"/>
              <a:pPr/>
              <a:t>11</a:t>
            </a:fld>
            <a:endParaRPr lang="en-US" dirty="0"/>
          </a:p>
        </p:txBody>
      </p:sp>
      <p:sp>
        <p:nvSpPr>
          <p:cNvPr id="5" name="Content Placeholder 4"/>
          <p:cNvSpPr txBox="1">
            <a:spLocks/>
          </p:cNvSpPr>
          <p:nvPr/>
        </p:nvSpPr>
        <p:spPr>
          <a:xfrm>
            <a:off x="228600" y="2895600"/>
            <a:ext cx="8686800" cy="981263"/>
          </a:xfrm>
          <a:prstGeom prst="rect">
            <a:avLst/>
          </a:prstGeom>
        </p:spPr>
        <p:txBody>
          <a:bodyPr vert="horz"/>
          <a:lstStyle>
            <a:lvl1pPr marL="0" indent="0" algn="l" defTabSz="457200" rtl="0" fontAlgn="base">
              <a:lnSpc>
                <a:spcPts val="2600"/>
              </a:lnSpc>
              <a:spcBef>
                <a:spcPts val="0"/>
              </a:spcBef>
              <a:spcAft>
                <a:spcPct val="0"/>
              </a:spcAft>
              <a:buFont typeface="Arial" charset="0"/>
              <a:buNone/>
              <a:defRPr sz="2400" b="1" kern="1200" baseline="0">
                <a:solidFill>
                  <a:schemeClr val="tx1">
                    <a:lumMod val="65000"/>
                    <a:lumOff val="35000"/>
                  </a:schemeClr>
                </a:solidFill>
                <a:latin typeface="Arial"/>
                <a:ea typeface="+mn-ea"/>
                <a:cs typeface="Arial"/>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00000"/>
              </a:lnSpc>
            </a:pPr>
            <a:r>
              <a:rPr lang="en-US" sz="3600" b="0" dirty="0" smtClean="0">
                <a:solidFill>
                  <a:srgbClr val="FFC000"/>
                </a:solidFill>
                <a:latin typeface="Arial Black" panose="020B0A04020102020204" pitchFamily="34" charset="0"/>
              </a:rPr>
              <a:t>Enhanced SMS Website</a:t>
            </a:r>
            <a:endParaRPr lang="en-US" sz="3600" b="0" dirty="0">
              <a:solidFill>
                <a:srgbClr val="FFC000"/>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65B74D-C908-AA4D-BBBA-E0BEF921E9CF}" type="slidenum">
              <a:rPr lang="en-US" smtClean="0"/>
              <a:pPr/>
              <a:t>12</a:t>
            </a:fld>
            <a:endParaRPr lang="en-US" dirty="0"/>
          </a:p>
        </p:txBody>
      </p:sp>
      <p:pic>
        <p:nvPicPr>
          <p:cNvPr id="1026" name="Picture 2" descr="A screenshot of the enhanced SMS Website home page, highlighting the carrier search bar, data recency tracker, &quot;Learn about SMS&quot; section, Help Center, and additional links and resources for drivers, motor carriers, and Enforcement officials." title="SMS Website Home Page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232" y="-74522"/>
            <a:ext cx="5747209" cy="693252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1" name="Rounded Rectangle 10" descr="A red rounded rectangle highlights the motor carrier search bar on the SMS home page." title="Rectangle Highlighting Motor Carrier Search Bar"/>
          <p:cNvSpPr/>
          <p:nvPr/>
        </p:nvSpPr>
        <p:spPr>
          <a:xfrm>
            <a:off x="1981200" y="4191000"/>
            <a:ext cx="2362200" cy="304800"/>
          </a:xfrm>
          <a:prstGeom prst="roundRect">
            <a:avLst/>
          </a:prstGeom>
          <a:noFill/>
          <a:ln w="50800" cap="rnd">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ounded Rectangle 11" descr="A red rounded rectangle highlights the information snapshot box below the motor carrier search bar on the SMS home page, which lists when the data was updated and the approximate release date for the next update." title="Rectangle Highlighting Data Currency Date"/>
          <p:cNvSpPr/>
          <p:nvPr/>
        </p:nvSpPr>
        <p:spPr>
          <a:xfrm>
            <a:off x="1981200" y="4800600"/>
            <a:ext cx="2362200" cy="533400"/>
          </a:xfrm>
          <a:prstGeom prst="roundRect">
            <a:avLst/>
          </a:prstGeom>
          <a:noFill/>
          <a:ln w="50800" cap="rnd">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ounded Rectangle 12" descr="A red rounded rectangle highliths the &quot;Learn about SMS&quot; resources on the SMS home page, which includes links to the SMS Methodology document or the seven BASIC factsheets." title="Rectangle Highlighting &quot;Learn about SMS&quot; Resources"/>
          <p:cNvSpPr/>
          <p:nvPr/>
        </p:nvSpPr>
        <p:spPr>
          <a:xfrm>
            <a:off x="4730836" y="3810000"/>
            <a:ext cx="1365164" cy="1066800"/>
          </a:xfrm>
          <a:prstGeom prst="roundRect">
            <a:avLst/>
          </a:prstGeom>
          <a:noFill/>
          <a:ln w="50800" cap="rnd">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ounded Rectangle 14" descr="A red rounded rectangle highlights the Help Center on the SMS home page, which inclludes the &quot;Take a Tour&quot; feature, SMS frequently asked questions, and resources for improvement." title="Rectangle Highlighting SMS Website Help Center"/>
          <p:cNvSpPr/>
          <p:nvPr/>
        </p:nvSpPr>
        <p:spPr>
          <a:xfrm>
            <a:off x="6477000" y="3810000"/>
            <a:ext cx="990600" cy="1371600"/>
          </a:xfrm>
          <a:prstGeom prst="roundRect">
            <a:avLst/>
          </a:prstGeom>
          <a:noFill/>
          <a:ln w="50800" cap="rnd">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ounded Rectangle 15" descr="A red rounded rectangle highlights consolidated, user-friendly resources for drivers, motor carriers, and Enforcement at the bottom of the SMS home page." title="Rectangle Highlighting Stakeholder-Specific Resources"/>
          <p:cNvSpPr/>
          <p:nvPr/>
        </p:nvSpPr>
        <p:spPr>
          <a:xfrm>
            <a:off x="3886200" y="5562600"/>
            <a:ext cx="3581400" cy="1143000"/>
          </a:xfrm>
          <a:prstGeom prst="roundRect">
            <a:avLst/>
          </a:prstGeom>
          <a:noFill/>
          <a:ln w="50800" cap="rnd">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132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65B74D-C908-AA4D-BBBA-E0BEF921E9CF}" type="slidenum">
              <a:rPr lang="en-US" smtClean="0"/>
              <a:pPr/>
              <a:t>13</a:t>
            </a:fld>
            <a:endParaRPr lang="en-US" dirty="0"/>
          </a:p>
        </p:txBody>
      </p:sp>
      <p:pic>
        <p:nvPicPr>
          <p:cNvPr id="2051" name="Picture 3" descr="A screenshot of the enhanced SMS Website home page." title="SMS Website Home Page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23015"/>
            <a:ext cx="5257800" cy="4681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A screenshot of the SMS Data/Information disclaimer, which pops up in both search boxes every time a user searches for carrier information and appears at the bottom of the individual pages for each BASIC." title="SMS Data/Information Disclaim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100" y="723015"/>
            <a:ext cx="5695950" cy="5019675"/>
          </a:xfrm>
          <a:prstGeom prst="rect">
            <a:avLst/>
          </a:prstGeom>
          <a:noFill/>
          <a:ln w="50800" cap="rnd">
            <a:solidFill>
              <a:srgbClr val="800000"/>
            </a:solidFill>
            <a:round/>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5164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animEffect transition="in" filter="fade">
                                      <p:cBhvr>
                                        <p:cTn id="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65B74D-C908-AA4D-BBBA-E0BEF921E9CF}" type="slidenum">
              <a:rPr lang="en-US" smtClean="0"/>
              <a:pPr/>
              <a:t>14</a:t>
            </a:fld>
            <a:endParaRPr lang="en-US" dirty="0"/>
          </a:p>
        </p:txBody>
      </p:sp>
      <p:pic>
        <p:nvPicPr>
          <p:cNvPr id="1026" name="Picture 2" descr="A screenshot of the enhanced Carrier Overview page on the SMS Website." title="Carrier Overview Page Screenshot"/>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78486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9924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65B74D-C908-AA4D-BBBA-E0BEF921E9CF}" type="slidenum">
              <a:rPr lang="en-US" smtClean="0"/>
              <a:pPr/>
              <a:t>15</a:t>
            </a:fld>
            <a:endParaRPr lang="en-US" dirty="0"/>
          </a:p>
        </p:txBody>
      </p:sp>
      <p:sp>
        <p:nvSpPr>
          <p:cNvPr id="5" name="Content Placeholder 4"/>
          <p:cNvSpPr>
            <a:spLocks noGrp="1"/>
          </p:cNvSpPr>
          <p:nvPr>
            <p:ph sz="quarter" idx="11"/>
          </p:nvPr>
        </p:nvSpPr>
        <p:spPr>
          <a:xfrm>
            <a:off x="247650" y="744003"/>
            <a:ext cx="8724900" cy="703797"/>
          </a:xfrm>
        </p:spPr>
        <p:txBody>
          <a:bodyPr/>
          <a:lstStyle/>
          <a:p>
            <a:r>
              <a:rPr lang="en-US" sz="2800" b="0" dirty="0" smtClean="0">
                <a:solidFill>
                  <a:srgbClr val="FFC000"/>
                </a:solidFill>
                <a:latin typeface="Arial Black" panose="020B0A04020102020204" pitchFamily="34" charset="0"/>
              </a:rPr>
              <a:t>DBA Name, Safety Rating, OOS Rates, and Licensing and Insurance</a:t>
            </a:r>
            <a:endParaRPr lang="en-US" sz="2800" b="0" dirty="0">
              <a:solidFill>
                <a:srgbClr val="FFC000"/>
              </a:solidFill>
              <a:latin typeface="Arial Black" panose="020B0A04020102020204" pitchFamily="34" charset="0"/>
            </a:endParaRPr>
          </a:p>
        </p:txBody>
      </p:sp>
      <p:pic>
        <p:nvPicPr>
          <p:cNvPr id="10243" name="Picture 3" descr="A screenshot of the enhanced Carrier Overview page on the SMS Website, highlighting a carrier's Doing Business As name, safety rating information, carrier and driver out-of-service rates and national averages, and current insurance and authority status." title="Carrier Overview Page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2438400"/>
            <a:ext cx="8724900" cy="2190750"/>
          </a:xfrm>
          <a:prstGeom prst="rect">
            <a:avLst/>
          </a:prstGeom>
          <a:noFill/>
          <a:ln w="50800" cap="rnd">
            <a:solidFill>
              <a:srgbClr val="800000"/>
            </a:solidFill>
            <a:round/>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83939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65B74D-C908-AA4D-BBBA-E0BEF921E9CF}" type="slidenum">
              <a:rPr lang="en-US" smtClean="0"/>
              <a:pPr/>
              <a:t>16</a:t>
            </a:fld>
            <a:endParaRPr lang="en-US" dirty="0"/>
          </a:p>
        </p:txBody>
      </p:sp>
      <p:sp>
        <p:nvSpPr>
          <p:cNvPr id="8" name="TextBox 7"/>
          <p:cNvSpPr txBox="1"/>
          <p:nvPr/>
        </p:nvSpPr>
        <p:spPr>
          <a:xfrm>
            <a:off x="7402032" y="1263673"/>
            <a:ext cx="1665768" cy="1569660"/>
          </a:xfrm>
          <a:prstGeom prst="rect">
            <a:avLst/>
          </a:prstGeom>
          <a:noFill/>
        </p:spPr>
        <p:txBody>
          <a:bodyPr wrap="square" rtlCol="0">
            <a:spAutoFit/>
          </a:bodyPr>
          <a:lstStyle/>
          <a:p>
            <a:r>
              <a:rPr lang="en-US" sz="1600" dirty="0" smtClean="0">
                <a:solidFill>
                  <a:schemeClr val="tx1">
                    <a:lumMod val="65000"/>
                    <a:lumOff val="35000"/>
                  </a:schemeClr>
                </a:solidFill>
              </a:rPr>
              <a:t>Click “How does SMS relate to crashes?” to get to the BASIC Status to Crash Rate graphs</a:t>
            </a:r>
            <a:endParaRPr lang="en-US" sz="1600" dirty="0">
              <a:solidFill>
                <a:schemeClr val="tx1">
                  <a:lumMod val="65000"/>
                  <a:lumOff val="35000"/>
                </a:schemeClr>
              </a:solidFill>
            </a:endParaRPr>
          </a:p>
        </p:txBody>
      </p:sp>
      <p:sp>
        <p:nvSpPr>
          <p:cNvPr id="12" name="Content Placeholder 4"/>
          <p:cNvSpPr>
            <a:spLocks noGrp="1"/>
          </p:cNvSpPr>
          <p:nvPr>
            <p:ph sz="quarter" idx="11"/>
          </p:nvPr>
        </p:nvSpPr>
        <p:spPr>
          <a:xfrm>
            <a:off x="247650" y="744003"/>
            <a:ext cx="8667750" cy="779997"/>
          </a:xfrm>
        </p:spPr>
        <p:txBody>
          <a:bodyPr/>
          <a:lstStyle/>
          <a:p>
            <a:r>
              <a:rPr lang="en-US" sz="2700" b="0" dirty="0" smtClean="0">
                <a:solidFill>
                  <a:srgbClr val="FFC000"/>
                </a:solidFill>
                <a:latin typeface="Arial Black" panose="020B0A04020102020204" pitchFamily="34" charset="0"/>
              </a:rPr>
              <a:t>BASIC Status to Crash Rate Graphs</a:t>
            </a:r>
          </a:p>
          <a:p>
            <a:endParaRPr lang="en-US" sz="2800" dirty="0">
              <a:solidFill>
                <a:srgbClr val="FFC000"/>
              </a:solidFill>
              <a:latin typeface="Arial Black" panose="020B0A04020102020204" pitchFamily="34" charset="0"/>
            </a:endParaRPr>
          </a:p>
        </p:txBody>
      </p:sp>
      <p:pic>
        <p:nvPicPr>
          <p:cNvPr id="9218" name="Picture 2" descr="A screenshot of the enhanced BASIC Status icons on the SMS Website." title="BASIC Status Icon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20" y="1263673"/>
            <a:ext cx="6017228" cy="1992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ight Arrow 10" descr="A red arrow identifies the link that brings users to the BASIC Status to Crash Rate graphs on the SMS Website." title="Arrow Highlighting Link to BASIC Status to Crash Rate Graphs"/>
          <p:cNvSpPr/>
          <p:nvPr/>
        </p:nvSpPr>
        <p:spPr>
          <a:xfrm rot="10800000">
            <a:off x="6393440" y="1263673"/>
            <a:ext cx="974538" cy="508293"/>
          </a:xfrm>
          <a:prstGeom prst="rightArrow">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600" b="1" dirty="0">
              <a:solidFill>
                <a:schemeClr val="bg1"/>
              </a:solidFill>
              <a:latin typeface="+mj-lt"/>
            </a:endParaRPr>
          </a:p>
        </p:txBody>
      </p:sp>
      <p:pic>
        <p:nvPicPr>
          <p:cNvPr id="6" name="Picture 2" descr="A screenshot of the new graphs acknowledging distinctions between BASIC status and crash rate on the enhanced SMS Website." title="BASIC Status to Crash Rate Graphs Screenshot"/>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263672"/>
            <a:ext cx="6477000" cy="4724399"/>
          </a:xfrm>
          <a:prstGeom prst="rect">
            <a:avLst/>
          </a:prstGeom>
          <a:noFill/>
          <a:ln w="50800" cap="rnd">
            <a:solidFill>
              <a:srgbClr val="800000"/>
            </a:solidFill>
            <a:round/>
            <a:headEnd/>
            <a:tailEnd/>
          </a:ln>
          <a:extLst>
            <a:ext uri="{909E8E84-426E-40DD-AFC4-6F175D3DCCD1}">
              <a14:hiddenFill xmlns:a14="http://schemas.microsoft.com/office/drawing/2010/main">
                <a:solidFill>
                  <a:schemeClr val="accent1"/>
                </a:solidFill>
              </a14:hiddenFill>
            </a:ext>
          </a:extLst>
        </p:spPr>
      </p:pic>
      <p:sp>
        <p:nvSpPr>
          <p:cNvPr id="2" name="Rounded Rectangle 1" descr="A red rounded rectangle highlights the link to the SMS Effectiveness Test Results on the &quot;How does SMS BASIC Status Relate to Crashes?&quot; page of the SMS Website." title="Rectangle Highlighting SMS Effectiveness Test Results Link"/>
          <p:cNvSpPr/>
          <p:nvPr/>
        </p:nvSpPr>
        <p:spPr>
          <a:xfrm>
            <a:off x="3581400" y="2833333"/>
            <a:ext cx="1219200" cy="290867"/>
          </a:xfrm>
          <a:prstGeom prst="roundRect">
            <a:avLst/>
          </a:prstGeom>
          <a:noFill/>
          <a:ln w="50800" cap="rnd">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052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65B74D-C908-AA4D-BBBA-E0BEF921E9CF}" type="slidenum">
              <a:rPr lang="en-US" smtClean="0"/>
              <a:pPr/>
              <a:t>17</a:t>
            </a:fld>
            <a:endParaRPr lang="en-US" dirty="0"/>
          </a:p>
        </p:txBody>
      </p:sp>
      <p:pic>
        <p:nvPicPr>
          <p:cNvPr id="1026" name="Picture 2" descr="A screenshot highlighting the new &quot;Crash rate by number of BASICs in 'alert' status&quot; graph on the enhanced SMS Website." title="&quot;Crash rate by number of BASICs in 'alert' status&quot; Graph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0"/>
            <a:ext cx="8229600" cy="6864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6531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65B74D-C908-AA4D-BBBA-E0BEF921E9CF}" type="slidenum">
              <a:rPr lang="en-US" smtClean="0"/>
              <a:pPr/>
              <a:t>18</a:t>
            </a:fld>
            <a:endParaRPr lang="en-US" dirty="0"/>
          </a:p>
        </p:txBody>
      </p:sp>
      <p:pic>
        <p:nvPicPr>
          <p:cNvPr id="2051" name="Picture 3" descr="A screenshot highlighting the new &quot;Crash rate by BASIC in 'alert' status&quot; graph on the enhanced SMS Website." title="&quot;Crash rate by BASIC in 'alert' status&quot; Graph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820309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878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 y="1143000"/>
            <a:ext cx="8839200" cy="2095500"/>
          </a:xfrm>
        </p:spPr>
        <p:txBody>
          <a:bodyPr>
            <a:normAutofit/>
          </a:bodyPr>
          <a:lstStyle/>
          <a:p>
            <a:pPr marL="342900" indent="-342900">
              <a:buFont typeface="Arial" pitchFamily="34" charset="0"/>
              <a:buChar char="•"/>
            </a:pPr>
            <a:r>
              <a:rPr lang="en-US" dirty="0">
                <a:latin typeface="Arial" pitchFamily="34" charset="0"/>
                <a:cs typeface="Arial" pitchFamily="34" charset="0"/>
              </a:rPr>
              <a:t>Shows overall </a:t>
            </a:r>
            <a:r>
              <a:rPr lang="en-US" dirty="0" smtClean="0">
                <a:latin typeface="Arial" pitchFamily="34" charset="0"/>
                <a:cs typeface="Arial" pitchFamily="34" charset="0"/>
              </a:rPr>
              <a:t>BASIC in     status</a:t>
            </a:r>
            <a:r>
              <a:rPr lang="en-US" dirty="0">
                <a:latin typeface="Arial" pitchFamily="34" charset="0"/>
                <a:cs typeface="Arial" pitchFamily="34" charset="0"/>
              </a:rPr>
              <a:t>, i.e., whether a BASIC has been prioritized for </a:t>
            </a:r>
            <a:r>
              <a:rPr lang="en-US" dirty="0" smtClean="0">
                <a:latin typeface="Arial" pitchFamily="34" charset="0"/>
                <a:cs typeface="Arial" pitchFamily="34" charset="0"/>
              </a:rPr>
              <a:t>interventions or further monitoring.</a:t>
            </a:r>
          </a:p>
          <a:p>
            <a:endParaRPr lang="en-US" sz="400" dirty="0" smtClean="0">
              <a:latin typeface="Arial" pitchFamily="34" charset="0"/>
              <a:cs typeface="Arial" pitchFamily="34" charset="0"/>
            </a:endParaRPr>
          </a:p>
          <a:p>
            <a:pPr marL="342900" indent="-342900">
              <a:buFont typeface="Arial" pitchFamily="34" charset="0"/>
              <a:buChar char="•"/>
            </a:pPr>
            <a:r>
              <a:rPr lang="en-US" dirty="0" smtClean="0">
                <a:latin typeface="Arial" pitchFamily="34" charset="0"/>
                <a:cs typeface="Arial" pitchFamily="34" charset="0"/>
              </a:rPr>
              <a:t>BASIC </a:t>
            </a:r>
            <a:r>
              <a:rPr lang="en-US" dirty="0">
                <a:latin typeface="Arial" pitchFamily="34" charset="0"/>
                <a:cs typeface="Arial" pitchFamily="34" charset="0"/>
              </a:rPr>
              <a:t>percentile data is retained and </a:t>
            </a:r>
            <a:r>
              <a:rPr lang="en-US" dirty="0" smtClean="0">
                <a:latin typeface="Arial" pitchFamily="34" charset="0"/>
                <a:cs typeface="Arial" pitchFamily="34" charset="0"/>
              </a:rPr>
              <a:t>available </a:t>
            </a:r>
            <a:r>
              <a:rPr lang="en-US" dirty="0">
                <a:latin typeface="Arial" pitchFamily="34" charset="0"/>
                <a:cs typeface="Arial" pitchFamily="34" charset="0"/>
              </a:rPr>
              <a:t>on the BASIC Detail </a:t>
            </a:r>
            <a:r>
              <a:rPr lang="en-US" dirty="0" smtClean="0">
                <a:latin typeface="Arial" pitchFamily="34" charset="0"/>
                <a:cs typeface="Arial" pitchFamily="34" charset="0"/>
              </a:rPr>
              <a:t>page.</a:t>
            </a:r>
          </a:p>
          <a:p>
            <a:endParaRPr lang="en-US" sz="400" dirty="0" smtClean="0">
              <a:latin typeface="Arial" pitchFamily="34" charset="0"/>
              <a:cs typeface="Arial" pitchFamily="34" charset="0"/>
            </a:endParaRPr>
          </a:p>
          <a:p>
            <a:pPr marL="342900" indent="-342900">
              <a:buFont typeface="Arial" pitchFamily="34" charset="0"/>
              <a:buChar char="•"/>
            </a:pPr>
            <a:r>
              <a:rPr lang="en-US" dirty="0" smtClean="0">
                <a:latin typeface="Arial" pitchFamily="34" charset="0"/>
                <a:cs typeface="Arial" pitchFamily="34" charset="0"/>
              </a:rPr>
              <a:t>Select “Complete SMS Profile” to view a carrier’s full SMS results.</a:t>
            </a:r>
            <a:endParaRPr lang="en-US" dirty="0"/>
          </a:p>
        </p:txBody>
      </p:sp>
      <p:sp>
        <p:nvSpPr>
          <p:cNvPr id="4" name="Slide Number Placeholder 3"/>
          <p:cNvSpPr>
            <a:spLocks noGrp="1"/>
          </p:cNvSpPr>
          <p:nvPr>
            <p:ph type="sldNum" sz="quarter" idx="4"/>
          </p:nvPr>
        </p:nvSpPr>
        <p:spPr/>
        <p:txBody>
          <a:bodyPr/>
          <a:lstStyle/>
          <a:p>
            <a:fld id="{2965B74D-C908-AA4D-BBBA-E0BEF921E9CF}" type="slidenum">
              <a:rPr lang="en-US" smtClean="0"/>
              <a:pPr/>
              <a:t>19</a:t>
            </a:fld>
            <a:endParaRPr lang="en-US" dirty="0"/>
          </a:p>
        </p:txBody>
      </p:sp>
      <p:sp>
        <p:nvSpPr>
          <p:cNvPr id="5" name="Content Placeholder 4"/>
          <p:cNvSpPr>
            <a:spLocks noGrp="1"/>
          </p:cNvSpPr>
          <p:nvPr>
            <p:ph sz="quarter" idx="11"/>
          </p:nvPr>
        </p:nvSpPr>
        <p:spPr>
          <a:xfrm>
            <a:off x="213990" y="728567"/>
            <a:ext cx="8701410" cy="414433"/>
          </a:xfrm>
        </p:spPr>
        <p:txBody>
          <a:bodyPr/>
          <a:lstStyle/>
          <a:p>
            <a:r>
              <a:rPr lang="en-US" sz="2800" b="0" dirty="0" smtClean="0">
                <a:solidFill>
                  <a:srgbClr val="FFC000"/>
                </a:solidFill>
                <a:latin typeface="Arial Black" panose="020B0A04020102020204" pitchFamily="34" charset="0"/>
              </a:rPr>
              <a:t>Overall BASIC Status/Complete SMS Profile</a:t>
            </a:r>
            <a:endParaRPr lang="en-US" sz="2800" b="0" dirty="0">
              <a:solidFill>
                <a:srgbClr val="FFC000"/>
              </a:solidFill>
              <a:latin typeface="Arial Black" panose="020B0A04020102020204" pitchFamily="34" charset="0"/>
            </a:endParaRPr>
          </a:p>
        </p:txBody>
      </p:sp>
      <p:pic>
        <p:nvPicPr>
          <p:cNvPr id="6" name="Picture 2" descr="A screenshot of the BASIC Status panel that shows a summary of each BASIC's prioritization status or whether a BASIC has been prioritized for interventions or futher monitoring on the enhanced SMS Website." title="BASIC Status Panel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3210146"/>
            <a:ext cx="7810500" cy="2598574"/>
          </a:xfrm>
          <a:prstGeom prst="rect">
            <a:avLst/>
          </a:prstGeom>
          <a:noFill/>
          <a:ln w="50800" cap="rnd">
            <a:solidFill>
              <a:srgbClr val="800000"/>
            </a:solidFill>
            <a:round/>
            <a:headEnd/>
            <a:tailEnd/>
          </a:ln>
          <a:extLst>
            <a:ext uri="{909E8E84-426E-40DD-AFC4-6F175D3DCCD1}">
              <a14:hiddenFill xmlns:a14="http://schemas.microsoft.com/office/drawing/2010/main">
                <a:solidFill>
                  <a:schemeClr val="accent1"/>
                </a:solidFill>
              </a14:hiddenFill>
            </a:ext>
          </a:extLst>
        </p:spPr>
      </p:pic>
      <p:pic>
        <p:nvPicPr>
          <p:cNvPr id="7" name="Picture 6" descr="The icon indicating whether a BASIC is in &quot;alert&quot; status on the SMS home page." title="Alert Status Icon"/>
          <p:cNvPicPr/>
          <p:nvPr/>
        </p:nvPicPr>
        <p:blipFill>
          <a:blip r:embed="rId4" cstate="print">
            <a:extLst>
              <a:ext uri="{28A0092B-C50C-407E-A947-70E740481C1C}">
                <a14:useLocalDpi xmlns:a14="http://schemas.microsoft.com/office/drawing/2010/main" val="0"/>
              </a:ext>
            </a:extLst>
          </a:blip>
          <a:stretch>
            <a:fillRect/>
          </a:stretch>
        </p:blipFill>
        <p:spPr>
          <a:xfrm>
            <a:off x="3229175" y="1211197"/>
            <a:ext cx="238125" cy="230822"/>
          </a:xfrm>
          <a:prstGeom prst="rect">
            <a:avLst/>
          </a:prstGeom>
        </p:spPr>
      </p:pic>
      <p:sp>
        <p:nvSpPr>
          <p:cNvPr id="8" name="Right Arrow 7" descr="A red arrow highlights the link to the &quot;Complete SMS Profile&quot; link for a carrier." title="Arrow Indicating "/>
          <p:cNvSpPr/>
          <p:nvPr/>
        </p:nvSpPr>
        <p:spPr>
          <a:xfrm>
            <a:off x="20475" y="3210146"/>
            <a:ext cx="978408" cy="484632"/>
          </a:xfrm>
          <a:prstGeom prst="rightArrow">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600" b="1" dirty="0">
              <a:solidFill>
                <a:schemeClr val="bg1"/>
              </a:solidFill>
              <a:latin typeface="+mj-lt"/>
            </a:endParaRPr>
          </a:p>
        </p:txBody>
      </p:sp>
    </p:spTree>
    <p:extLst>
      <p:ext uri="{BB962C8B-B14F-4D97-AF65-F5344CB8AC3E}">
        <p14:creationId xmlns:p14="http://schemas.microsoft.com/office/powerpoint/2010/main" val="1320350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965B74D-C908-AA4D-BBBA-E0BEF921E9CF}" type="slidenum">
              <a:rPr lang="en-US" smtClean="0"/>
              <a:pPr/>
              <a:t>2</a:t>
            </a:fld>
            <a:endParaRPr lang="en-US" dirty="0"/>
          </a:p>
        </p:txBody>
      </p:sp>
      <p:sp>
        <p:nvSpPr>
          <p:cNvPr id="4" name="Title 3"/>
          <p:cNvSpPr>
            <a:spLocks noGrp="1"/>
          </p:cNvSpPr>
          <p:nvPr>
            <p:ph type="title"/>
          </p:nvPr>
        </p:nvSpPr>
        <p:spPr>
          <a:xfrm>
            <a:off x="228600" y="1143000"/>
            <a:ext cx="7982764" cy="685800"/>
          </a:xfrm>
          <a:prstGeom prst="rect">
            <a:avLst/>
          </a:prstGeom>
        </p:spPr>
        <p:txBody>
          <a:bodyPr/>
          <a:lstStyle/>
          <a:p>
            <a:r>
              <a:rPr lang="en-US" dirty="0" smtClean="0"/>
              <a:t>Today’s Presenters</a:t>
            </a:r>
            <a:endParaRPr lang="en-US" dirty="0"/>
          </a:p>
        </p:txBody>
      </p:sp>
      <p:sp>
        <p:nvSpPr>
          <p:cNvPr id="7" name="Text Placeholder 10"/>
          <p:cNvSpPr txBox="1">
            <a:spLocks/>
          </p:cNvSpPr>
          <p:nvPr/>
        </p:nvSpPr>
        <p:spPr>
          <a:xfrm>
            <a:off x="5173859" y="5343486"/>
            <a:ext cx="2431094" cy="788842"/>
          </a:xfrm>
          <a:prstGeom prst="rect">
            <a:avLst/>
          </a:prstGeom>
        </p:spPr>
        <p:txBody>
          <a:bodyPr vert="horz"/>
          <a:lstStyle/>
          <a:p>
            <a:pPr algn="ctr"/>
            <a:r>
              <a:rPr lang="en-US" sz="1200" b="1" dirty="0" smtClean="0">
                <a:solidFill>
                  <a:schemeClr val="tx1">
                    <a:lumMod val="65000"/>
                    <a:lumOff val="35000"/>
                  </a:schemeClr>
                </a:solidFill>
              </a:rPr>
              <a:t>Bryan Price</a:t>
            </a:r>
            <a:br>
              <a:rPr lang="en-US" sz="1200" b="1" dirty="0" smtClean="0">
                <a:solidFill>
                  <a:schemeClr val="tx1">
                    <a:lumMod val="65000"/>
                    <a:lumOff val="35000"/>
                  </a:schemeClr>
                </a:solidFill>
              </a:rPr>
            </a:br>
            <a:r>
              <a:rPr lang="en-US" sz="1200" b="1" dirty="0" smtClean="0">
                <a:solidFill>
                  <a:schemeClr val="tx1">
                    <a:lumMod val="65000"/>
                    <a:lumOff val="35000"/>
                  </a:schemeClr>
                </a:solidFill>
              </a:rPr>
              <a:t>Transportation Specialist</a:t>
            </a:r>
            <a:br>
              <a:rPr lang="en-US" sz="1200" b="1" dirty="0" smtClean="0">
                <a:solidFill>
                  <a:schemeClr val="tx1">
                    <a:lumMod val="65000"/>
                    <a:lumOff val="35000"/>
                  </a:schemeClr>
                </a:solidFill>
              </a:rPr>
            </a:br>
            <a:r>
              <a:rPr lang="en-US" sz="1200" b="1" dirty="0" smtClean="0">
                <a:solidFill>
                  <a:schemeClr val="tx1">
                    <a:lumMod val="65000"/>
                    <a:lumOff val="35000"/>
                  </a:schemeClr>
                </a:solidFill>
              </a:rPr>
              <a:t>FMCSA</a:t>
            </a:r>
          </a:p>
          <a:p>
            <a:pPr marL="457200" marR="0" lvl="0" indent="-457200" algn="ctr" defTabSz="457200" rtl="0" eaLnBrk="1" fontAlgn="auto" latinLnBrk="0" hangingPunct="1">
              <a:lnSpc>
                <a:spcPct val="100000"/>
              </a:lnSpc>
              <a:spcBef>
                <a:spcPct val="20000"/>
              </a:spcBef>
              <a:spcAft>
                <a:spcPts val="0"/>
              </a:spcAft>
              <a:buClrTx/>
              <a:buSzTx/>
              <a:buFont typeface="Arial"/>
              <a:buNone/>
              <a:tabLst/>
              <a:defRPr/>
            </a:pPr>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 Placeholder 10"/>
          <p:cNvSpPr txBox="1">
            <a:spLocks/>
          </p:cNvSpPr>
          <p:nvPr/>
        </p:nvSpPr>
        <p:spPr>
          <a:xfrm>
            <a:off x="1457317" y="5343486"/>
            <a:ext cx="2431094" cy="788842"/>
          </a:xfrm>
          <a:prstGeom prst="rect">
            <a:avLst/>
          </a:prstGeom>
        </p:spPr>
        <p:txBody>
          <a:bodyPr vert="horz"/>
          <a:lstStyle/>
          <a:p>
            <a:pPr algn="ctr"/>
            <a:r>
              <a:rPr lang="en-US" sz="1200" b="1" dirty="0" smtClean="0">
                <a:solidFill>
                  <a:schemeClr val="tx1">
                    <a:lumMod val="65000"/>
                    <a:lumOff val="35000"/>
                  </a:schemeClr>
                </a:solidFill>
              </a:rPr>
              <a:t>Courtney Stevenson</a:t>
            </a:r>
            <a:br>
              <a:rPr lang="en-US" sz="1200" b="1" dirty="0" smtClean="0">
                <a:solidFill>
                  <a:schemeClr val="tx1">
                    <a:lumMod val="65000"/>
                    <a:lumOff val="35000"/>
                  </a:schemeClr>
                </a:solidFill>
              </a:rPr>
            </a:br>
            <a:r>
              <a:rPr lang="en-US" sz="1200" b="1" dirty="0" smtClean="0">
                <a:solidFill>
                  <a:schemeClr val="tx1">
                    <a:lumMod val="65000"/>
                    <a:lumOff val="35000"/>
                  </a:schemeClr>
                </a:solidFill>
              </a:rPr>
              <a:t>Transportation Specialist</a:t>
            </a:r>
            <a:br>
              <a:rPr lang="en-US" sz="1200" b="1" dirty="0" smtClean="0">
                <a:solidFill>
                  <a:schemeClr val="tx1">
                    <a:lumMod val="65000"/>
                    <a:lumOff val="35000"/>
                  </a:schemeClr>
                </a:solidFill>
              </a:rPr>
            </a:br>
            <a:r>
              <a:rPr lang="en-US" sz="1200" b="1" dirty="0" smtClean="0">
                <a:solidFill>
                  <a:schemeClr val="tx1">
                    <a:lumMod val="65000"/>
                    <a:lumOff val="35000"/>
                  </a:schemeClr>
                </a:solidFill>
              </a:rPr>
              <a:t>FMCSA</a:t>
            </a:r>
          </a:p>
          <a:p>
            <a:pPr marL="457200" marR="0" lvl="0" indent="-457200" algn="ctr" defTabSz="457200" rtl="0" eaLnBrk="1" fontAlgn="auto" latinLnBrk="0" hangingPunct="1">
              <a:lnSpc>
                <a:spcPct val="100000"/>
              </a:lnSpc>
              <a:spcBef>
                <a:spcPct val="20000"/>
              </a:spcBef>
              <a:spcAft>
                <a:spcPts val="0"/>
              </a:spcAft>
              <a:buClrTx/>
              <a:buSzTx/>
              <a:buFont typeface="Arial"/>
              <a:buNone/>
              <a:tabLst/>
              <a:defRPr/>
            </a:pPr>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An image of Bryan Price, an FMCSA Transportation Specialist." title="Bryan Price, Transportation Specialist"/>
          <p:cNvPicPr>
            <a:picLocks noChangeAspect="1"/>
          </p:cNvPicPr>
          <p:nvPr/>
        </p:nvPicPr>
        <p:blipFill rotWithShape="1">
          <a:blip r:embed="rId3" cstate="print">
            <a:extLst>
              <a:ext uri="{28A0092B-C50C-407E-A947-70E740481C1C}">
                <a14:useLocalDpi xmlns:a14="http://schemas.microsoft.com/office/drawing/2010/main" val="0"/>
              </a:ext>
            </a:extLst>
          </a:blip>
          <a:srcRect t="4440"/>
          <a:stretch/>
        </p:blipFill>
        <p:spPr>
          <a:xfrm>
            <a:off x="5087005" y="2107268"/>
            <a:ext cx="2565931" cy="3104336"/>
          </a:xfrm>
          <a:prstGeom prst="rect">
            <a:avLst/>
          </a:prstGeom>
          <a:solidFill>
            <a:srgbClr val="800000"/>
          </a:solidFill>
          <a:ln w="50800" cap="rnd">
            <a:solidFill>
              <a:srgbClr val="800000"/>
            </a:solidFill>
          </a:ln>
        </p:spPr>
      </p:pic>
      <p:pic>
        <p:nvPicPr>
          <p:cNvPr id="5" name="Picture 4" descr="An image of Courtney Stevenson, an FMCSA Transportation Specialist." title="Courtney Stevenson, Transportation Specialist"/>
          <p:cNvPicPr>
            <a:picLocks noChangeAspect="1"/>
          </p:cNvPicPr>
          <p:nvPr/>
        </p:nvPicPr>
        <p:blipFill rotWithShape="1">
          <a:blip r:embed="rId4" cstate="print">
            <a:extLst>
              <a:ext uri="{28A0092B-C50C-407E-A947-70E740481C1C}">
                <a14:useLocalDpi xmlns:a14="http://schemas.microsoft.com/office/drawing/2010/main" val="0"/>
              </a:ext>
            </a:extLst>
          </a:blip>
          <a:srcRect l="29065" t="18941" r="21869"/>
          <a:stretch/>
        </p:blipFill>
        <p:spPr>
          <a:xfrm>
            <a:off x="1382971" y="2107268"/>
            <a:ext cx="2579786" cy="3104336"/>
          </a:xfrm>
          <a:prstGeom prst="rect">
            <a:avLst/>
          </a:prstGeom>
          <a:ln w="50800" cap="rnd">
            <a:solidFill>
              <a:srgbClr val="800000"/>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65B74D-C908-AA4D-BBBA-E0BEF921E9CF}" type="slidenum">
              <a:rPr lang="en-US" smtClean="0"/>
              <a:pPr/>
              <a:t>20</a:t>
            </a:fld>
            <a:endParaRPr lang="en-US" dirty="0"/>
          </a:p>
        </p:txBody>
      </p:sp>
      <p:sp>
        <p:nvSpPr>
          <p:cNvPr id="5" name="Content Placeholder 4"/>
          <p:cNvSpPr>
            <a:spLocks noGrp="1"/>
          </p:cNvSpPr>
          <p:nvPr>
            <p:ph sz="quarter" idx="11"/>
          </p:nvPr>
        </p:nvSpPr>
        <p:spPr>
          <a:xfrm>
            <a:off x="213990" y="728567"/>
            <a:ext cx="8701410" cy="414433"/>
          </a:xfrm>
        </p:spPr>
        <p:txBody>
          <a:bodyPr/>
          <a:lstStyle/>
          <a:p>
            <a:r>
              <a:rPr lang="en-US" sz="2800" b="0" dirty="0" smtClean="0">
                <a:solidFill>
                  <a:srgbClr val="FFC000"/>
                </a:solidFill>
                <a:latin typeface="Arial Black" panose="020B0A04020102020204" pitchFamily="34" charset="0"/>
              </a:rPr>
              <a:t>Complete SMS Profile</a:t>
            </a:r>
            <a:endParaRPr lang="en-US" sz="2800" b="0" dirty="0">
              <a:solidFill>
                <a:srgbClr val="FFC000"/>
              </a:solidFill>
              <a:latin typeface="Arial Black" panose="020B0A04020102020204" pitchFamily="34" charset="0"/>
            </a:endParaRPr>
          </a:p>
        </p:txBody>
      </p:sp>
      <p:pic>
        <p:nvPicPr>
          <p:cNvPr id="4098" name="Picture 2" descr="A screenshot of a carrier's complete SMS profile based on 24 months of data on the enhanced SMS Website." title="SMS Profile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000" y="1143000"/>
            <a:ext cx="8701410" cy="4728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0577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65B74D-C908-AA4D-BBBA-E0BEF921E9CF}" type="slidenum">
              <a:rPr lang="en-US" smtClean="0"/>
              <a:pPr/>
              <a:t>21</a:t>
            </a:fld>
            <a:endParaRPr lang="en-US" dirty="0"/>
          </a:p>
        </p:txBody>
      </p:sp>
      <p:sp>
        <p:nvSpPr>
          <p:cNvPr id="5" name="Content Placeholder 4"/>
          <p:cNvSpPr>
            <a:spLocks noGrp="1"/>
          </p:cNvSpPr>
          <p:nvPr>
            <p:ph sz="quarter" idx="11"/>
          </p:nvPr>
        </p:nvSpPr>
        <p:spPr>
          <a:xfrm>
            <a:off x="228600" y="685800"/>
            <a:ext cx="8763000" cy="824398"/>
          </a:xfrm>
        </p:spPr>
        <p:txBody>
          <a:bodyPr/>
          <a:lstStyle/>
          <a:p>
            <a:r>
              <a:rPr lang="en-US" sz="2800" b="0" dirty="0" smtClean="0">
                <a:solidFill>
                  <a:srgbClr val="FFC000"/>
                </a:solidFill>
                <a:latin typeface="Arial Black" panose="020B0A04020102020204" pitchFamily="34" charset="0"/>
              </a:rPr>
              <a:t>ISS Information, Penalties History, and Tools/Resources</a:t>
            </a:r>
            <a:endParaRPr lang="en-US" sz="2800" b="0" dirty="0">
              <a:solidFill>
                <a:srgbClr val="FFC000"/>
              </a:solidFill>
              <a:latin typeface="Arial Black" panose="020B0A04020102020204" pitchFamily="34" charset="0"/>
            </a:endParaRPr>
          </a:p>
        </p:txBody>
      </p:sp>
      <p:pic>
        <p:nvPicPr>
          <p:cNvPr id="2050" name="Picture 2" descr="A screenshot highlighting the enhanced Inspection Selection System information available in a carrier's complete SMS profile on the enhanced SMS Website." title="Inspection Selection System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2743200" cy="4507564"/>
          </a:xfrm>
          <a:prstGeom prst="rect">
            <a:avLst/>
          </a:prstGeom>
          <a:noFill/>
          <a:ln w="50800" cap="rnd">
            <a:solidFill>
              <a:srgbClr val="800000"/>
            </a:solidFill>
            <a:round/>
            <a:headEnd/>
            <a:tailEnd/>
          </a:ln>
          <a:extLst>
            <a:ext uri="{909E8E84-426E-40DD-AFC4-6F175D3DCCD1}">
              <a14:hiddenFill xmlns:a14="http://schemas.microsoft.com/office/drawing/2010/main">
                <a:solidFill>
                  <a:schemeClr val="accent1"/>
                </a:solidFill>
              </a14:hiddenFill>
            </a:ext>
          </a:extLst>
        </p:spPr>
      </p:pic>
      <p:pic>
        <p:nvPicPr>
          <p:cNvPr id="6" name="Picture 2" descr="A screenshot highlighting the Inspection Selection System (ISS) information available -- including a carrier's ISS score, inspection recommendations, and the basis for those recommendations -- available in its complete SMS profile on the enhanced SMS Website." title="Inspection Selection System Score Screensh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447800"/>
            <a:ext cx="3976619" cy="1676400"/>
          </a:xfrm>
          <a:prstGeom prst="rect">
            <a:avLst/>
          </a:prstGeom>
          <a:noFill/>
          <a:ln w="50800" cap="rnd">
            <a:solidFill>
              <a:srgbClr val="800000"/>
            </a:solidFill>
            <a:round/>
            <a:headEnd/>
            <a:tailEnd/>
          </a:ln>
          <a:extLst>
            <a:ext uri="{909E8E84-426E-40DD-AFC4-6F175D3DCCD1}">
              <a14:hiddenFill xmlns:a14="http://schemas.microsoft.com/office/drawing/2010/main">
                <a:solidFill>
                  <a:schemeClr val="accent1"/>
                </a:solidFill>
              </a14:hiddenFill>
            </a:ext>
          </a:extLst>
        </p:spPr>
      </p:pic>
      <p:pic>
        <p:nvPicPr>
          <p:cNvPr id="2051" name="Picture 3" descr="A screenshot highlighting the penalties history information available in a carrier's complete SMS profile on the enhanced SMS Website." title="Penalties History Screensh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799" y="3690394"/>
            <a:ext cx="3976619" cy="1784187"/>
          </a:xfrm>
          <a:prstGeom prst="rect">
            <a:avLst/>
          </a:prstGeom>
          <a:noFill/>
          <a:ln w="50800" cap="rnd">
            <a:solidFill>
              <a:srgbClr val="800000"/>
            </a:solidFill>
            <a:round/>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5542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65B74D-C908-AA4D-BBBA-E0BEF921E9CF}" type="slidenum">
              <a:rPr lang="en-US" smtClean="0"/>
              <a:pPr/>
              <a:t>22</a:t>
            </a:fld>
            <a:endParaRPr lang="en-US" dirty="0"/>
          </a:p>
        </p:txBody>
      </p:sp>
      <p:sp>
        <p:nvSpPr>
          <p:cNvPr id="5" name="Content Placeholder 4"/>
          <p:cNvSpPr>
            <a:spLocks noGrp="1"/>
          </p:cNvSpPr>
          <p:nvPr>
            <p:ph sz="quarter" idx="11"/>
          </p:nvPr>
        </p:nvSpPr>
        <p:spPr>
          <a:xfrm>
            <a:off x="247650" y="728567"/>
            <a:ext cx="8667750" cy="828863"/>
          </a:xfrm>
        </p:spPr>
        <p:txBody>
          <a:bodyPr/>
          <a:lstStyle/>
          <a:p>
            <a:r>
              <a:rPr lang="en-US" sz="2800" b="0" dirty="0" smtClean="0">
                <a:solidFill>
                  <a:srgbClr val="FFC000"/>
                </a:solidFill>
                <a:latin typeface="Arial Black" panose="020B0A04020102020204" pitchFamily="34" charset="0"/>
              </a:rPr>
              <a:t>Accessing the BASIC Detail Page</a:t>
            </a:r>
            <a:endParaRPr lang="en-US" sz="2800" b="0" dirty="0">
              <a:solidFill>
                <a:srgbClr val="FFC000"/>
              </a:solidFill>
              <a:latin typeface="Arial Black" panose="020B0A04020102020204" pitchFamily="34" charset="0"/>
            </a:endParaRPr>
          </a:p>
        </p:txBody>
      </p:sp>
      <p:pic>
        <p:nvPicPr>
          <p:cNvPr id="4098" name="Picture 2" descr="A screenshot of the BASIC Status panel that shows a summary of each BASIC's prioritization status or whether a BASIC has been prioritized for interventions or futher monitoring on the enhanced SMS Website." title="BASIC Status Panel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1828800"/>
            <a:ext cx="8667750" cy="2669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descr="A red arrow points to the Vehicle Maintenance BASIC, which will be examined in more depth on future slides." title="Arrow Highlighting Vehicle Maintenance BASIC"/>
          <p:cNvSpPr/>
          <p:nvPr/>
        </p:nvSpPr>
        <p:spPr>
          <a:xfrm>
            <a:off x="3505200" y="2921045"/>
            <a:ext cx="978408" cy="484632"/>
          </a:xfrm>
          <a:prstGeom prst="rightArrow">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600" b="1" dirty="0">
              <a:solidFill>
                <a:schemeClr val="bg1"/>
              </a:solidFill>
              <a:latin typeface="+mj-lt"/>
            </a:endParaRPr>
          </a:p>
        </p:txBody>
      </p:sp>
    </p:spTree>
    <p:extLst>
      <p:ext uri="{BB962C8B-B14F-4D97-AF65-F5344CB8AC3E}">
        <p14:creationId xmlns:p14="http://schemas.microsoft.com/office/powerpoint/2010/main" val="913293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65B74D-C908-AA4D-BBBA-E0BEF921E9CF}" type="slidenum">
              <a:rPr lang="en-US" smtClean="0"/>
              <a:pPr/>
              <a:t>23</a:t>
            </a:fld>
            <a:endParaRPr lang="en-US" dirty="0"/>
          </a:p>
        </p:txBody>
      </p:sp>
      <p:pic>
        <p:nvPicPr>
          <p:cNvPr id="6" name="Picture 3" descr="A screenshot highlighting the new BASIC Detail page on the enhanced SMS Website." title="BASIC Detail Page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7772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91109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65B74D-C908-AA4D-BBBA-E0BEF921E9CF}" type="slidenum">
              <a:rPr lang="en-US" smtClean="0"/>
              <a:pPr/>
              <a:t>24</a:t>
            </a:fld>
            <a:endParaRPr lang="en-US" dirty="0"/>
          </a:p>
        </p:txBody>
      </p:sp>
      <p:sp>
        <p:nvSpPr>
          <p:cNvPr id="5" name="Content Placeholder 4"/>
          <p:cNvSpPr>
            <a:spLocks noGrp="1"/>
          </p:cNvSpPr>
          <p:nvPr>
            <p:ph sz="quarter" idx="11"/>
          </p:nvPr>
        </p:nvSpPr>
        <p:spPr>
          <a:xfrm>
            <a:off x="228600" y="635411"/>
            <a:ext cx="8686800" cy="828863"/>
          </a:xfrm>
        </p:spPr>
        <p:txBody>
          <a:bodyPr/>
          <a:lstStyle/>
          <a:p>
            <a:r>
              <a:rPr lang="en-US" sz="2800" b="0" dirty="0" smtClean="0">
                <a:solidFill>
                  <a:srgbClr val="FFC000"/>
                </a:solidFill>
                <a:latin typeface="Arial Black" panose="020B0A04020102020204" pitchFamily="34" charset="0"/>
              </a:rPr>
              <a:t>Measure, Intervention Threshold, Safety Event Group</a:t>
            </a:r>
            <a:endParaRPr lang="en-US" sz="2800" b="0" dirty="0">
              <a:solidFill>
                <a:srgbClr val="FFC000"/>
              </a:solidFill>
              <a:latin typeface="Arial Black" panose="020B0A04020102020204" pitchFamily="34" charset="0"/>
            </a:endParaRPr>
          </a:p>
        </p:txBody>
      </p:sp>
      <p:sp>
        <p:nvSpPr>
          <p:cNvPr id="7" name="Right Arrow 6" descr="A red arrow highlights the carrier's percentile as it relates to the Intervention Threshold for a given BASIC." title="Arrow Highlighting Intervention Threshold"/>
          <p:cNvSpPr/>
          <p:nvPr/>
        </p:nvSpPr>
        <p:spPr>
          <a:xfrm>
            <a:off x="155493" y="3008683"/>
            <a:ext cx="977271" cy="484632"/>
          </a:xfrm>
          <a:prstGeom prst="rightArrow">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600" b="1" dirty="0">
              <a:solidFill>
                <a:schemeClr val="bg1"/>
              </a:solidFill>
              <a:latin typeface="+mj-lt"/>
            </a:endParaRPr>
          </a:p>
        </p:txBody>
      </p:sp>
      <p:sp>
        <p:nvSpPr>
          <p:cNvPr id="9" name="Right Arrow 8" descr="A red arrow points out the link to the &quot;Who is in the Safety Event Group?&quot; link for a given BASIC on the SMS Website." title="Arrow to Safety Event Group Information Link"/>
          <p:cNvSpPr/>
          <p:nvPr/>
        </p:nvSpPr>
        <p:spPr>
          <a:xfrm>
            <a:off x="155493" y="4517774"/>
            <a:ext cx="911148" cy="484632"/>
          </a:xfrm>
          <a:prstGeom prst="rightArrow">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600" b="1" dirty="0">
              <a:latin typeface="+mj-lt"/>
            </a:endParaRPr>
          </a:p>
        </p:txBody>
      </p:sp>
      <p:sp>
        <p:nvSpPr>
          <p:cNvPr id="10" name="Right Arrow 9" descr="A red arrow points out where to find investigation results for a carrier on the SMS Website, which lists whether any Serious Violations pertaining to a certain BASIC have been found during an investigation within the past 12 months." title="Arrow Highlighting Investigation Results"/>
          <p:cNvSpPr/>
          <p:nvPr/>
        </p:nvSpPr>
        <p:spPr>
          <a:xfrm>
            <a:off x="155493" y="5047613"/>
            <a:ext cx="911148" cy="484632"/>
          </a:xfrm>
          <a:prstGeom prst="rightArrow">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600" b="1" dirty="0">
              <a:latin typeface="+mj-lt"/>
            </a:endParaRPr>
          </a:p>
        </p:txBody>
      </p:sp>
      <p:pic>
        <p:nvPicPr>
          <p:cNvPr id="5122" name="Picture 2" descr="A screenshot highlighting the information available on the BASIC Detail page -- including the carrier's measure and percentile, percentile performance as it relates to the Intervention Threshold, safety event group information, and whether any Serious Violations have been found during an investigation within the past 12 months -- on the enhanced SMS Website." title="BASIC Detail Information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464274"/>
            <a:ext cx="2726932"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Placeholder 1"/>
          <p:cNvSpPr txBox="1">
            <a:spLocks/>
          </p:cNvSpPr>
          <p:nvPr/>
        </p:nvSpPr>
        <p:spPr>
          <a:xfrm>
            <a:off x="4191000" y="1382898"/>
            <a:ext cx="4648200" cy="4713101"/>
          </a:xfrm>
          <a:prstGeom prst="rect">
            <a:avLst/>
          </a:prstGeom>
        </p:spPr>
        <p:txBody>
          <a:bodyPr vert="horz">
            <a:normAutofit/>
          </a:bodyPr>
          <a:lstStyle>
            <a:lvl1pPr marL="0" indent="0" algn="l" defTabSz="457200" rtl="0" fontAlgn="base">
              <a:lnSpc>
                <a:spcPct val="110000"/>
              </a:lnSpc>
              <a:spcBef>
                <a:spcPct val="20000"/>
              </a:spcBef>
              <a:spcAft>
                <a:spcPct val="0"/>
              </a:spcAft>
              <a:buFont typeface="Arial" charset="0"/>
              <a:buNone/>
              <a:defRPr sz="2000" b="0" kern="1200" baseline="0">
                <a:solidFill>
                  <a:schemeClr val="tx1">
                    <a:lumMod val="65000"/>
                    <a:lumOff val="35000"/>
                  </a:schemeClr>
                </a:solidFill>
                <a:latin typeface="ARial"/>
                <a:ea typeface="+mn-ea"/>
                <a:cs typeface="ARial"/>
              </a:defRPr>
            </a:lvl1pPr>
            <a:lvl2pPr marL="742950" indent="-285750" algn="l" defTabSz="457200" rtl="0" fontAlgn="base">
              <a:spcBef>
                <a:spcPct val="20000"/>
              </a:spcBef>
              <a:spcAft>
                <a:spcPct val="0"/>
              </a:spcAft>
              <a:buFont typeface="Arial" charset="0"/>
              <a:buChar char="–"/>
              <a:defRPr sz="2000" b="0" kern="1200">
                <a:solidFill>
                  <a:schemeClr val="tx1">
                    <a:lumMod val="65000"/>
                    <a:lumOff val="35000"/>
                  </a:schemeClr>
                </a:solidFill>
                <a:latin typeface="Georgia"/>
                <a:ea typeface="+mn-ea"/>
                <a:cs typeface="Georgia"/>
              </a:defRPr>
            </a:lvl2pPr>
            <a:lvl3pPr marL="1143000" indent="-228600" algn="l" defTabSz="457200" rtl="0" fontAlgn="base">
              <a:spcBef>
                <a:spcPct val="20000"/>
              </a:spcBef>
              <a:spcAft>
                <a:spcPct val="0"/>
              </a:spcAft>
              <a:buFont typeface="Arial" charset="0"/>
              <a:buChar char="•"/>
              <a:defRPr sz="1800" b="0" kern="1200">
                <a:solidFill>
                  <a:schemeClr val="tx1">
                    <a:lumMod val="65000"/>
                    <a:lumOff val="35000"/>
                  </a:schemeClr>
                </a:solidFill>
                <a:latin typeface="Georgia"/>
                <a:ea typeface="+mn-ea"/>
                <a:cs typeface="Georgia"/>
              </a:defRPr>
            </a:lvl3pPr>
            <a:lvl4pPr marL="1600200" indent="-228600" algn="l" defTabSz="457200" rtl="0" fontAlgn="base">
              <a:spcBef>
                <a:spcPct val="20000"/>
              </a:spcBef>
              <a:spcAft>
                <a:spcPct val="0"/>
              </a:spcAft>
              <a:buFont typeface="Arial" charset="0"/>
              <a:buChar char="–"/>
              <a:defRPr sz="1600" b="0" kern="1200">
                <a:solidFill>
                  <a:schemeClr val="tx1">
                    <a:lumMod val="65000"/>
                    <a:lumOff val="35000"/>
                  </a:schemeClr>
                </a:solidFill>
                <a:latin typeface="Georgia"/>
                <a:ea typeface="+mn-ea"/>
                <a:cs typeface="Georgia"/>
              </a:defRPr>
            </a:lvl4pPr>
            <a:lvl5pPr marL="2057400" indent="-228600" algn="l" defTabSz="457200" rtl="0" fontAlgn="base">
              <a:spcBef>
                <a:spcPct val="20000"/>
              </a:spcBef>
              <a:spcAft>
                <a:spcPct val="0"/>
              </a:spcAft>
              <a:buFont typeface="Arial" charset="0"/>
              <a:buChar char="»"/>
              <a:defRPr sz="1600" b="0" kern="1200">
                <a:solidFill>
                  <a:schemeClr val="tx1">
                    <a:lumMod val="65000"/>
                    <a:lumOff val="35000"/>
                  </a:schemeClr>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39725" indent="-339725">
              <a:buFont typeface="Arial" panose="020B0604020202020204" pitchFamily="34" charset="0"/>
              <a:buChar char="•"/>
            </a:pPr>
            <a:r>
              <a:rPr lang="en-US" sz="1800" dirty="0" smtClean="0">
                <a:latin typeface="Arial" pitchFamily="34" charset="0"/>
                <a:cs typeface="Arial" pitchFamily="34" charset="0"/>
              </a:rPr>
              <a:t>Highlights a carrier’s measure.</a:t>
            </a:r>
          </a:p>
          <a:p>
            <a:endParaRPr lang="en-US" sz="400" dirty="0" smtClean="0">
              <a:latin typeface="Arial" pitchFamily="34" charset="0"/>
              <a:cs typeface="Arial" pitchFamily="34" charset="0"/>
            </a:endParaRPr>
          </a:p>
          <a:p>
            <a:pPr marL="339725" indent="-339725">
              <a:buFont typeface="Arial" panose="020B0604020202020204" pitchFamily="34" charset="0"/>
              <a:buChar char="•"/>
            </a:pPr>
            <a:r>
              <a:rPr lang="en-US" sz="1800" dirty="0" smtClean="0">
                <a:latin typeface="Arial" pitchFamily="34" charset="0"/>
                <a:cs typeface="Arial" pitchFamily="34" charset="0"/>
              </a:rPr>
              <a:t>Displays an Intervention Threshold graphic showing the carrier’s percentile in relation to the Intervention Threshold in that BASIC.</a:t>
            </a:r>
          </a:p>
          <a:p>
            <a:endParaRPr lang="en-US" sz="400" dirty="0" smtClean="0">
              <a:latin typeface="Arial" pitchFamily="34" charset="0"/>
              <a:cs typeface="Arial" pitchFamily="34" charset="0"/>
            </a:endParaRPr>
          </a:p>
          <a:p>
            <a:pPr marL="339725" indent="-339725">
              <a:buFont typeface="Arial" panose="020B0604020202020204" pitchFamily="34" charset="0"/>
              <a:buChar char="•"/>
            </a:pPr>
            <a:r>
              <a:rPr lang="en-US" sz="1800" dirty="0" smtClean="0">
                <a:latin typeface="Arial" pitchFamily="34" charset="0"/>
                <a:cs typeface="Arial" pitchFamily="34" charset="0"/>
              </a:rPr>
              <a:t>Includes a “Who Is In the Safety Event Group?” link to download all of the carriers in the same safety event group used to rank a carrier’s BASIC percentile.</a:t>
            </a:r>
          </a:p>
          <a:p>
            <a:endParaRPr lang="en-US" sz="400" dirty="0" smtClean="0">
              <a:latin typeface="Arial" pitchFamily="34" charset="0"/>
              <a:cs typeface="Arial" pitchFamily="34" charset="0"/>
            </a:endParaRPr>
          </a:p>
          <a:p>
            <a:pPr marL="339725" indent="-339725">
              <a:buFont typeface="Arial" panose="020B0604020202020204" pitchFamily="34" charset="0"/>
              <a:buChar char="•"/>
            </a:pPr>
            <a:r>
              <a:rPr lang="en-US" sz="1800" dirty="0" smtClean="0">
                <a:latin typeface="Arial" pitchFamily="34" charset="0"/>
                <a:cs typeface="Arial" pitchFamily="34" charset="0"/>
              </a:rPr>
              <a:t>Displays investigation results, i.e., whether Serious Violations have been discovered within the past 12 months.</a:t>
            </a:r>
            <a:endParaRPr lang="en-US" sz="1800" dirty="0"/>
          </a:p>
        </p:txBody>
      </p:sp>
      <p:sp>
        <p:nvSpPr>
          <p:cNvPr id="19" name="Right Arrow 18" descr="A red arrow points out where to find a carrier's measure for a given BASIC on the SMS Website." title="Arrow Highlighting BASIC Measure"/>
          <p:cNvSpPr/>
          <p:nvPr/>
        </p:nvSpPr>
        <p:spPr>
          <a:xfrm>
            <a:off x="155494" y="2435800"/>
            <a:ext cx="978408" cy="484632"/>
          </a:xfrm>
          <a:prstGeom prst="rightArrow">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600" b="1" dirty="0">
              <a:latin typeface="+mj-lt"/>
            </a:endParaRPr>
          </a:p>
        </p:txBody>
      </p:sp>
    </p:spTree>
    <p:extLst>
      <p:ext uri="{BB962C8B-B14F-4D97-AF65-F5344CB8AC3E}">
        <p14:creationId xmlns:p14="http://schemas.microsoft.com/office/powerpoint/2010/main" val="3458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65B74D-C908-AA4D-BBBA-E0BEF921E9CF}" type="slidenum">
              <a:rPr lang="en-US" smtClean="0"/>
              <a:pPr/>
              <a:t>25</a:t>
            </a:fld>
            <a:endParaRPr lang="en-US" dirty="0"/>
          </a:p>
        </p:txBody>
      </p:sp>
      <p:sp>
        <p:nvSpPr>
          <p:cNvPr id="5" name="Content Placeholder 4"/>
          <p:cNvSpPr>
            <a:spLocks noGrp="1"/>
          </p:cNvSpPr>
          <p:nvPr>
            <p:ph sz="quarter" idx="11"/>
          </p:nvPr>
        </p:nvSpPr>
        <p:spPr>
          <a:xfrm>
            <a:off x="228600" y="762000"/>
            <a:ext cx="8686800" cy="1209863"/>
          </a:xfrm>
        </p:spPr>
        <p:txBody>
          <a:bodyPr/>
          <a:lstStyle/>
          <a:p>
            <a:r>
              <a:rPr lang="en-US" sz="2800" b="0" dirty="0" smtClean="0">
                <a:solidFill>
                  <a:srgbClr val="FFC000"/>
                </a:solidFill>
                <a:latin typeface="Arial Black" panose="020B0A04020102020204" pitchFamily="34" charset="0"/>
              </a:rPr>
              <a:t>Improved Graphs</a:t>
            </a:r>
            <a:endParaRPr lang="en-US" sz="2800" b="0" dirty="0">
              <a:solidFill>
                <a:srgbClr val="FFC000"/>
              </a:solidFill>
              <a:latin typeface="Arial Black" panose="020B0A04020102020204" pitchFamily="34" charset="0"/>
            </a:endParaRPr>
          </a:p>
        </p:txBody>
      </p:sp>
      <p:pic>
        <p:nvPicPr>
          <p:cNvPr id="8" name="Picture 3" descr="A screenshot highlighting the improved &quot;Inspection Results&quot; graph on the enhanced SMS Website." title="&quot;Inspection Results&quot; Graph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634" y="1071473"/>
            <a:ext cx="4011930" cy="2508885"/>
          </a:xfrm>
          <a:prstGeom prst="rect">
            <a:avLst/>
          </a:prstGeom>
          <a:noFill/>
          <a:ln w="50800" cap="rnd">
            <a:solidFill>
              <a:srgbClr val="800000"/>
            </a:solidFill>
            <a:round/>
            <a:headEnd/>
            <a:tailEnd/>
          </a:ln>
          <a:extLst>
            <a:ext uri="{909E8E84-426E-40DD-AFC4-6F175D3DCCD1}">
              <a14:hiddenFill xmlns:a14="http://schemas.microsoft.com/office/drawing/2010/main">
                <a:solidFill>
                  <a:schemeClr val="accent1"/>
                </a:solidFill>
              </a14:hiddenFill>
            </a:ext>
          </a:extLst>
        </p:spPr>
      </p:pic>
      <p:pic>
        <p:nvPicPr>
          <p:cNvPr id="7" name="Picture 3" descr="A screenshot highlighting the improved &quot;Measure vs. Percentile&quot; graph on the enhanced SMS Website." title="&quot;Measure vs. Percentile&quot; Graph Screensh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192676"/>
            <a:ext cx="3954780" cy="2480310"/>
          </a:xfrm>
          <a:prstGeom prst="rect">
            <a:avLst/>
          </a:prstGeom>
          <a:noFill/>
          <a:ln w="50800" cap="rnd">
            <a:solidFill>
              <a:srgbClr val="800000"/>
            </a:solidFill>
            <a:round/>
            <a:headEnd/>
            <a:tailEnd/>
          </a:ln>
          <a:extLst>
            <a:ext uri="{909E8E84-426E-40DD-AFC4-6F175D3DCCD1}">
              <a14:hiddenFill xmlns:a14="http://schemas.microsoft.com/office/drawing/2010/main">
                <a:solidFill>
                  <a:schemeClr val="accent1"/>
                </a:solidFill>
              </a14:hiddenFill>
            </a:ext>
          </a:extLst>
        </p:spPr>
      </p:pic>
      <p:pic>
        <p:nvPicPr>
          <p:cNvPr id="6" name="Picture 6" descr="A screenshot highlighting the improved &quot;Carrier Measure Over Time&quot; graph on the enhanced SMS Website." title="&quot;Carrier Measure Over Time&quot; Graph Screensh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925" y="3391785"/>
            <a:ext cx="3949065" cy="2463165"/>
          </a:xfrm>
          <a:prstGeom prst="rect">
            <a:avLst/>
          </a:prstGeom>
          <a:noFill/>
          <a:ln w="50800" cap="rnd">
            <a:solidFill>
              <a:srgbClr val="800000"/>
            </a:solidFill>
            <a:round/>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461000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53000" y="1403340"/>
            <a:ext cx="4191000" cy="914400"/>
          </a:xfrm>
        </p:spPr>
        <p:txBody>
          <a:bodyPr/>
          <a:lstStyle/>
          <a:p>
            <a:pPr marL="342900" indent="-342900">
              <a:buFont typeface="Arial" pitchFamily="34" charset="0"/>
              <a:buChar char="•"/>
            </a:pPr>
            <a:r>
              <a:rPr lang="en-US" dirty="0" smtClean="0"/>
              <a:t>Click      to expand </a:t>
            </a:r>
            <a:r>
              <a:rPr lang="en-US" dirty="0"/>
              <a:t>and customize the view of this graph</a:t>
            </a:r>
          </a:p>
          <a:p>
            <a:endParaRPr lang="en-US" dirty="0"/>
          </a:p>
        </p:txBody>
      </p:sp>
      <p:sp>
        <p:nvSpPr>
          <p:cNvPr id="4" name="Slide Number Placeholder 3"/>
          <p:cNvSpPr>
            <a:spLocks noGrp="1"/>
          </p:cNvSpPr>
          <p:nvPr>
            <p:ph type="sldNum" sz="quarter" idx="4"/>
          </p:nvPr>
        </p:nvSpPr>
        <p:spPr/>
        <p:txBody>
          <a:bodyPr/>
          <a:lstStyle/>
          <a:p>
            <a:fld id="{2965B74D-C908-AA4D-BBBA-E0BEF921E9CF}" type="slidenum">
              <a:rPr lang="en-US" smtClean="0"/>
              <a:pPr/>
              <a:t>26</a:t>
            </a:fld>
            <a:endParaRPr lang="en-US" dirty="0"/>
          </a:p>
        </p:txBody>
      </p:sp>
      <p:sp>
        <p:nvSpPr>
          <p:cNvPr id="5" name="Content Placeholder 4"/>
          <p:cNvSpPr>
            <a:spLocks noGrp="1"/>
          </p:cNvSpPr>
          <p:nvPr>
            <p:ph sz="quarter" idx="11"/>
          </p:nvPr>
        </p:nvSpPr>
        <p:spPr>
          <a:xfrm>
            <a:off x="228600" y="762000"/>
            <a:ext cx="8763000" cy="666149"/>
          </a:xfrm>
        </p:spPr>
        <p:txBody>
          <a:bodyPr/>
          <a:lstStyle/>
          <a:p>
            <a:r>
              <a:rPr lang="en-US" sz="2800" b="0" dirty="0" smtClean="0">
                <a:solidFill>
                  <a:srgbClr val="FFC000"/>
                </a:solidFill>
                <a:latin typeface="Arial Black" panose="020B0A04020102020204" pitchFamily="34" charset="0"/>
              </a:rPr>
              <a:t>Carrier Measure Over Time Graph</a:t>
            </a:r>
            <a:endParaRPr lang="en-US" sz="2800" b="0" dirty="0">
              <a:solidFill>
                <a:srgbClr val="FFC000"/>
              </a:solidFill>
              <a:latin typeface="Arial Black" panose="020B0A04020102020204" pitchFamily="34" charset="0"/>
            </a:endParaRPr>
          </a:p>
        </p:txBody>
      </p:sp>
      <p:pic>
        <p:nvPicPr>
          <p:cNvPr id="2053" name="Picture 5" descr="A screenshot highlighting the new BASIC Detail page on the enhanced SMS Website." title="BASIC Detail Page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1295400"/>
            <a:ext cx="5015023" cy="4635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The icon that expands a graph a gives users more information and customized views of the graph on the SMS Website." title="Expand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0774" y="1524000"/>
            <a:ext cx="24765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descr="A screenshot highlighting the improved &quot;Carrier Measure Over Time&quot; graph on the enhanced SMS Website." title="&quot;Carrier Measure Over Time&quot; Graph Screensh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268819"/>
            <a:ext cx="8077200" cy="4580560"/>
          </a:xfrm>
          <a:prstGeom prst="rect">
            <a:avLst/>
          </a:prstGeom>
          <a:noFill/>
          <a:ln w="50800" cap="rnd">
            <a:solidFill>
              <a:srgbClr val="800000"/>
            </a:solidFill>
            <a:round/>
            <a:headEnd/>
            <a:tailEnd/>
          </a:ln>
          <a:extLst>
            <a:ext uri="{909E8E84-426E-40DD-AFC4-6F175D3DCCD1}">
              <a14:hiddenFill xmlns:a14="http://schemas.microsoft.com/office/drawing/2010/main">
                <a:solidFill>
                  <a:schemeClr val="accent1"/>
                </a:solidFill>
              </a14:hiddenFill>
            </a:ext>
          </a:extLst>
        </p:spPr>
      </p:pic>
      <p:sp>
        <p:nvSpPr>
          <p:cNvPr id="8" name="Right Arrow 7" descr="A red arrow indicated where to find the &quot;Expand&quot; icon for a graph on the SMS Website." title="Arrow Highlighting Expand Icon"/>
          <p:cNvSpPr/>
          <p:nvPr/>
        </p:nvSpPr>
        <p:spPr>
          <a:xfrm>
            <a:off x="7620000" y="1295400"/>
            <a:ext cx="978408" cy="484632"/>
          </a:xfrm>
          <a:prstGeom prst="rightArrow">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600" b="1" dirty="0">
              <a:latin typeface="+mj-lt"/>
            </a:endParaRPr>
          </a:p>
        </p:txBody>
      </p:sp>
    </p:spTree>
    <p:extLst>
      <p:ext uri="{BB962C8B-B14F-4D97-AF65-F5344CB8AC3E}">
        <p14:creationId xmlns:p14="http://schemas.microsoft.com/office/powerpoint/2010/main" val="397284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500" fill="hold"/>
                                        <p:tgtEl>
                                          <p:spTgt spid="2054"/>
                                        </p:tgtEl>
                                        <p:attrNameLst>
                                          <p:attrName>ppt_w</p:attrName>
                                        </p:attrNameLst>
                                      </p:cBhvr>
                                      <p:tavLst>
                                        <p:tav tm="0">
                                          <p:val>
                                            <p:fltVal val="0"/>
                                          </p:val>
                                        </p:tav>
                                        <p:tav tm="100000">
                                          <p:val>
                                            <p:strVal val="#ppt_w"/>
                                          </p:val>
                                        </p:tav>
                                      </p:tavLst>
                                    </p:anim>
                                    <p:anim calcmode="lin" valueType="num">
                                      <p:cBhvr>
                                        <p:cTn id="8" dur="500" fill="hold"/>
                                        <p:tgtEl>
                                          <p:spTgt spid="2054"/>
                                        </p:tgtEl>
                                        <p:attrNameLst>
                                          <p:attrName>ppt_h</p:attrName>
                                        </p:attrNameLst>
                                      </p:cBhvr>
                                      <p:tavLst>
                                        <p:tav tm="0">
                                          <p:val>
                                            <p:fltVal val="0"/>
                                          </p:val>
                                        </p:tav>
                                        <p:tav tm="100000">
                                          <p:val>
                                            <p:strVal val="#ppt_h"/>
                                          </p:val>
                                        </p:tav>
                                      </p:tavLst>
                                    </p:anim>
                                    <p:animEffect transition="in" filter="fade">
                                      <p:cBhvr>
                                        <p:cTn id="9" dur="500"/>
                                        <p:tgtEl>
                                          <p:spTgt spid="205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65B74D-C908-AA4D-BBBA-E0BEF921E9CF}" type="slidenum">
              <a:rPr lang="en-US" smtClean="0"/>
              <a:pPr/>
              <a:t>27</a:t>
            </a:fld>
            <a:endParaRPr lang="en-US" dirty="0"/>
          </a:p>
        </p:txBody>
      </p:sp>
      <p:pic>
        <p:nvPicPr>
          <p:cNvPr id="3074" name="Picture 2" descr="A screenshot highlighting the Detail view of the improved &quot;Carrier Measure Over Time&quot; graph on the enhanced SMS Website." title="&quot;Carrier Measure Over Time&quot; Graph Detail View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82296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86516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33950" y="1371600"/>
            <a:ext cx="3886200" cy="609600"/>
          </a:xfrm>
        </p:spPr>
        <p:txBody>
          <a:bodyPr/>
          <a:lstStyle/>
          <a:p>
            <a:pPr marL="342900" indent="-342900">
              <a:buFont typeface="Arial" pitchFamily="34" charset="0"/>
              <a:buChar char="•"/>
            </a:pPr>
            <a:r>
              <a:rPr lang="en-US" dirty="0" smtClean="0"/>
              <a:t>Click     to </a:t>
            </a:r>
            <a:r>
              <a:rPr lang="en-US" dirty="0"/>
              <a:t>expand graph</a:t>
            </a:r>
          </a:p>
          <a:p>
            <a:endParaRPr lang="en-US" dirty="0"/>
          </a:p>
        </p:txBody>
      </p:sp>
      <p:sp>
        <p:nvSpPr>
          <p:cNvPr id="4" name="Slide Number Placeholder 3"/>
          <p:cNvSpPr>
            <a:spLocks noGrp="1"/>
          </p:cNvSpPr>
          <p:nvPr>
            <p:ph type="sldNum" sz="quarter" idx="4"/>
          </p:nvPr>
        </p:nvSpPr>
        <p:spPr/>
        <p:txBody>
          <a:bodyPr/>
          <a:lstStyle/>
          <a:p>
            <a:fld id="{2965B74D-C908-AA4D-BBBA-E0BEF921E9CF}" type="slidenum">
              <a:rPr lang="en-US" smtClean="0"/>
              <a:pPr/>
              <a:t>28</a:t>
            </a:fld>
            <a:endParaRPr lang="en-US" dirty="0"/>
          </a:p>
        </p:txBody>
      </p:sp>
      <p:sp>
        <p:nvSpPr>
          <p:cNvPr id="5" name="Content Placeholder 4"/>
          <p:cNvSpPr>
            <a:spLocks noGrp="1"/>
          </p:cNvSpPr>
          <p:nvPr>
            <p:ph sz="quarter" idx="11"/>
          </p:nvPr>
        </p:nvSpPr>
        <p:spPr>
          <a:xfrm>
            <a:off x="228600" y="728568"/>
            <a:ext cx="7543800" cy="464052"/>
          </a:xfrm>
        </p:spPr>
        <p:txBody>
          <a:bodyPr/>
          <a:lstStyle/>
          <a:p>
            <a:r>
              <a:rPr lang="en-US" sz="2800" b="0" dirty="0" smtClean="0">
                <a:solidFill>
                  <a:srgbClr val="FFC000"/>
                </a:solidFill>
                <a:latin typeface="Arial Black" panose="020B0A04020102020204" pitchFamily="34" charset="0"/>
              </a:rPr>
              <a:t>Measure vs. Percentile Graph</a:t>
            </a:r>
            <a:endParaRPr lang="en-US" sz="2800" b="0" dirty="0">
              <a:solidFill>
                <a:srgbClr val="FFC000"/>
              </a:solidFill>
              <a:latin typeface="Arial Black" panose="020B0A04020102020204" pitchFamily="34" charset="0"/>
            </a:endParaRPr>
          </a:p>
        </p:txBody>
      </p:sp>
      <p:pic>
        <p:nvPicPr>
          <p:cNvPr id="8" name="Picture 2" descr="A screenshot highlighting the new BASIC Detail page on the enhanced SMS Website." title="BASIC Detail Page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5105399" cy="4724400"/>
          </a:xfrm>
          <a:prstGeom prst="rect">
            <a:avLst/>
          </a:prstGeom>
          <a:noFill/>
          <a:ln w="25400">
            <a:noFill/>
            <a:round/>
            <a:headEnd/>
            <a:tailEnd/>
          </a:ln>
          <a:extLst>
            <a:ext uri="{909E8E84-426E-40DD-AFC4-6F175D3DCCD1}">
              <a14:hiddenFill xmlns:a14="http://schemas.microsoft.com/office/drawing/2010/main">
                <a:solidFill>
                  <a:schemeClr val="accent1"/>
                </a:solidFill>
              </a14:hiddenFill>
            </a:ext>
          </a:extLst>
        </p:spPr>
      </p:pic>
      <p:pic>
        <p:nvPicPr>
          <p:cNvPr id="12" name="Picture 7" descr="The icon that expands the graph to offer additional information and customized views of the graph on the SMS Website." title="Expand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6349" y="1466185"/>
            <a:ext cx="24765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descr="A red rounded rectangle highlights the link to the &quot;Measure vs. Percentile&quot; graph for a given BASIC on the SMS Website." title="Rectangle Highlighting &quot;Measure vs. Percentile&quot; Graph Link"/>
          <p:cNvSpPr/>
          <p:nvPr/>
        </p:nvSpPr>
        <p:spPr>
          <a:xfrm>
            <a:off x="3048000" y="5715000"/>
            <a:ext cx="940308" cy="228600"/>
          </a:xfrm>
          <a:prstGeom prst="roundRect">
            <a:avLst/>
          </a:prstGeom>
          <a:noFill/>
          <a:ln w="25400" cap="rnd">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3" descr="A screenshot highlighting the improved &quot;Measure vs. Percentile&quot; graph on the enhanced SMS Website." title="&quot;Measure vs. Percentil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432" y="1192620"/>
            <a:ext cx="8001000" cy="4724400"/>
          </a:xfrm>
          <a:prstGeom prst="rect">
            <a:avLst/>
          </a:prstGeom>
          <a:noFill/>
          <a:ln w="50800" cap="rnd">
            <a:solidFill>
              <a:srgbClr val="800000"/>
            </a:solidFill>
            <a:round/>
            <a:headEnd/>
            <a:tailEnd/>
          </a:ln>
          <a:extLst>
            <a:ext uri="{909E8E84-426E-40DD-AFC4-6F175D3DCCD1}">
              <a14:hiddenFill xmlns:a14="http://schemas.microsoft.com/office/drawing/2010/main">
                <a:solidFill>
                  <a:schemeClr val="accent1"/>
                </a:solidFill>
              </a14:hiddenFill>
            </a:ext>
          </a:extLst>
        </p:spPr>
      </p:pic>
      <p:sp>
        <p:nvSpPr>
          <p:cNvPr id="10" name="Right Arrow 9" descr="A red arrow indicates where to find the &quot;Expand&quot; icon for a graph on the SMS Website." title="Arrow Highlighting Expand Icon"/>
          <p:cNvSpPr/>
          <p:nvPr/>
        </p:nvSpPr>
        <p:spPr>
          <a:xfrm>
            <a:off x="7491643" y="1223869"/>
            <a:ext cx="978408" cy="484632"/>
          </a:xfrm>
          <a:prstGeom prst="rightArrow">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600" b="1" dirty="0">
              <a:latin typeface="+mj-lt"/>
            </a:endParaRPr>
          </a:p>
        </p:txBody>
      </p:sp>
    </p:spTree>
    <p:extLst>
      <p:ext uri="{BB962C8B-B14F-4D97-AF65-F5344CB8AC3E}">
        <p14:creationId xmlns:p14="http://schemas.microsoft.com/office/powerpoint/2010/main" val="24194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65B74D-C908-AA4D-BBBA-E0BEF921E9CF}" type="slidenum">
              <a:rPr lang="en-US" smtClean="0"/>
              <a:pPr/>
              <a:t>29</a:t>
            </a:fld>
            <a:endParaRPr lang="en-US" dirty="0"/>
          </a:p>
        </p:txBody>
      </p:sp>
      <p:sp>
        <p:nvSpPr>
          <p:cNvPr id="5" name="Content Placeholder 4"/>
          <p:cNvSpPr>
            <a:spLocks noGrp="1"/>
          </p:cNvSpPr>
          <p:nvPr>
            <p:ph sz="quarter" idx="11"/>
          </p:nvPr>
        </p:nvSpPr>
        <p:spPr>
          <a:xfrm>
            <a:off x="247650" y="728568"/>
            <a:ext cx="8591550" cy="459426"/>
          </a:xfrm>
        </p:spPr>
        <p:txBody>
          <a:bodyPr/>
          <a:lstStyle/>
          <a:p>
            <a:r>
              <a:rPr lang="en-US" sz="2800" b="0" dirty="0" smtClean="0">
                <a:solidFill>
                  <a:srgbClr val="FFC000"/>
                </a:solidFill>
                <a:latin typeface="Arial Black" panose="020B0A04020102020204" pitchFamily="34" charset="0"/>
              </a:rPr>
              <a:t>Inspection Results Graph</a:t>
            </a:r>
            <a:endParaRPr lang="en-US" sz="2800" b="0" dirty="0">
              <a:solidFill>
                <a:srgbClr val="FFC000"/>
              </a:solidFill>
              <a:latin typeface="Arial Black" panose="020B0A04020102020204" pitchFamily="34" charset="0"/>
            </a:endParaRPr>
          </a:p>
        </p:txBody>
      </p:sp>
      <p:pic>
        <p:nvPicPr>
          <p:cNvPr id="3074" name="Picture 2" descr="A screenshot highlighting the new BASIC Detail page on the enhanced SMS Website." title="BASIC Detail Page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87993"/>
            <a:ext cx="5105400" cy="4755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1"/>
          <p:cNvSpPr>
            <a:spLocks noGrp="1"/>
          </p:cNvSpPr>
          <p:nvPr>
            <p:ph type="body" sz="quarter" idx="10"/>
          </p:nvPr>
        </p:nvSpPr>
        <p:spPr>
          <a:xfrm>
            <a:off x="4933950" y="1371600"/>
            <a:ext cx="3886200" cy="609600"/>
          </a:xfrm>
        </p:spPr>
        <p:txBody>
          <a:bodyPr/>
          <a:lstStyle/>
          <a:p>
            <a:pPr marL="342900" indent="-342900">
              <a:buFont typeface="Arial" pitchFamily="34" charset="0"/>
              <a:buChar char="•"/>
            </a:pPr>
            <a:r>
              <a:rPr lang="en-US" dirty="0" smtClean="0"/>
              <a:t>Click     to </a:t>
            </a:r>
            <a:r>
              <a:rPr lang="en-US" dirty="0"/>
              <a:t>expand graph</a:t>
            </a:r>
          </a:p>
          <a:p>
            <a:endParaRPr lang="en-US" dirty="0"/>
          </a:p>
        </p:txBody>
      </p:sp>
      <p:pic>
        <p:nvPicPr>
          <p:cNvPr id="10" name="Picture 7" descr="The icon that expands the graph to offer additional information and customized views of the graph on the SMS Website." title="Expand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2170" y="1466185"/>
            <a:ext cx="24765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descr="A red rounded rectangle highlights the link to the &quot;Inspection Results&quot; graph for a given BASIC on the SMS Website." title="Rectangle Highlighting &quot;Inspection Results&quot; Graph Link"/>
          <p:cNvSpPr/>
          <p:nvPr/>
        </p:nvSpPr>
        <p:spPr>
          <a:xfrm>
            <a:off x="4191000" y="5715000"/>
            <a:ext cx="838200" cy="228600"/>
          </a:xfrm>
          <a:prstGeom prst="roundRect">
            <a:avLst/>
          </a:prstGeom>
          <a:noFill/>
          <a:ln w="25400" cap="rnd">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075" name="Picture 3" descr="A screenshot highlighting the improved &quot;Inspection Results&quot; graph on the enhanced SMS Website." title="&quot;Inspection Results&quot; Graph Screensh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211878"/>
            <a:ext cx="8001000" cy="4755607"/>
          </a:xfrm>
          <a:prstGeom prst="rect">
            <a:avLst/>
          </a:prstGeom>
          <a:noFill/>
          <a:ln w="50800" cap="rnd">
            <a:solidFill>
              <a:srgbClr val="800000"/>
            </a:solidFill>
            <a:round/>
            <a:headEnd/>
            <a:tailEnd/>
          </a:ln>
          <a:extLst>
            <a:ext uri="{909E8E84-426E-40DD-AFC4-6F175D3DCCD1}">
              <a14:hiddenFill xmlns:a14="http://schemas.microsoft.com/office/drawing/2010/main">
                <a:solidFill>
                  <a:schemeClr val="accent1"/>
                </a:solidFill>
              </a14:hiddenFill>
            </a:ext>
          </a:extLst>
        </p:spPr>
      </p:pic>
      <p:sp>
        <p:nvSpPr>
          <p:cNvPr id="8" name="Right Arrow 7" descr="A red arrow indicates where to find the &quot;Expand&quot; icon for a graph on the SMS Website." title="Arrow Highlighting Expand Icon"/>
          <p:cNvSpPr/>
          <p:nvPr/>
        </p:nvSpPr>
        <p:spPr>
          <a:xfrm>
            <a:off x="7467600" y="1249266"/>
            <a:ext cx="978408" cy="484632"/>
          </a:xfrm>
          <a:prstGeom prst="rightArrow">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600" b="1" dirty="0">
              <a:latin typeface="+mj-lt"/>
            </a:endParaRPr>
          </a:p>
        </p:txBody>
      </p:sp>
    </p:spTree>
    <p:extLst>
      <p:ext uri="{BB962C8B-B14F-4D97-AF65-F5344CB8AC3E}">
        <p14:creationId xmlns:p14="http://schemas.microsoft.com/office/powerpoint/2010/main" val="52377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p:cTn id="13" dur="500" fill="hold"/>
                                        <p:tgtEl>
                                          <p:spTgt spid="3075"/>
                                        </p:tgtEl>
                                        <p:attrNameLst>
                                          <p:attrName>ppt_w</p:attrName>
                                        </p:attrNameLst>
                                      </p:cBhvr>
                                      <p:tavLst>
                                        <p:tav tm="0">
                                          <p:val>
                                            <p:fltVal val="0"/>
                                          </p:val>
                                        </p:tav>
                                        <p:tav tm="100000">
                                          <p:val>
                                            <p:strVal val="#ppt_w"/>
                                          </p:val>
                                        </p:tav>
                                      </p:tavLst>
                                    </p:anim>
                                    <p:anim calcmode="lin" valueType="num">
                                      <p:cBhvr>
                                        <p:cTn id="14" dur="500" fill="hold"/>
                                        <p:tgtEl>
                                          <p:spTgt spid="3075"/>
                                        </p:tgtEl>
                                        <p:attrNameLst>
                                          <p:attrName>ppt_h</p:attrName>
                                        </p:attrNameLst>
                                      </p:cBhvr>
                                      <p:tavLst>
                                        <p:tav tm="0">
                                          <p:val>
                                            <p:fltVal val="0"/>
                                          </p:val>
                                        </p:tav>
                                        <p:tav tm="100000">
                                          <p:val>
                                            <p:strVal val="#ppt_h"/>
                                          </p:val>
                                        </p:tav>
                                      </p:tavLst>
                                    </p:anim>
                                    <p:animEffect transition="in" filter="fade">
                                      <p:cBhvr>
                                        <p:cTn id="15" dur="500"/>
                                        <p:tgtEl>
                                          <p:spTgt spid="307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965B74D-C908-AA4D-BBBA-E0BEF921E9CF}" type="slidenum">
              <a:rPr lang="en-US" smtClean="0"/>
              <a:pPr/>
              <a:t>3</a:t>
            </a:fld>
            <a:endParaRPr lang="en-US" dirty="0"/>
          </a:p>
        </p:txBody>
      </p:sp>
      <p:sp>
        <p:nvSpPr>
          <p:cNvPr id="4" name="Title 3"/>
          <p:cNvSpPr>
            <a:spLocks noGrp="1"/>
          </p:cNvSpPr>
          <p:nvPr>
            <p:ph type="title"/>
          </p:nvPr>
        </p:nvSpPr>
        <p:spPr>
          <a:xfrm>
            <a:off x="228600" y="1143000"/>
            <a:ext cx="7982764" cy="685800"/>
          </a:xfrm>
          <a:prstGeom prst="rect">
            <a:avLst/>
          </a:prstGeom>
        </p:spPr>
        <p:txBody>
          <a:bodyPr/>
          <a:lstStyle/>
          <a:p>
            <a:r>
              <a:rPr lang="en-US" dirty="0" smtClean="0"/>
              <a:t>Today’s Agenda</a:t>
            </a:r>
            <a:endParaRPr lang="en-US" dirty="0"/>
          </a:p>
        </p:txBody>
      </p:sp>
      <p:sp>
        <p:nvSpPr>
          <p:cNvPr id="5" name="Text Placeholder 1"/>
          <p:cNvSpPr txBox="1">
            <a:spLocks/>
          </p:cNvSpPr>
          <p:nvPr/>
        </p:nvSpPr>
        <p:spPr>
          <a:xfrm>
            <a:off x="228600" y="1828800"/>
            <a:ext cx="8610600" cy="3886200"/>
          </a:xfrm>
          <a:prstGeom prst="rect">
            <a:avLst/>
          </a:prstGeom>
        </p:spPr>
        <p:txBody>
          <a:bodyPr vert="horz"/>
          <a:lstStyle/>
          <a:p>
            <a:pPr marL="457200" lvl="0" indent="-457200">
              <a:lnSpc>
                <a:spcPct val="110000"/>
              </a:lnSpc>
              <a:spcBef>
                <a:spcPct val="20000"/>
              </a:spcBef>
              <a:buFont typeface="+mj-lt"/>
              <a:buAutoNum type="arabicPeriod"/>
              <a:defRPr/>
            </a:pPr>
            <a:r>
              <a:rPr lang="en-US" sz="2400" dirty="0" smtClean="0">
                <a:solidFill>
                  <a:schemeClr val="tx1">
                    <a:lumMod val="65000"/>
                    <a:lumOff val="35000"/>
                  </a:schemeClr>
                </a:solidFill>
                <a:latin typeface="Arial"/>
                <a:cs typeface="Arial"/>
              </a:rPr>
              <a:t>Review Compliance, Safety, Accountability’s (CSA)  Safety Measurement System (SMS) </a:t>
            </a:r>
            <a:r>
              <a:rPr lang="en-US" sz="2400" dirty="0">
                <a:solidFill>
                  <a:schemeClr val="tx1">
                    <a:lumMod val="65000"/>
                    <a:lumOff val="35000"/>
                  </a:schemeClr>
                </a:solidFill>
                <a:latin typeface="Arial"/>
                <a:cs typeface="Arial"/>
              </a:rPr>
              <a:t>and </a:t>
            </a:r>
            <a:r>
              <a:rPr lang="en-US" sz="2400" dirty="0" smtClean="0">
                <a:solidFill>
                  <a:schemeClr val="tx1">
                    <a:lumMod val="65000"/>
                    <a:lumOff val="35000"/>
                  </a:schemeClr>
                </a:solidFill>
                <a:latin typeface="Arial"/>
                <a:cs typeface="Arial"/>
              </a:rPr>
              <a:t>its improvement process.</a:t>
            </a:r>
          </a:p>
          <a:p>
            <a:pPr marL="228600" lvl="0" indent="-228600">
              <a:lnSpc>
                <a:spcPct val="110000"/>
              </a:lnSpc>
              <a:spcBef>
                <a:spcPct val="20000"/>
              </a:spcBef>
              <a:buFont typeface="+mj-lt"/>
              <a:buAutoNum type="arabicPeriod"/>
              <a:defRPr/>
            </a:pPr>
            <a:endParaRPr lang="en-US" sz="800" dirty="0" smtClean="0">
              <a:solidFill>
                <a:schemeClr val="tx1">
                  <a:lumMod val="65000"/>
                  <a:lumOff val="35000"/>
                </a:schemeClr>
              </a:solidFill>
              <a:latin typeface="Arial"/>
              <a:cs typeface="Arial"/>
            </a:endParaRPr>
          </a:p>
          <a:p>
            <a:pPr marL="457200" lvl="0" indent="-457200">
              <a:lnSpc>
                <a:spcPct val="110000"/>
              </a:lnSpc>
              <a:spcBef>
                <a:spcPct val="20000"/>
              </a:spcBef>
              <a:buFont typeface="+mj-lt"/>
              <a:buAutoNum type="arabicPeriod"/>
              <a:defRPr/>
            </a:pPr>
            <a:r>
              <a:rPr lang="en-US" sz="2400" dirty="0" smtClean="0">
                <a:solidFill>
                  <a:schemeClr val="tx1">
                    <a:lumMod val="65000"/>
                    <a:lumOff val="35000"/>
                  </a:schemeClr>
                </a:solidFill>
                <a:latin typeface="Arial"/>
                <a:cs typeface="Arial"/>
              </a:rPr>
              <a:t>Outline primary </a:t>
            </a:r>
            <a:r>
              <a:rPr lang="en-US" sz="2400" dirty="0">
                <a:solidFill>
                  <a:schemeClr val="tx1">
                    <a:lumMod val="65000"/>
                    <a:lumOff val="35000"/>
                  </a:schemeClr>
                </a:solidFill>
                <a:latin typeface="Arial"/>
                <a:cs typeface="Arial"/>
              </a:rPr>
              <a:t>objectives for </a:t>
            </a:r>
            <a:r>
              <a:rPr lang="en-US" sz="2400" dirty="0" smtClean="0">
                <a:solidFill>
                  <a:schemeClr val="tx1">
                    <a:lumMod val="65000"/>
                    <a:lumOff val="35000"/>
                  </a:schemeClr>
                </a:solidFill>
                <a:latin typeface="Arial"/>
                <a:cs typeface="Arial"/>
              </a:rPr>
              <a:t>SMS display enhancements.</a:t>
            </a:r>
          </a:p>
          <a:p>
            <a:pPr marL="228600" lvl="0" indent="-228600">
              <a:lnSpc>
                <a:spcPct val="110000"/>
              </a:lnSpc>
              <a:spcBef>
                <a:spcPct val="20000"/>
              </a:spcBef>
              <a:buFont typeface="+mj-lt"/>
              <a:buAutoNum type="arabicPeriod"/>
              <a:defRPr/>
            </a:pPr>
            <a:endParaRPr lang="en-US" sz="800" dirty="0" smtClean="0">
              <a:solidFill>
                <a:schemeClr val="tx1">
                  <a:lumMod val="65000"/>
                  <a:lumOff val="35000"/>
                </a:schemeClr>
              </a:solidFill>
              <a:latin typeface="Arial"/>
              <a:cs typeface="Arial"/>
            </a:endParaRPr>
          </a:p>
          <a:p>
            <a:pPr marL="457200" lvl="0" indent="-457200">
              <a:lnSpc>
                <a:spcPct val="110000"/>
              </a:lnSpc>
              <a:spcBef>
                <a:spcPct val="20000"/>
              </a:spcBef>
              <a:buFont typeface="+mj-lt"/>
              <a:buAutoNum type="arabicPeriod"/>
              <a:defRPr/>
            </a:pPr>
            <a:r>
              <a:rPr lang="en-US" sz="2400" dirty="0" smtClean="0">
                <a:solidFill>
                  <a:schemeClr val="tx1">
                    <a:lumMod val="65000"/>
                    <a:lumOff val="35000"/>
                  </a:schemeClr>
                </a:solidFill>
                <a:latin typeface="Arial"/>
                <a:cs typeface="Arial"/>
              </a:rPr>
              <a:t>Provide </a:t>
            </a:r>
            <a:r>
              <a:rPr lang="en-US" sz="2400" dirty="0">
                <a:solidFill>
                  <a:schemeClr val="tx1">
                    <a:lumMod val="65000"/>
                    <a:lumOff val="35000"/>
                  </a:schemeClr>
                </a:solidFill>
                <a:latin typeface="Arial"/>
                <a:cs typeface="Arial"/>
              </a:rPr>
              <a:t>an overview </a:t>
            </a:r>
            <a:r>
              <a:rPr lang="en-US" sz="2400" dirty="0" smtClean="0">
                <a:solidFill>
                  <a:schemeClr val="tx1">
                    <a:lumMod val="65000"/>
                    <a:lumOff val="35000"/>
                  </a:schemeClr>
                </a:solidFill>
                <a:latin typeface="Arial"/>
                <a:cs typeface="Arial"/>
              </a:rPr>
              <a:t>of SMS </a:t>
            </a:r>
            <a:r>
              <a:rPr lang="en-US" sz="2400" dirty="0">
                <a:solidFill>
                  <a:schemeClr val="tx1">
                    <a:lumMod val="65000"/>
                    <a:lumOff val="35000"/>
                  </a:schemeClr>
                </a:solidFill>
                <a:latin typeface="Arial"/>
                <a:cs typeface="Arial"/>
              </a:rPr>
              <a:t>display </a:t>
            </a:r>
            <a:r>
              <a:rPr lang="en-US" sz="2400" dirty="0" smtClean="0">
                <a:solidFill>
                  <a:schemeClr val="tx1">
                    <a:lumMod val="65000"/>
                    <a:lumOff val="35000"/>
                  </a:schemeClr>
                </a:solidFill>
                <a:latin typeface="Arial"/>
                <a:cs typeface="Arial"/>
              </a:rPr>
              <a:t>enhancements.</a:t>
            </a:r>
          </a:p>
          <a:p>
            <a:pPr marL="228600" lvl="0" indent="-228600">
              <a:lnSpc>
                <a:spcPct val="110000"/>
              </a:lnSpc>
              <a:spcBef>
                <a:spcPct val="20000"/>
              </a:spcBef>
              <a:buFont typeface="+mj-lt"/>
              <a:buAutoNum type="arabicPeriod"/>
              <a:defRPr/>
            </a:pPr>
            <a:endParaRPr lang="en-US" sz="800" dirty="0" smtClean="0">
              <a:solidFill>
                <a:schemeClr val="tx1">
                  <a:lumMod val="65000"/>
                  <a:lumOff val="35000"/>
                </a:schemeClr>
              </a:solidFill>
              <a:latin typeface="Arial"/>
              <a:cs typeface="Arial"/>
            </a:endParaRPr>
          </a:p>
          <a:p>
            <a:pPr marL="457200" lvl="0" indent="-457200">
              <a:lnSpc>
                <a:spcPct val="110000"/>
              </a:lnSpc>
              <a:spcBef>
                <a:spcPct val="20000"/>
              </a:spcBef>
              <a:buFont typeface="+mj-lt"/>
              <a:buAutoNum type="arabicPeriod"/>
              <a:defRPr/>
            </a:pPr>
            <a:r>
              <a:rPr lang="en-US" sz="2400" dirty="0" smtClean="0">
                <a:solidFill>
                  <a:schemeClr val="tx1">
                    <a:lumMod val="65000"/>
                    <a:lumOff val="35000"/>
                  </a:schemeClr>
                </a:solidFill>
                <a:latin typeface="Arial"/>
                <a:cs typeface="Arial"/>
              </a:rPr>
              <a:t>Outline </a:t>
            </a:r>
            <a:r>
              <a:rPr lang="en-US" sz="2400" dirty="0">
                <a:solidFill>
                  <a:schemeClr val="tx1">
                    <a:lumMod val="65000"/>
                    <a:lumOff val="35000"/>
                  </a:schemeClr>
                </a:solidFill>
                <a:latin typeface="Arial"/>
                <a:cs typeface="Arial"/>
              </a:rPr>
              <a:t>new a</a:t>
            </a:r>
            <a:r>
              <a:rPr lang="en-US" sz="2400" dirty="0" smtClean="0">
                <a:solidFill>
                  <a:schemeClr val="tx1">
                    <a:lumMod val="65000"/>
                    <a:lumOff val="35000"/>
                  </a:schemeClr>
                </a:solidFill>
                <a:latin typeface="Arial"/>
                <a:cs typeface="Arial"/>
              </a:rPr>
              <a:t>djudicated </a:t>
            </a:r>
            <a:r>
              <a:rPr lang="en-US" sz="2400" dirty="0">
                <a:solidFill>
                  <a:schemeClr val="tx1">
                    <a:lumMod val="65000"/>
                    <a:lumOff val="35000"/>
                  </a:schemeClr>
                </a:solidFill>
                <a:latin typeface="Arial"/>
                <a:cs typeface="Arial"/>
              </a:rPr>
              <a:t>c</a:t>
            </a:r>
            <a:r>
              <a:rPr lang="en-US" sz="2400" dirty="0" smtClean="0">
                <a:solidFill>
                  <a:schemeClr val="tx1">
                    <a:lumMod val="65000"/>
                    <a:lumOff val="35000"/>
                  </a:schemeClr>
                </a:solidFill>
                <a:latin typeface="Arial"/>
                <a:cs typeface="Arial"/>
              </a:rPr>
              <a:t>itations policy.</a:t>
            </a:r>
          </a:p>
          <a:p>
            <a:pPr marL="228600" lvl="0" indent="-228600">
              <a:lnSpc>
                <a:spcPct val="110000"/>
              </a:lnSpc>
              <a:spcBef>
                <a:spcPct val="20000"/>
              </a:spcBef>
              <a:buFont typeface="+mj-lt"/>
              <a:buAutoNum type="arabicPeriod"/>
              <a:defRPr/>
            </a:pPr>
            <a:endParaRPr lang="en-US" sz="800" dirty="0" smtClean="0">
              <a:solidFill>
                <a:schemeClr val="tx1">
                  <a:lumMod val="65000"/>
                  <a:lumOff val="35000"/>
                </a:schemeClr>
              </a:solidFill>
              <a:latin typeface="Arial"/>
              <a:cs typeface="Arial"/>
            </a:endParaRPr>
          </a:p>
          <a:p>
            <a:pPr marL="457200" lvl="0" indent="-457200">
              <a:lnSpc>
                <a:spcPct val="110000"/>
              </a:lnSpc>
              <a:spcBef>
                <a:spcPct val="20000"/>
              </a:spcBef>
              <a:buFont typeface="+mj-lt"/>
              <a:buAutoNum type="arabicPeriod"/>
              <a:defRPr/>
            </a:pPr>
            <a:r>
              <a:rPr lang="en-US" sz="2400" dirty="0" smtClean="0">
                <a:solidFill>
                  <a:schemeClr val="tx1">
                    <a:lumMod val="65000"/>
                    <a:lumOff val="35000"/>
                  </a:schemeClr>
                </a:solidFill>
                <a:latin typeface="Arial"/>
                <a:cs typeface="Arial"/>
              </a:rPr>
              <a:t>Q&amp;A on topics covered.</a:t>
            </a:r>
            <a:endParaRPr kumimoji="0" lang="en-US" sz="2400" b="0" i="0" u="none" strike="noStrike" kern="1200" cap="none" spc="0" normalizeH="0" baseline="0" noProof="0" dirty="0" smtClean="0">
              <a:ln>
                <a:noFill/>
              </a:ln>
              <a:solidFill>
                <a:schemeClr val="tx1">
                  <a:lumMod val="65000"/>
                  <a:lumOff val="35000"/>
                </a:schemeClr>
              </a:solidFill>
              <a:effectLst/>
              <a:uLnTx/>
              <a:uFillTx/>
              <a:latin typeface="Arial"/>
              <a:ea typeface="+mn-ea"/>
              <a:cs typeface="Arial"/>
            </a:endParaRPr>
          </a:p>
        </p:txBody>
      </p:sp>
    </p:spTree>
    <p:extLst>
      <p:ext uri="{BB962C8B-B14F-4D97-AF65-F5344CB8AC3E}">
        <p14:creationId xmlns:p14="http://schemas.microsoft.com/office/powerpoint/2010/main" val="2214584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65B74D-C908-AA4D-BBBA-E0BEF921E9CF}" type="slidenum">
              <a:rPr lang="en-US" smtClean="0"/>
              <a:pPr/>
              <a:t>30</a:t>
            </a:fld>
            <a:endParaRPr lang="en-US" dirty="0"/>
          </a:p>
        </p:txBody>
      </p:sp>
      <p:sp>
        <p:nvSpPr>
          <p:cNvPr id="5" name="Content Placeholder 4"/>
          <p:cNvSpPr>
            <a:spLocks noGrp="1"/>
          </p:cNvSpPr>
          <p:nvPr>
            <p:ph sz="quarter" idx="11"/>
          </p:nvPr>
        </p:nvSpPr>
        <p:spPr>
          <a:xfrm>
            <a:off x="247650" y="704849"/>
            <a:ext cx="3886200" cy="438151"/>
          </a:xfrm>
        </p:spPr>
        <p:txBody>
          <a:bodyPr/>
          <a:lstStyle/>
          <a:p>
            <a:r>
              <a:rPr lang="en-US" sz="2800" b="0" dirty="0" smtClean="0">
                <a:solidFill>
                  <a:srgbClr val="FFC000"/>
                </a:solidFill>
                <a:latin typeface="Arial Black" panose="020B0A04020102020204" pitchFamily="34" charset="0"/>
              </a:rPr>
              <a:t>Inspection History</a:t>
            </a:r>
            <a:endParaRPr lang="en-US" sz="2800" b="0" dirty="0">
              <a:solidFill>
                <a:srgbClr val="FFC000"/>
              </a:solidFill>
              <a:latin typeface="Arial Black" panose="020B0A04020102020204" pitchFamily="34" charset="0"/>
            </a:endParaRPr>
          </a:p>
        </p:txBody>
      </p:sp>
      <p:pic>
        <p:nvPicPr>
          <p:cNvPr id="1026" name="Picture 2" descr="A screenshot highlighting the main Inspection History view,, which shows the total number of inspections for each carrier, on the enhanced SMS Website." title="Inspection History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8229600" cy="4707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A screenshot highlighting the view options for Inspection History information on the enhanced SMS Website." title="Inspection History View Options Screensh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49" y="1174844"/>
            <a:ext cx="8607473" cy="1339755"/>
          </a:xfrm>
          <a:prstGeom prst="rect">
            <a:avLst/>
          </a:prstGeom>
          <a:noFill/>
          <a:ln w="50800" cap="rnd">
            <a:solidFill>
              <a:srgbClr val="800000"/>
            </a:solidFill>
            <a:round/>
            <a:headEnd/>
            <a:tailEnd/>
          </a:ln>
          <a:extLst>
            <a:ext uri="{909E8E84-426E-40DD-AFC4-6F175D3DCCD1}">
              <a14:hiddenFill xmlns:a14="http://schemas.microsoft.com/office/drawing/2010/main">
                <a:solidFill>
                  <a:schemeClr val="accent1"/>
                </a:solidFill>
              </a14:hiddenFill>
            </a:ext>
          </a:extLst>
        </p:spPr>
      </p:pic>
      <p:pic>
        <p:nvPicPr>
          <p:cNvPr id="3075" name="Picture 3" descr="A screenshot highlighting the 'More Info' option on the Inspection History page, which shows how the carrier's performance measure has changed from the previous month based on the formula, on the enhanced SMS Website." title="Inspection History 'More Info' Screensh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7069" y="4966037"/>
            <a:ext cx="6400800" cy="933450"/>
          </a:xfrm>
          <a:prstGeom prst="rect">
            <a:avLst/>
          </a:prstGeom>
          <a:noFill/>
          <a:ln w="50800" cap="rnd">
            <a:solidFill>
              <a:srgbClr val="800000"/>
            </a:solidFill>
            <a:round/>
            <a:headEnd/>
            <a:tailEnd/>
          </a:ln>
          <a:extLst>
            <a:ext uri="{909E8E84-426E-40DD-AFC4-6F175D3DCCD1}">
              <a14:hiddenFill xmlns:a14="http://schemas.microsoft.com/office/drawing/2010/main">
                <a:solidFill>
                  <a:schemeClr val="accent1"/>
                </a:solidFill>
              </a14:hiddenFill>
            </a:ext>
          </a:extLst>
        </p:spPr>
      </p:pic>
      <p:pic>
        <p:nvPicPr>
          <p:cNvPr id="1027" name="Picture 3" descr="A screenshot highlighting the Inspection History view with BASIC violations only on the enhanced SMS Website." title="Inspection History With BASIC Violations View Screensh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648" y="2710606"/>
            <a:ext cx="8607475" cy="2089994"/>
          </a:xfrm>
          <a:prstGeom prst="rect">
            <a:avLst/>
          </a:prstGeom>
          <a:noFill/>
          <a:ln w="50800" cap="rnd">
            <a:solidFill>
              <a:srgbClr val="800000"/>
            </a:solidFill>
            <a:round/>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4768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additive="base">
                                        <p:cTn id="19" dur="500" fill="hold"/>
                                        <p:tgtEl>
                                          <p:spTgt spid="3075"/>
                                        </p:tgtEl>
                                        <p:attrNameLst>
                                          <p:attrName>ppt_x</p:attrName>
                                        </p:attrNameLst>
                                      </p:cBhvr>
                                      <p:tavLst>
                                        <p:tav tm="0">
                                          <p:val>
                                            <p:strVal val="#ppt_x"/>
                                          </p:val>
                                        </p:tav>
                                        <p:tav tm="100000">
                                          <p:val>
                                            <p:strVal val="#ppt_x"/>
                                          </p:val>
                                        </p:tav>
                                      </p:tavLst>
                                    </p:anim>
                                    <p:anim calcmode="lin" valueType="num">
                                      <p:cBhvr additive="base">
                                        <p:cTn id="20"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65B74D-C908-AA4D-BBBA-E0BEF921E9CF}" type="slidenum">
              <a:rPr lang="en-US" smtClean="0"/>
              <a:pPr/>
              <a:t>31</a:t>
            </a:fld>
            <a:endParaRPr lang="en-US" dirty="0"/>
          </a:p>
        </p:txBody>
      </p:sp>
      <p:sp>
        <p:nvSpPr>
          <p:cNvPr id="5" name="Content Placeholder 4"/>
          <p:cNvSpPr>
            <a:spLocks noGrp="1"/>
          </p:cNvSpPr>
          <p:nvPr>
            <p:ph sz="quarter" idx="11"/>
          </p:nvPr>
        </p:nvSpPr>
        <p:spPr>
          <a:xfrm>
            <a:off x="247650" y="704849"/>
            <a:ext cx="6686550" cy="438151"/>
          </a:xfrm>
        </p:spPr>
        <p:txBody>
          <a:bodyPr/>
          <a:lstStyle/>
          <a:p>
            <a:r>
              <a:rPr lang="en-US" sz="2800" b="0" dirty="0" smtClean="0">
                <a:solidFill>
                  <a:srgbClr val="FFC000"/>
                </a:solidFill>
                <a:latin typeface="Arial Black" panose="020B0A04020102020204" pitchFamily="34" charset="0"/>
              </a:rPr>
              <a:t>Detailed Inspection Report</a:t>
            </a:r>
            <a:endParaRPr lang="en-US" sz="2800" b="0" dirty="0">
              <a:solidFill>
                <a:srgbClr val="FFC000"/>
              </a:solidFill>
              <a:latin typeface="Arial Black" panose="020B0A04020102020204" pitchFamily="34" charset="0"/>
            </a:endParaRPr>
          </a:p>
        </p:txBody>
      </p:sp>
      <p:pic>
        <p:nvPicPr>
          <p:cNvPr id="2050" name="Picture 2" descr="A screenshot highlighting a detailed inspection report -- which provides the description of each violation, whether the violation is included in SMS, and the reason for the violation's exclusion from SMS -- on the enhanced SMS Website." title="Detailed Inspection Report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43000"/>
            <a:ext cx="66294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71142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48200" y="1295400"/>
            <a:ext cx="4267200" cy="3886200"/>
          </a:xfrm>
        </p:spPr>
        <p:txBody>
          <a:bodyPr>
            <a:normAutofit lnSpcReduction="10000"/>
          </a:bodyPr>
          <a:lstStyle/>
          <a:p>
            <a:pPr marL="342900" indent="-342900">
              <a:buFont typeface="Arial" pitchFamily="34" charset="0"/>
              <a:buChar char="•"/>
            </a:pPr>
            <a:r>
              <a:rPr lang="en-US" sz="1800" dirty="0"/>
              <a:t>Includes “Carrier MCS-150 Outdated” flag </a:t>
            </a:r>
            <a:r>
              <a:rPr lang="en-US" sz="1800" dirty="0" smtClean="0"/>
              <a:t>to notify carrier that its MCS-150 form has </a:t>
            </a:r>
            <a:r>
              <a:rPr lang="en-US" sz="1800" u="sng" dirty="0" smtClean="0"/>
              <a:t>not</a:t>
            </a:r>
            <a:r>
              <a:rPr lang="en-US" sz="1800" dirty="0" smtClean="0"/>
              <a:t> been updated in the past 24 months.</a:t>
            </a:r>
          </a:p>
          <a:p>
            <a:endParaRPr lang="en-US" sz="1800" dirty="0" smtClean="0"/>
          </a:p>
          <a:p>
            <a:pPr marL="342900" indent="-342900">
              <a:buFont typeface="Arial" pitchFamily="34" charset="0"/>
              <a:buChar char="•"/>
            </a:pPr>
            <a:r>
              <a:rPr lang="en-US" sz="1800" dirty="0" smtClean="0"/>
              <a:t>Includes </a:t>
            </a:r>
            <a:r>
              <a:rPr lang="en-US" sz="1800" dirty="0"/>
              <a:t>“Carrier VMT Outdated</a:t>
            </a:r>
            <a:r>
              <a:rPr lang="en-US" sz="1800" dirty="0" smtClean="0"/>
              <a:t>” to notify carrier that its Vehicle </a:t>
            </a:r>
            <a:r>
              <a:rPr lang="en-US" sz="1800" dirty="0"/>
              <a:t>Miles Traveled </a:t>
            </a:r>
            <a:r>
              <a:rPr lang="en-US" sz="1800" dirty="0" smtClean="0"/>
              <a:t>field does </a:t>
            </a:r>
            <a:r>
              <a:rPr lang="en-US" sz="1800" u="sng" dirty="0" smtClean="0"/>
              <a:t>not</a:t>
            </a:r>
            <a:r>
              <a:rPr lang="en-US" sz="1800" dirty="0" smtClean="0"/>
              <a:t> reflect </a:t>
            </a:r>
            <a:r>
              <a:rPr lang="en-US" sz="1800" dirty="0"/>
              <a:t>data from one of two previous </a:t>
            </a:r>
            <a:r>
              <a:rPr lang="en-US" sz="1800" dirty="0" smtClean="0"/>
              <a:t>years.</a:t>
            </a:r>
          </a:p>
          <a:p>
            <a:pPr marL="342900" indent="-342900">
              <a:buFont typeface="Arial" pitchFamily="34" charset="0"/>
              <a:buChar char="•"/>
            </a:pPr>
            <a:endParaRPr lang="en-US" sz="1800" dirty="0"/>
          </a:p>
          <a:p>
            <a:pPr marL="342900" indent="-342900">
              <a:buFont typeface="Arial" pitchFamily="34" charset="0"/>
              <a:buChar char="•"/>
            </a:pPr>
            <a:r>
              <a:rPr lang="en-US" sz="1800" dirty="0"/>
              <a:t>Carriers can click “Update Registration Info” to update their registration </a:t>
            </a:r>
            <a:r>
              <a:rPr lang="en-US" sz="1800" dirty="0" smtClean="0"/>
              <a:t>information. </a:t>
            </a:r>
            <a:endParaRPr lang="en-US" sz="1800" dirty="0"/>
          </a:p>
        </p:txBody>
      </p:sp>
      <p:sp>
        <p:nvSpPr>
          <p:cNvPr id="4" name="Slide Number Placeholder 3"/>
          <p:cNvSpPr>
            <a:spLocks noGrp="1"/>
          </p:cNvSpPr>
          <p:nvPr>
            <p:ph type="sldNum" sz="quarter" idx="4"/>
          </p:nvPr>
        </p:nvSpPr>
        <p:spPr/>
        <p:txBody>
          <a:bodyPr/>
          <a:lstStyle/>
          <a:p>
            <a:fld id="{2965B74D-C908-AA4D-BBBA-E0BEF921E9CF}" type="slidenum">
              <a:rPr lang="en-US" smtClean="0"/>
              <a:pPr/>
              <a:t>32</a:t>
            </a:fld>
            <a:endParaRPr lang="en-US" dirty="0"/>
          </a:p>
        </p:txBody>
      </p:sp>
      <p:sp>
        <p:nvSpPr>
          <p:cNvPr id="5" name="Content Placeholder 4"/>
          <p:cNvSpPr>
            <a:spLocks noGrp="1"/>
          </p:cNvSpPr>
          <p:nvPr>
            <p:ph sz="quarter" idx="11"/>
          </p:nvPr>
        </p:nvSpPr>
        <p:spPr>
          <a:xfrm>
            <a:off x="228600" y="685801"/>
            <a:ext cx="4972050" cy="457200"/>
          </a:xfrm>
        </p:spPr>
        <p:txBody>
          <a:bodyPr/>
          <a:lstStyle/>
          <a:p>
            <a:r>
              <a:rPr lang="en-US" sz="2800" b="0" dirty="0" smtClean="0">
                <a:solidFill>
                  <a:srgbClr val="FFC000"/>
                </a:solidFill>
                <a:latin typeface="Arial Black" panose="020B0A04020102020204" pitchFamily="34" charset="0"/>
              </a:rPr>
              <a:t>Carrier Registration</a:t>
            </a:r>
            <a:endParaRPr lang="en-US" sz="2800" b="0" dirty="0">
              <a:solidFill>
                <a:srgbClr val="FFC000"/>
              </a:solidFill>
              <a:latin typeface="Arial Black" panose="020B0A04020102020204" pitchFamily="34" charset="0"/>
            </a:endParaRPr>
          </a:p>
        </p:txBody>
      </p:sp>
      <p:pic>
        <p:nvPicPr>
          <p:cNvPr id="6146" name="Picture 2" descr="A screenshot highlighting the enhanced Carrier Registration section, which includes flags that indicate if a carrier needs to update its MCS-150 form or Vehicle Miles Traveled data, on the enhanced SMS Website." title="Carrier Registration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3581400" cy="4343400"/>
          </a:xfrm>
          <a:prstGeom prst="rect">
            <a:avLst/>
          </a:prstGeom>
          <a:noFill/>
          <a:ln w="50800" cap="rnd">
            <a:solidFill>
              <a:srgbClr val="800000"/>
            </a:solidFill>
            <a:round/>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946304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65B74D-C908-AA4D-BBBA-E0BEF921E9CF}" type="slidenum">
              <a:rPr lang="en-US" smtClean="0"/>
              <a:pPr/>
              <a:t>33</a:t>
            </a:fld>
            <a:endParaRPr lang="en-US" dirty="0"/>
          </a:p>
        </p:txBody>
      </p:sp>
      <p:pic>
        <p:nvPicPr>
          <p:cNvPr id="11268" name="Picture 4" descr="A screenshot highlighting the new Help Center -- which includes the &quot;Take a Tour&quot; feature, FAQs, SMS Display Key Terms Glossary, and resources to improve safety performance and compliance -- on the enhanced SMS Website." title="Help Center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0"/>
            <a:ext cx="777240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04062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65B74D-C908-AA4D-BBBA-E0BEF921E9CF}" type="slidenum">
              <a:rPr lang="en-US" smtClean="0">
                <a:solidFill>
                  <a:prstClr val="black">
                    <a:tint val="75000"/>
                  </a:prstClr>
                </a:solidFill>
                <a:latin typeface="Arial" panose="020B0604020202020204" pitchFamily="34" charset="0"/>
                <a:cs typeface="Arial" panose="020B0604020202020204" pitchFamily="34" charset="0"/>
              </a:rPr>
              <a:pPr/>
              <a:t>34</a:t>
            </a:fld>
            <a:endParaRPr lang="en-US" dirty="0">
              <a:solidFill>
                <a:prstClr val="black">
                  <a:tint val="75000"/>
                </a:prstClr>
              </a:solidFill>
              <a:latin typeface="Arial" panose="020B0604020202020204" pitchFamily="34" charset="0"/>
              <a:cs typeface="Arial" panose="020B0604020202020204" pitchFamily="34" charset="0"/>
            </a:endParaRPr>
          </a:p>
        </p:txBody>
      </p:sp>
      <p:sp>
        <p:nvSpPr>
          <p:cNvPr id="5" name="Content Placeholder 4"/>
          <p:cNvSpPr>
            <a:spLocks noGrp="1"/>
          </p:cNvSpPr>
          <p:nvPr>
            <p:ph sz="quarter" idx="11"/>
          </p:nvPr>
        </p:nvSpPr>
        <p:spPr>
          <a:xfrm>
            <a:off x="228600" y="3009900"/>
            <a:ext cx="8686800" cy="828863"/>
          </a:xfrm>
        </p:spPr>
        <p:txBody>
          <a:bodyPr/>
          <a:lstStyle/>
          <a:p>
            <a:pPr algn="ctr"/>
            <a:r>
              <a:rPr lang="en-US" sz="3600" b="0" dirty="0" smtClean="0">
                <a:solidFill>
                  <a:srgbClr val="FFC000"/>
                </a:solidFill>
                <a:latin typeface="Arial Black" panose="020B0A04020102020204" pitchFamily="34" charset="0"/>
              </a:rPr>
              <a:t>New Adjudicated Citations Policy</a:t>
            </a:r>
          </a:p>
          <a:p>
            <a:pPr algn="ctr"/>
            <a:endParaRPr lang="en-US" sz="3600" b="0" dirty="0">
              <a:solidFill>
                <a:srgbClr val="FFC000"/>
              </a:solidFill>
              <a:latin typeface="Arial Black" panose="020B0A04020102020204" pitchFamily="34" charset="0"/>
            </a:endParaRPr>
          </a:p>
          <a:p>
            <a:pPr algn="ctr"/>
            <a:r>
              <a:rPr lang="en-US" sz="3600" i="1" dirty="0" smtClean="0">
                <a:latin typeface="Arial" panose="020B0604020202020204" pitchFamily="34" charset="0"/>
                <a:cs typeface="Arial" panose="020B0604020202020204" pitchFamily="34" charset="0"/>
              </a:rPr>
              <a:t>Effective August </a:t>
            </a:r>
            <a:r>
              <a:rPr lang="en-US" sz="3600" i="1" dirty="0">
                <a:latin typeface="Arial" panose="020B0604020202020204" pitchFamily="34" charset="0"/>
                <a:cs typeface="Arial" panose="020B0604020202020204" pitchFamily="34" charset="0"/>
              </a:rPr>
              <a:t>23, 2014</a:t>
            </a:r>
            <a:r>
              <a:rPr lang="en-US" sz="3600" b="0" i="1" dirty="0" smtClean="0">
                <a:solidFill>
                  <a:srgbClr val="FFC000"/>
                </a:solidFill>
                <a:latin typeface="Arial Black" panose="020B0A04020102020204" pitchFamily="34" charset="0"/>
              </a:rPr>
              <a:t> </a:t>
            </a:r>
            <a:endParaRPr lang="en-US" sz="3600" b="0" i="1" dirty="0">
              <a:solidFill>
                <a:srgbClr val="FFC000"/>
              </a:solidFill>
              <a:latin typeface="Arial Black" panose="020B0A04020102020204" pitchFamily="34" charset="0"/>
            </a:endParaRPr>
          </a:p>
        </p:txBody>
      </p:sp>
    </p:spTree>
    <p:extLst>
      <p:ext uri="{BB962C8B-B14F-4D97-AF65-F5344CB8AC3E}">
        <p14:creationId xmlns:p14="http://schemas.microsoft.com/office/powerpoint/2010/main" val="26358896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1005" y="1807535"/>
            <a:ext cx="8674395" cy="4212265"/>
          </a:xfrm>
        </p:spPr>
        <p:txBody>
          <a:bodyPr>
            <a:normAutofit/>
          </a:bodyPr>
          <a:lstStyle/>
          <a:p>
            <a:pPr marL="342900" lvl="2" indent="-342900">
              <a:buFont typeface="Arial" panose="020B0604020202020204" pitchFamily="34" charset="0"/>
              <a:buChar char="•"/>
            </a:pPr>
            <a:r>
              <a:rPr lang="en-US" altLang="en-US" sz="2400" dirty="0" smtClean="0">
                <a:latin typeface="Arial" pitchFamily="34" charset="0"/>
                <a:cs typeface="Arial" pitchFamily="34" charset="0"/>
              </a:rPr>
              <a:t>FMCSA is committed to improving the quality and uniformity of roadside inspection data.</a:t>
            </a:r>
          </a:p>
          <a:p>
            <a:pPr marL="0" lvl="2" indent="0">
              <a:buNone/>
            </a:pPr>
            <a:r>
              <a:rPr lang="en-US" altLang="en-US" sz="2400" dirty="0" smtClean="0">
                <a:latin typeface="Arial" pitchFamily="34" charset="0"/>
                <a:cs typeface="Arial" pitchFamily="34" charset="0"/>
              </a:rPr>
              <a:t> </a:t>
            </a:r>
          </a:p>
          <a:p>
            <a:pPr marL="342900" lvl="2" indent="-342900">
              <a:buFont typeface="Arial" panose="020B0604020202020204" pitchFamily="34" charset="0"/>
              <a:buChar char="•"/>
            </a:pPr>
            <a:r>
              <a:rPr lang="en-US" sz="2400" dirty="0" smtClean="0">
                <a:latin typeface="Arial" pitchFamily="34" charset="0"/>
                <a:cs typeface="Arial" pitchFamily="34" charset="0"/>
              </a:rPr>
              <a:t>As </a:t>
            </a:r>
            <a:r>
              <a:rPr lang="en-US" sz="2400" dirty="0">
                <a:latin typeface="Arial" pitchFamily="34" charset="0"/>
                <a:cs typeface="Arial" pitchFamily="34" charset="0"/>
              </a:rPr>
              <a:t>part of this commitment, FMCSA is implementing a new </a:t>
            </a:r>
            <a:r>
              <a:rPr lang="en-US" sz="2400" dirty="0" smtClean="0">
                <a:latin typeface="Arial" pitchFamily="34" charset="0"/>
                <a:cs typeface="Arial" pitchFamily="34" charset="0"/>
              </a:rPr>
              <a:t>adjudicated citations policy </a:t>
            </a:r>
            <a:r>
              <a:rPr lang="en-US" sz="2400" dirty="0">
                <a:latin typeface="Arial" pitchFamily="34" charset="0"/>
                <a:cs typeface="Arial" pitchFamily="34" charset="0"/>
              </a:rPr>
              <a:t>to improve the quality and uniformity of data in </a:t>
            </a:r>
            <a:r>
              <a:rPr lang="en-US" sz="2400" dirty="0" smtClean="0">
                <a:latin typeface="Arial" pitchFamily="34" charset="0"/>
                <a:cs typeface="Arial" pitchFamily="34" charset="0"/>
              </a:rPr>
              <a:t>the Motor Carrier Management Information System (MCMIS) </a:t>
            </a:r>
            <a:r>
              <a:rPr lang="en-US" sz="2400" dirty="0">
                <a:latin typeface="Arial" pitchFamily="34" charset="0"/>
                <a:cs typeface="Arial" pitchFamily="34" charset="0"/>
              </a:rPr>
              <a:t>and the Agency’s other data </a:t>
            </a:r>
            <a:r>
              <a:rPr lang="en-US" sz="2400" dirty="0" smtClean="0">
                <a:latin typeface="Arial" pitchFamily="34" charset="0"/>
                <a:cs typeface="Arial" pitchFamily="34" charset="0"/>
              </a:rPr>
              <a:t>systems, including the SMS and Pre-Employment Screening Program (PSP).</a:t>
            </a:r>
          </a:p>
          <a:p>
            <a:pPr lvl="1" indent="0">
              <a:buNone/>
            </a:pPr>
            <a:endParaRPr lang="en-US" sz="2400" dirty="0">
              <a:latin typeface="Arial" pitchFamily="34" charset="0"/>
              <a:cs typeface="Arial" pitchFamily="34" charset="0"/>
            </a:endParaRPr>
          </a:p>
          <a:p>
            <a:pPr marL="1085850" lvl="1" indent="-342900">
              <a:buFont typeface="Arial" panose="020B0604020202020204" pitchFamily="34" charset="0"/>
              <a:buChar char="•"/>
            </a:pPr>
            <a:endParaRPr lang="en-US" sz="2400" dirty="0">
              <a:latin typeface="Arial" pitchFamily="34" charset="0"/>
              <a:cs typeface="Arial" pitchFamily="34" charset="0"/>
            </a:endParaRPr>
          </a:p>
        </p:txBody>
      </p:sp>
      <p:sp>
        <p:nvSpPr>
          <p:cNvPr id="3" name="Slide Number Placeholder 2"/>
          <p:cNvSpPr>
            <a:spLocks noGrp="1"/>
          </p:cNvSpPr>
          <p:nvPr>
            <p:ph type="sldNum" sz="quarter" idx="4"/>
          </p:nvPr>
        </p:nvSpPr>
        <p:spPr/>
        <p:txBody>
          <a:bodyPr/>
          <a:lstStyle/>
          <a:p>
            <a:fld id="{2965B74D-C908-AA4D-BBBA-E0BEF921E9CF}" type="slidenum">
              <a:rPr lang="en-US" smtClean="0">
                <a:solidFill>
                  <a:prstClr val="black">
                    <a:tint val="75000"/>
                  </a:prstClr>
                </a:solidFill>
                <a:latin typeface="Arial" panose="020B0604020202020204" pitchFamily="34" charset="0"/>
                <a:cs typeface="Arial" panose="020B0604020202020204" pitchFamily="34" charset="0"/>
              </a:rPr>
              <a:pPr/>
              <a:t>35</a:t>
            </a:fld>
            <a:endParaRPr lang="en-US" dirty="0">
              <a:solidFill>
                <a:prstClr val="black">
                  <a:tint val="7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41005" y="1121735"/>
            <a:ext cx="8915400" cy="685800"/>
          </a:xfrm>
        </p:spPr>
        <p:txBody>
          <a:bodyPr/>
          <a:lstStyle/>
          <a:p>
            <a:r>
              <a:rPr lang="en-US" sz="2400" dirty="0" smtClean="0"/>
              <a:t>New Policy to Improve Data Quality and Uniformity</a:t>
            </a:r>
            <a:endParaRPr lang="en-US" sz="2400" dirty="0"/>
          </a:p>
        </p:txBody>
      </p:sp>
    </p:spTree>
    <p:extLst>
      <p:ext uri="{BB962C8B-B14F-4D97-AF65-F5344CB8AC3E}">
        <p14:creationId xmlns:p14="http://schemas.microsoft.com/office/powerpoint/2010/main" val="38149322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1005" y="1807535"/>
            <a:ext cx="8674395" cy="4212265"/>
          </a:xfrm>
        </p:spPr>
        <p:txBody>
          <a:bodyPr>
            <a:normAutofit/>
          </a:bodyPr>
          <a:lstStyle/>
          <a:p>
            <a:pPr marL="347663"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MCMIS </a:t>
            </a:r>
            <a:r>
              <a:rPr lang="en-US" sz="2400" dirty="0">
                <a:latin typeface="Arial" panose="020B0604020202020204" pitchFamily="34" charset="0"/>
                <a:cs typeface="Arial" panose="020B0604020202020204" pitchFamily="34" charset="0"/>
              </a:rPr>
              <a:t>contains records </a:t>
            </a:r>
            <a:r>
              <a:rPr lang="en-US" sz="2400" dirty="0" smtClean="0">
                <a:latin typeface="Arial" panose="020B0604020202020204" pitchFamily="34" charset="0"/>
                <a:cs typeface="Arial" panose="020B0604020202020204" pitchFamily="34" charset="0"/>
              </a:rPr>
              <a:t>of inspections</a:t>
            </a:r>
            <a:r>
              <a:rPr lang="en-US" sz="2400" dirty="0">
                <a:latin typeface="Arial" panose="020B0604020202020204" pitchFamily="34" charset="0"/>
                <a:cs typeface="Arial" panose="020B0604020202020204" pitchFamily="34" charset="0"/>
              </a:rPr>
              <a:t>, including </a:t>
            </a:r>
            <a:r>
              <a:rPr lang="en-US" sz="2400" dirty="0" smtClean="0">
                <a:latin typeface="Arial" panose="020B0604020202020204" pitchFamily="34" charset="0"/>
                <a:cs typeface="Arial" panose="020B0604020202020204" pitchFamily="34" charset="0"/>
              </a:rPr>
              <a:t>violations observed </a:t>
            </a:r>
            <a:r>
              <a:rPr lang="en-US" sz="2400" dirty="0">
                <a:latin typeface="Arial" panose="020B0604020202020204" pitchFamily="34" charset="0"/>
                <a:cs typeface="Arial" panose="020B0604020202020204" pitchFamily="34" charset="0"/>
              </a:rPr>
              <a:t>by law enforcement </a:t>
            </a:r>
            <a:r>
              <a:rPr lang="en-US" sz="2400" dirty="0" smtClean="0">
                <a:latin typeface="Arial" panose="020B0604020202020204" pitchFamily="34" charset="0"/>
                <a:cs typeface="Arial" panose="020B0604020202020204" pitchFamily="34" charset="0"/>
              </a:rPr>
              <a:t>officers, during </a:t>
            </a:r>
            <a:r>
              <a:rPr lang="en-US" sz="2400" dirty="0">
                <a:latin typeface="Arial" panose="020B0604020202020204" pitchFamily="34" charset="0"/>
                <a:cs typeface="Arial" panose="020B0604020202020204" pitchFamily="34" charset="0"/>
              </a:rPr>
              <a:t>such commercial motor </a:t>
            </a:r>
            <a:r>
              <a:rPr lang="en-US" sz="2400" dirty="0" smtClean="0">
                <a:latin typeface="Arial" panose="020B0604020202020204" pitchFamily="34" charset="0"/>
                <a:cs typeface="Arial" panose="020B0604020202020204" pitchFamily="34" charset="0"/>
              </a:rPr>
              <a:t>vehicle (CMV</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inspections.</a:t>
            </a:r>
          </a:p>
          <a:p>
            <a:pPr marL="4763" lvl="1" indent="0">
              <a:buNone/>
            </a:pPr>
            <a:endParaRPr lang="en-US" sz="2400" dirty="0" smtClean="0">
              <a:latin typeface="Arial" panose="020B0604020202020204" pitchFamily="34" charset="0"/>
              <a:cs typeface="Arial" panose="020B0604020202020204" pitchFamily="34" charset="0"/>
            </a:endParaRPr>
          </a:p>
          <a:p>
            <a:pPr marL="347663"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Law enforcement </a:t>
            </a:r>
            <a:r>
              <a:rPr lang="en-US" sz="2400" dirty="0">
                <a:latin typeface="Arial" panose="020B0604020202020204" pitchFamily="34" charset="0"/>
                <a:cs typeface="Arial" panose="020B0604020202020204" pitchFamily="34" charset="0"/>
              </a:rPr>
              <a:t>officials, at their </a:t>
            </a:r>
            <a:r>
              <a:rPr lang="en-US" sz="2400" dirty="0" smtClean="0">
                <a:latin typeface="Arial" panose="020B0604020202020204" pitchFamily="34" charset="0"/>
                <a:cs typeface="Arial" panose="020B0604020202020204" pitchFamily="34" charset="0"/>
              </a:rPr>
              <a:t>discretion, may </a:t>
            </a:r>
            <a:r>
              <a:rPr lang="en-US" sz="2400" dirty="0">
                <a:latin typeface="Arial" panose="020B0604020202020204" pitchFamily="34" charset="0"/>
                <a:cs typeface="Arial" panose="020B0604020202020204" pitchFamily="34" charset="0"/>
              </a:rPr>
              <a:t>issue citations for the </a:t>
            </a:r>
            <a:r>
              <a:rPr lang="en-US" sz="2400" dirty="0" smtClean="0">
                <a:latin typeface="Arial" panose="020B0604020202020204" pitchFamily="34" charset="0"/>
                <a:cs typeface="Arial" panose="020B0604020202020204" pitchFamily="34" charset="0"/>
              </a:rPr>
              <a:t>violations recorded </a:t>
            </a:r>
            <a:r>
              <a:rPr lang="en-US" sz="2400" dirty="0">
                <a:latin typeface="Arial" panose="020B0604020202020204" pitchFamily="34" charset="0"/>
                <a:cs typeface="Arial" panose="020B0604020202020204" pitchFamily="34" charset="0"/>
              </a:rPr>
              <a:t>on the roadside </a:t>
            </a:r>
            <a:r>
              <a:rPr lang="en-US" sz="2400" dirty="0" smtClean="0">
                <a:latin typeface="Arial" panose="020B0604020202020204" pitchFamily="34" charset="0"/>
                <a:cs typeface="Arial" panose="020B0604020202020204" pitchFamily="34" charset="0"/>
              </a:rPr>
              <a:t>inspection.</a:t>
            </a:r>
          </a:p>
        </p:txBody>
      </p:sp>
      <p:sp>
        <p:nvSpPr>
          <p:cNvPr id="3" name="Slide Number Placeholder 2"/>
          <p:cNvSpPr>
            <a:spLocks noGrp="1"/>
          </p:cNvSpPr>
          <p:nvPr>
            <p:ph type="sldNum" sz="quarter" idx="4"/>
          </p:nvPr>
        </p:nvSpPr>
        <p:spPr/>
        <p:txBody>
          <a:bodyPr/>
          <a:lstStyle/>
          <a:p>
            <a:fld id="{2965B74D-C908-AA4D-BBBA-E0BEF921E9CF}" type="slidenum">
              <a:rPr lang="en-US" smtClean="0">
                <a:solidFill>
                  <a:prstClr val="black">
                    <a:tint val="75000"/>
                  </a:prstClr>
                </a:solidFill>
                <a:latin typeface="Arial" panose="020B0604020202020204" pitchFamily="34" charset="0"/>
                <a:cs typeface="Arial" panose="020B0604020202020204" pitchFamily="34" charset="0"/>
              </a:rPr>
              <a:pPr/>
              <a:t>36</a:t>
            </a:fld>
            <a:endParaRPr lang="en-US" dirty="0">
              <a:solidFill>
                <a:prstClr val="black">
                  <a:tint val="7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41005" y="1121735"/>
            <a:ext cx="8915400" cy="685800"/>
          </a:xfrm>
        </p:spPr>
        <p:txBody>
          <a:bodyPr/>
          <a:lstStyle/>
          <a:p>
            <a:r>
              <a:rPr lang="en-US" dirty="0" smtClean="0"/>
              <a:t>What Does Adjudicated Citation Mean?</a:t>
            </a:r>
            <a:endParaRPr lang="en-US" dirty="0"/>
          </a:p>
        </p:txBody>
      </p:sp>
    </p:spTree>
    <p:extLst>
      <p:ext uri="{BB962C8B-B14F-4D97-AF65-F5344CB8AC3E}">
        <p14:creationId xmlns:p14="http://schemas.microsoft.com/office/powerpoint/2010/main" val="14881810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0364" y="1828800"/>
            <a:ext cx="8001000" cy="3886200"/>
          </a:xfrm>
        </p:spPr>
        <p:txBody>
          <a:bodyPr/>
          <a:lstStyle/>
          <a:p>
            <a:pPr marL="342900" lvl="2" indent="-342900">
              <a:buFont typeface="Arial" panose="020B0604020202020204" pitchFamily="34" charset="0"/>
              <a:buChar char="•"/>
            </a:pPr>
            <a:r>
              <a:rPr lang="en-US" sz="2200" b="1" u="sng" dirty="0">
                <a:latin typeface="Arial" panose="020B0604020202020204" pitchFamily="34" charset="0"/>
                <a:cs typeface="Arial" panose="020B0604020202020204" pitchFamily="34" charset="0"/>
              </a:rPr>
              <a:t>Citation</a:t>
            </a:r>
            <a:r>
              <a:rPr lang="en-US" sz="2200" b="1"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Refers to a notice, issued by a law enforcement officer to a CMV driver for a violation of </a:t>
            </a:r>
            <a:r>
              <a:rPr lang="en-US" sz="2200" dirty="0" smtClean="0">
                <a:latin typeface="Arial" panose="020B0604020202020204" pitchFamily="34" charset="0"/>
                <a:cs typeface="Arial" panose="020B0604020202020204" pitchFamily="34" charset="0"/>
              </a:rPr>
              <a:t>State law </a:t>
            </a:r>
            <a:r>
              <a:rPr lang="en-US" sz="2200" dirty="0">
                <a:latin typeface="Arial" panose="020B0604020202020204" pitchFamily="34" charset="0"/>
                <a:cs typeface="Arial" panose="020B0604020202020204" pitchFamily="34" charset="0"/>
              </a:rPr>
              <a:t>or </a:t>
            </a:r>
            <a:r>
              <a:rPr lang="en-US" sz="2200" dirty="0" smtClean="0">
                <a:latin typeface="Arial" panose="020B0604020202020204" pitchFamily="34" charset="0"/>
                <a:cs typeface="Arial" panose="020B0604020202020204" pitchFamily="34" charset="0"/>
              </a:rPr>
              <a:t>State- </a:t>
            </a:r>
            <a:r>
              <a:rPr lang="en-US" sz="2200" dirty="0">
                <a:latin typeface="Arial" panose="020B0604020202020204" pitchFamily="34" charset="0"/>
                <a:cs typeface="Arial" panose="020B0604020202020204" pitchFamily="34" charset="0"/>
              </a:rPr>
              <a:t>adopted </a:t>
            </a:r>
            <a:r>
              <a:rPr lang="en-US" sz="2200" dirty="0" smtClean="0">
                <a:latin typeface="Arial" panose="020B0604020202020204" pitchFamily="34" charset="0"/>
                <a:cs typeface="Arial" panose="020B0604020202020204" pitchFamily="34" charset="0"/>
              </a:rPr>
              <a:t>Federal Motor Carrier Safety Regulation (FMCSR) or Hazardous Materials Regulation. The </a:t>
            </a:r>
            <a:r>
              <a:rPr lang="en-US" sz="2200" dirty="0">
                <a:latin typeface="Arial" panose="020B0604020202020204" pitchFamily="34" charset="0"/>
                <a:cs typeface="Arial" panose="020B0604020202020204" pitchFamily="34" charset="0"/>
              </a:rPr>
              <a:t>driver may contest the citation through a State-provided administrative or judicial system</a:t>
            </a:r>
            <a:r>
              <a:rPr lang="en-US" sz="2200" dirty="0" smtClean="0">
                <a:latin typeface="Arial" panose="020B0604020202020204" pitchFamily="34" charset="0"/>
                <a:cs typeface="Arial" panose="020B0604020202020204" pitchFamily="34" charset="0"/>
              </a:rPr>
              <a:t>.</a:t>
            </a:r>
          </a:p>
          <a:p>
            <a:pPr marL="0" lvl="2" indent="0">
              <a:buNone/>
            </a:pPr>
            <a:endParaRPr lang="en-US" sz="800" dirty="0" smtClean="0">
              <a:latin typeface="Arial" panose="020B0604020202020204" pitchFamily="34" charset="0"/>
              <a:cs typeface="Arial" panose="020B0604020202020204" pitchFamily="34" charset="0"/>
            </a:endParaRPr>
          </a:p>
          <a:p>
            <a:pPr marL="0" lvl="2" indent="0">
              <a:buNone/>
            </a:pPr>
            <a:endParaRPr lang="en-US" sz="400" dirty="0">
              <a:latin typeface="Arial" panose="020B0604020202020204" pitchFamily="34" charset="0"/>
              <a:cs typeface="Arial" panose="020B0604020202020204" pitchFamily="34" charset="0"/>
            </a:endParaRPr>
          </a:p>
          <a:p>
            <a:pPr marL="342900" lvl="2" indent="-342900">
              <a:buFont typeface="Arial" panose="020B0604020202020204" pitchFamily="34" charset="0"/>
              <a:buChar char="•"/>
            </a:pPr>
            <a:r>
              <a:rPr lang="en-US" sz="2200" b="1" u="sng" dirty="0" smtClean="0">
                <a:latin typeface="Arial" panose="020B0604020202020204" pitchFamily="34" charset="0"/>
                <a:cs typeface="Arial" panose="020B0604020202020204" pitchFamily="34" charset="0"/>
              </a:rPr>
              <a:t>Adjudicated Citation</a:t>
            </a:r>
            <a:r>
              <a:rPr lang="en-US" sz="2200" b="1"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Refers to a citation that has been contested and resolved through a due process proceeding in a State, local, or administrative tribunal, regardless of how the action is resolved, whether by a judge or prosecutor or as part of a plea agreement or otherwise.</a:t>
            </a:r>
            <a:endParaRPr lang="en-US" sz="2200" dirty="0">
              <a:solidFill>
                <a:srgbClr val="FF0000"/>
              </a:solidFill>
              <a:latin typeface="Arial" pitchFamily="34" charset="0"/>
              <a:cs typeface="Arial" pitchFamily="34" charset="0"/>
            </a:endParaRPr>
          </a:p>
          <a:p>
            <a:endParaRPr lang="en-US" dirty="0"/>
          </a:p>
        </p:txBody>
      </p:sp>
      <p:sp>
        <p:nvSpPr>
          <p:cNvPr id="3" name="Slide Number Placeholder 2"/>
          <p:cNvSpPr>
            <a:spLocks noGrp="1"/>
          </p:cNvSpPr>
          <p:nvPr>
            <p:ph type="sldNum" sz="quarter" idx="4"/>
          </p:nvPr>
        </p:nvSpPr>
        <p:spPr/>
        <p:txBody>
          <a:bodyPr/>
          <a:lstStyle/>
          <a:p>
            <a:fld id="{2965B74D-C908-AA4D-BBBA-E0BEF921E9CF}" type="slidenum">
              <a:rPr lang="en-US" smtClean="0">
                <a:solidFill>
                  <a:prstClr val="black">
                    <a:tint val="75000"/>
                  </a:prstClr>
                </a:solidFill>
              </a:rPr>
              <a:pPr/>
              <a:t>37</a:t>
            </a:fld>
            <a:endParaRPr lang="en-US" dirty="0">
              <a:solidFill>
                <a:prstClr val="black">
                  <a:tint val="75000"/>
                </a:prstClr>
              </a:solidFill>
            </a:endParaRPr>
          </a:p>
        </p:txBody>
      </p:sp>
      <p:sp>
        <p:nvSpPr>
          <p:cNvPr id="4" name="Title 3"/>
          <p:cNvSpPr>
            <a:spLocks noGrp="1"/>
          </p:cNvSpPr>
          <p:nvPr>
            <p:ph type="title"/>
          </p:nvPr>
        </p:nvSpPr>
        <p:spPr>
          <a:xfrm>
            <a:off x="228600" y="1143000"/>
            <a:ext cx="8763000" cy="685800"/>
          </a:xfrm>
        </p:spPr>
        <p:txBody>
          <a:bodyPr/>
          <a:lstStyle/>
          <a:p>
            <a:r>
              <a:rPr lang="en-US" sz="2700" dirty="0" smtClean="0"/>
              <a:t>What Does Adjudicated Citation Mean? Cont.</a:t>
            </a:r>
            <a:endParaRPr lang="en-US" sz="2700" dirty="0"/>
          </a:p>
        </p:txBody>
      </p:sp>
    </p:spTree>
    <p:extLst>
      <p:ext uri="{BB962C8B-B14F-4D97-AF65-F5344CB8AC3E}">
        <p14:creationId xmlns:p14="http://schemas.microsoft.com/office/powerpoint/2010/main" val="31179649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965B74D-C908-AA4D-BBBA-E0BEF921E9CF}" type="slidenum">
              <a:rPr lang="en-US" smtClean="0">
                <a:solidFill>
                  <a:prstClr val="black">
                    <a:tint val="75000"/>
                  </a:prstClr>
                </a:solidFill>
                <a:latin typeface="Arial" panose="020B0604020202020204" pitchFamily="34" charset="0"/>
                <a:cs typeface="Arial" panose="020B0604020202020204" pitchFamily="34" charset="0"/>
              </a:rPr>
              <a:pPr/>
              <a:t>38</a:t>
            </a:fld>
            <a:endParaRPr lang="en-US" dirty="0">
              <a:solidFill>
                <a:prstClr val="black">
                  <a:tint val="7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n-US" dirty="0" smtClean="0"/>
              <a:t>Background</a:t>
            </a:r>
            <a:endParaRPr lang="en-US" dirty="0"/>
          </a:p>
        </p:txBody>
      </p:sp>
      <p:sp>
        <p:nvSpPr>
          <p:cNvPr id="5" name="Text Placeholder 1"/>
          <p:cNvSpPr txBox="1">
            <a:spLocks/>
          </p:cNvSpPr>
          <p:nvPr/>
        </p:nvSpPr>
        <p:spPr>
          <a:xfrm>
            <a:off x="228600" y="1848134"/>
            <a:ext cx="8458200" cy="4114800"/>
          </a:xfrm>
          <a:prstGeom prst="rect">
            <a:avLst/>
          </a:prstGeom>
        </p:spPr>
        <p:txBody>
          <a:bodyPr vert="horz">
            <a:normAutofit/>
          </a:bodyPr>
          <a:lstStyle>
            <a:lvl1pPr marL="0" indent="0" algn="l" defTabSz="457200" rtl="0" fontAlgn="base">
              <a:lnSpc>
                <a:spcPct val="110000"/>
              </a:lnSpc>
              <a:spcBef>
                <a:spcPct val="20000"/>
              </a:spcBef>
              <a:spcAft>
                <a:spcPct val="0"/>
              </a:spcAft>
              <a:buFont typeface="Arial" charset="0"/>
              <a:buNone/>
              <a:defRPr sz="2400" b="0" kern="1200" baseline="0">
                <a:solidFill>
                  <a:schemeClr val="tx1">
                    <a:lumMod val="65000"/>
                    <a:lumOff val="35000"/>
                  </a:schemeClr>
                </a:solidFill>
                <a:latin typeface="ARial"/>
                <a:ea typeface="+mn-ea"/>
                <a:cs typeface="ARial"/>
              </a:defRPr>
            </a:lvl1pPr>
            <a:lvl2pPr marL="742950" indent="-285750" algn="l" defTabSz="457200" rtl="0" fontAlgn="base">
              <a:spcBef>
                <a:spcPct val="20000"/>
              </a:spcBef>
              <a:spcAft>
                <a:spcPct val="0"/>
              </a:spcAft>
              <a:buFont typeface="Arial" charset="0"/>
              <a:buChar char="–"/>
              <a:defRPr sz="2000" b="0" kern="1200">
                <a:solidFill>
                  <a:schemeClr val="tx1">
                    <a:lumMod val="65000"/>
                    <a:lumOff val="35000"/>
                  </a:schemeClr>
                </a:solidFill>
                <a:latin typeface="Georgia"/>
                <a:ea typeface="+mn-ea"/>
                <a:cs typeface="Georgia"/>
              </a:defRPr>
            </a:lvl2pPr>
            <a:lvl3pPr marL="1143000" indent="-228600" algn="l" defTabSz="457200" rtl="0" fontAlgn="base">
              <a:spcBef>
                <a:spcPct val="20000"/>
              </a:spcBef>
              <a:spcAft>
                <a:spcPct val="0"/>
              </a:spcAft>
              <a:buFont typeface="Arial" charset="0"/>
              <a:buChar char="•"/>
              <a:defRPr sz="1800" b="0" kern="1200">
                <a:solidFill>
                  <a:schemeClr val="tx1">
                    <a:lumMod val="65000"/>
                    <a:lumOff val="35000"/>
                  </a:schemeClr>
                </a:solidFill>
                <a:latin typeface="Georgia"/>
                <a:ea typeface="+mn-ea"/>
                <a:cs typeface="Georgia"/>
              </a:defRPr>
            </a:lvl3pPr>
            <a:lvl4pPr marL="1600200" indent="-228600" algn="l" defTabSz="457200" rtl="0" fontAlgn="base">
              <a:spcBef>
                <a:spcPct val="20000"/>
              </a:spcBef>
              <a:spcAft>
                <a:spcPct val="0"/>
              </a:spcAft>
              <a:buFont typeface="Arial" charset="0"/>
              <a:buChar char="–"/>
              <a:defRPr sz="1600" b="0" kern="1200">
                <a:solidFill>
                  <a:schemeClr val="tx1">
                    <a:lumMod val="65000"/>
                    <a:lumOff val="35000"/>
                  </a:schemeClr>
                </a:solidFill>
                <a:latin typeface="Georgia"/>
                <a:ea typeface="+mn-ea"/>
                <a:cs typeface="Georgia"/>
              </a:defRPr>
            </a:lvl4pPr>
            <a:lvl5pPr marL="2057400" indent="-228600" algn="l" defTabSz="457200" rtl="0" fontAlgn="base">
              <a:spcBef>
                <a:spcPct val="20000"/>
              </a:spcBef>
              <a:spcAft>
                <a:spcPct val="0"/>
              </a:spcAft>
              <a:buFont typeface="Arial" charset="0"/>
              <a:buChar char="»"/>
              <a:defRPr sz="1600" b="0" kern="1200">
                <a:solidFill>
                  <a:schemeClr val="tx1">
                    <a:lumMod val="65000"/>
                    <a:lumOff val="35000"/>
                  </a:schemeClr>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itchFamily="34" charset="0"/>
              <a:buChar char="•"/>
            </a:pPr>
            <a:r>
              <a:rPr lang="en-US" sz="2200" dirty="0" smtClean="0"/>
              <a:t>December 2, 2013 FR Notice: FMCSA announced proposed IT and policy changes and sought public comments.</a:t>
            </a:r>
          </a:p>
          <a:p>
            <a:endParaRPr lang="en-US" sz="800" dirty="0" smtClean="0"/>
          </a:p>
          <a:p>
            <a:pPr marL="796925" lvl="1" indent="-339725">
              <a:spcAft>
                <a:spcPts val="1200"/>
              </a:spcAft>
              <a:defRPr/>
            </a:pPr>
            <a:r>
              <a:rPr lang="en-US" dirty="0" smtClean="0">
                <a:latin typeface="Arial" pitchFamily="34" charset="0"/>
                <a:cs typeface="Arial" pitchFamily="34" charset="0"/>
              </a:rPr>
              <a:t>The proposed changes received widespread support from the motor carrier industry.</a:t>
            </a:r>
          </a:p>
          <a:p>
            <a:pPr marL="342900" indent="-342900">
              <a:spcAft>
                <a:spcPts val="1200"/>
              </a:spcAft>
              <a:buFont typeface="Arial" panose="020B0604020202020204" pitchFamily="34" charset="0"/>
              <a:buChar char="•"/>
              <a:defRPr/>
            </a:pPr>
            <a:r>
              <a:rPr lang="en-US" sz="2200" dirty="0" smtClean="0">
                <a:latin typeface="Arial" pitchFamily="34" charset="0"/>
                <a:cs typeface="Arial" pitchFamily="34" charset="0"/>
              </a:rPr>
              <a:t>June 5, 2014 FR Notice: FMCSA announced implementation of the IT and policy changes starting on August 23, 2014</a:t>
            </a:r>
            <a:r>
              <a:rPr lang="en-US" dirty="0" smtClean="0">
                <a:latin typeface="Arial" pitchFamily="34" charset="0"/>
                <a:cs typeface="Arial" pitchFamily="34" charset="0"/>
              </a:rPr>
              <a:t>.</a:t>
            </a:r>
            <a:endParaRPr lang="en-US" dirty="0" smtClean="0"/>
          </a:p>
          <a:p>
            <a:endParaRPr lang="en-US" dirty="0"/>
          </a:p>
        </p:txBody>
      </p:sp>
    </p:spTree>
    <p:extLst>
      <p:ext uri="{BB962C8B-B14F-4D97-AF65-F5344CB8AC3E}">
        <p14:creationId xmlns:p14="http://schemas.microsoft.com/office/powerpoint/2010/main" val="35508149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1828800"/>
            <a:ext cx="8686800" cy="4170204"/>
          </a:xfrm>
        </p:spPr>
        <p:txBody>
          <a:bodyPr>
            <a:normAutofit fontScale="92500"/>
          </a:bodyPr>
          <a:lstStyle/>
          <a:p>
            <a:pPr marL="334963" lvl="2" indent="-334963"/>
            <a:r>
              <a:rPr lang="en-US" sz="2400" dirty="0" smtClean="0">
                <a:latin typeface="Arial" panose="020B0604020202020204" pitchFamily="34" charset="0"/>
                <a:cs typeface="Arial" panose="020B0604020202020204" pitchFamily="34" charset="0"/>
              </a:rPr>
              <a:t>Starting August 23, drivers and carriers may submit a Request for Data Review (RDR), through DataQs, seeking to include data on the results of adjudicated citations associated with violations on an inspection report.</a:t>
            </a:r>
          </a:p>
          <a:p>
            <a:pPr marL="334963" lvl="2" indent="-334963"/>
            <a:r>
              <a:rPr lang="en-US" sz="2400" dirty="0" smtClean="0">
                <a:latin typeface="Arial" panose="020B0604020202020204" pitchFamily="34" charset="0"/>
                <a:cs typeface="Arial" panose="020B0604020202020204" pitchFamily="34" charset="0"/>
              </a:rPr>
              <a:t>Not retroactive – only applies to inspections occurring </a:t>
            </a:r>
            <a:r>
              <a:rPr lang="en-US" sz="2400" u="sng" dirty="0" smtClean="0">
                <a:latin typeface="Arial" panose="020B0604020202020204" pitchFamily="34" charset="0"/>
                <a:cs typeface="Arial" panose="020B0604020202020204" pitchFamily="34" charset="0"/>
              </a:rPr>
              <a:t>on or after August 23, 2014</a:t>
            </a:r>
            <a:r>
              <a:rPr lang="en-US" sz="2400" dirty="0" smtClean="0">
                <a:latin typeface="Arial" panose="020B0604020202020204" pitchFamily="34" charset="0"/>
                <a:cs typeface="Arial" panose="020B0604020202020204" pitchFamily="34" charset="0"/>
              </a:rPr>
              <a:t>.</a:t>
            </a:r>
          </a:p>
          <a:p>
            <a:pPr marL="334963" lvl="2" indent="-334963"/>
            <a:r>
              <a:rPr lang="en-US" sz="2400" dirty="0" smtClean="0">
                <a:latin typeface="Arial" panose="020B0604020202020204" pitchFamily="34" charset="0"/>
                <a:cs typeface="Arial" panose="020B0604020202020204" pitchFamily="34" charset="0"/>
              </a:rPr>
              <a:t>Documentation is </a:t>
            </a:r>
            <a:r>
              <a:rPr lang="en-US" sz="2400" dirty="0">
                <a:latin typeface="Arial" panose="020B0604020202020204" pitchFamily="34" charset="0"/>
                <a:cs typeface="Arial" panose="020B0604020202020204" pitchFamily="34" charset="0"/>
              </a:rPr>
              <a:t>essential:</a:t>
            </a:r>
          </a:p>
          <a:p>
            <a:pPr marL="792163" lvl="3" indent="-334963"/>
            <a:r>
              <a:rPr lang="en-US" altLang="en-US" sz="2200" dirty="0">
                <a:latin typeface="Arial" panose="020B0604020202020204" pitchFamily="34" charset="0"/>
                <a:cs typeface="Arial" panose="020B0604020202020204" pitchFamily="34" charset="0"/>
              </a:rPr>
              <a:t>FMCSA’s data systems will not be automatically updated with adjudicated citation results.</a:t>
            </a:r>
          </a:p>
          <a:p>
            <a:pPr marL="457200" lvl="3" indent="0">
              <a:buNone/>
            </a:pPr>
            <a:endParaRPr lang="en-US" altLang="en-US" sz="400" dirty="0">
              <a:latin typeface="Arial" panose="020B0604020202020204" pitchFamily="34" charset="0"/>
              <a:cs typeface="Arial" panose="020B0604020202020204" pitchFamily="34" charset="0"/>
            </a:endParaRPr>
          </a:p>
          <a:p>
            <a:pPr marL="792163" lvl="3" indent="-334963"/>
            <a:r>
              <a:rPr lang="en-US" altLang="en-US" sz="2200" dirty="0">
                <a:latin typeface="Arial" panose="020B0604020202020204" pitchFamily="34" charset="0"/>
                <a:cs typeface="Arial" panose="020B0604020202020204" pitchFamily="34" charset="0"/>
              </a:rPr>
              <a:t>To initiate the process, drivers and carriers must submit RDRs with certified documentation of the results of the judicial proceeding. </a:t>
            </a:r>
            <a:endParaRPr lang="en-US" sz="2400" u="sng" dirty="0" smtClean="0">
              <a:latin typeface="Arial" panose="020B0604020202020204" pitchFamily="34" charset="0"/>
              <a:cs typeface="Arial" panose="020B0604020202020204" pitchFamily="34" charset="0"/>
            </a:endParaRPr>
          </a:p>
          <a:p>
            <a:pPr marL="334963" lvl="2" indent="-334963"/>
            <a:endParaRPr lang="en-US" sz="2400" dirty="0" smtClean="0">
              <a:latin typeface="Arial" panose="020B0604020202020204" pitchFamily="34" charset="0"/>
              <a:cs typeface="Arial" panose="020B0604020202020204" pitchFamily="34" charset="0"/>
            </a:endParaRPr>
          </a:p>
          <a:p>
            <a:pPr marL="0" lvl="2" indent="0">
              <a:buNone/>
            </a:pPr>
            <a:endParaRPr lang="en-US" sz="2400" dirty="0" smtClean="0">
              <a:latin typeface="Arial" panose="020B0604020202020204" pitchFamily="34" charset="0"/>
              <a:cs typeface="Arial" panose="020B0604020202020204" pitchFamily="34" charset="0"/>
            </a:endParaRPr>
          </a:p>
          <a:p>
            <a:pPr marL="334963" lvl="2" indent="-334963"/>
            <a:endParaRPr lang="en-US" sz="2200" dirty="0" smtClean="0">
              <a:latin typeface="Arial" panose="020B0604020202020204" pitchFamily="34" charset="0"/>
              <a:cs typeface="Arial" panose="020B0604020202020204" pitchFamily="34" charset="0"/>
            </a:endParaRPr>
          </a:p>
          <a:p>
            <a:pPr marL="334963" lvl="2" indent="-334963"/>
            <a:endParaRPr lang="en-US" sz="2000" dirty="0" smtClean="0">
              <a:latin typeface="Arial" panose="020B0604020202020204" pitchFamily="34" charset="0"/>
              <a:cs typeface="Arial" panose="020B0604020202020204" pitchFamily="34" charset="0"/>
            </a:endParaRPr>
          </a:p>
          <a:p>
            <a:pPr marL="347663" lvl="2" indent="-347663">
              <a:buFont typeface="Arial" panose="020B0604020202020204" pitchFamily="34" charset="0"/>
              <a:buChar char="•"/>
              <a:tabLst>
                <a:tab pos="344488" algn="l"/>
              </a:tabLst>
            </a:pPr>
            <a:endParaRPr lang="en-US" sz="3100" dirty="0">
              <a:latin typeface="ARial"/>
              <a:cs typeface="ARial"/>
            </a:endParaRPr>
          </a:p>
          <a:p>
            <a:endParaRPr lang="en-US" sz="2600" dirty="0"/>
          </a:p>
        </p:txBody>
      </p:sp>
      <p:sp>
        <p:nvSpPr>
          <p:cNvPr id="3" name="Slide Number Placeholder 2"/>
          <p:cNvSpPr>
            <a:spLocks noGrp="1"/>
          </p:cNvSpPr>
          <p:nvPr>
            <p:ph type="sldNum" sz="quarter" idx="4"/>
          </p:nvPr>
        </p:nvSpPr>
        <p:spPr/>
        <p:txBody>
          <a:bodyPr/>
          <a:lstStyle/>
          <a:p>
            <a:fld id="{2965B74D-C908-AA4D-BBBA-E0BEF921E9CF}" type="slidenum">
              <a:rPr lang="en-US" smtClean="0">
                <a:solidFill>
                  <a:prstClr val="black">
                    <a:tint val="75000"/>
                  </a:prstClr>
                </a:solidFill>
                <a:latin typeface="Arial" panose="020B0604020202020204" pitchFamily="34" charset="0"/>
                <a:cs typeface="Arial" panose="020B0604020202020204" pitchFamily="34" charset="0"/>
              </a:rPr>
              <a:pPr/>
              <a:t>39</a:t>
            </a:fld>
            <a:endParaRPr lang="en-US" dirty="0">
              <a:solidFill>
                <a:prstClr val="black">
                  <a:tint val="7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n-US" dirty="0" smtClean="0"/>
              <a:t>How the New Policy Works</a:t>
            </a:r>
            <a:endParaRPr lang="en-US" dirty="0"/>
          </a:p>
        </p:txBody>
      </p:sp>
    </p:spTree>
    <p:extLst>
      <p:ext uri="{BB962C8B-B14F-4D97-AF65-F5344CB8AC3E}">
        <p14:creationId xmlns:p14="http://schemas.microsoft.com/office/powerpoint/2010/main" val="1018246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1828800"/>
            <a:ext cx="8458200" cy="4114800"/>
          </a:xfrm>
        </p:spPr>
        <p:txBody>
          <a:bodyPr>
            <a:normAutofit/>
          </a:bodyPr>
          <a:lstStyle/>
          <a:p>
            <a:pPr marL="342900" indent="-342900">
              <a:buFont typeface="Arial" pitchFamily="34" charset="0"/>
              <a:buChar char="•"/>
            </a:pPr>
            <a:r>
              <a:rPr lang="en-US" sz="2200" dirty="0"/>
              <a:t>Provides motor carriers and other safety stakeholders with more comprehensive, informative, and regularly updated safety performance data (see </a:t>
            </a:r>
            <a:r>
              <a:rPr lang="en-US" sz="2200" dirty="0">
                <a:hlinkClick r:id="rId3"/>
              </a:rPr>
              <a:t>75 FR 18256</a:t>
            </a:r>
            <a:r>
              <a:rPr lang="en-US" sz="2200" dirty="0" smtClean="0"/>
              <a:t>). </a:t>
            </a:r>
          </a:p>
          <a:p>
            <a:endParaRPr lang="en-US" sz="800" dirty="0" smtClean="0"/>
          </a:p>
          <a:p>
            <a:pPr marL="796925" lvl="1" indent="-339725">
              <a:spcAft>
                <a:spcPts val="1200"/>
              </a:spcAft>
              <a:defRPr/>
            </a:pPr>
            <a:r>
              <a:rPr lang="en-US" dirty="0" smtClean="0">
                <a:latin typeface="Arial" pitchFamily="34" charset="0"/>
                <a:cs typeface="Arial" pitchFamily="34" charset="0"/>
              </a:rPr>
              <a:t>Quantifies </a:t>
            </a:r>
            <a:r>
              <a:rPr lang="en-US" dirty="0">
                <a:latin typeface="Arial" pitchFamily="34" charset="0"/>
                <a:cs typeface="Arial" pitchFamily="34" charset="0"/>
              </a:rPr>
              <a:t>the on-road safety </a:t>
            </a:r>
            <a:r>
              <a:rPr lang="en-US" dirty="0" smtClean="0">
                <a:latin typeface="Arial" pitchFamily="34" charset="0"/>
                <a:cs typeface="Arial" pitchFamily="34" charset="0"/>
              </a:rPr>
              <a:t>performance </a:t>
            </a:r>
            <a:r>
              <a:rPr lang="en-US" dirty="0">
                <a:latin typeface="Arial" pitchFamily="34" charset="0"/>
                <a:cs typeface="Arial" pitchFamily="34" charset="0"/>
              </a:rPr>
              <a:t>and considers prior investigation findings of motor carriers to prioritize enforcement </a:t>
            </a:r>
            <a:r>
              <a:rPr lang="en-US" dirty="0" smtClean="0">
                <a:latin typeface="Arial" pitchFamily="34" charset="0"/>
                <a:cs typeface="Arial" pitchFamily="34" charset="0"/>
              </a:rPr>
              <a:t>resources.</a:t>
            </a:r>
            <a:endParaRPr lang="en-US" dirty="0">
              <a:latin typeface="Arial" pitchFamily="34" charset="0"/>
              <a:cs typeface="Arial" pitchFamily="34" charset="0"/>
            </a:endParaRPr>
          </a:p>
          <a:p>
            <a:pPr marL="796925" lvl="1" indent="-339725">
              <a:spcAft>
                <a:spcPts val="1200"/>
              </a:spcAft>
              <a:defRPr/>
            </a:pPr>
            <a:r>
              <a:rPr lang="en-US" dirty="0" smtClean="0">
                <a:latin typeface="Arial" pitchFamily="34" charset="0"/>
                <a:cs typeface="Arial" pitchFamily="34" charset="0"/>
              </a:rPr>
              <a:t>Helps determine </a:t>
            </a:r>
            <a:r>
              <a:rPr lang="en-US" dirty="0">
                <a:latin typeface="Arial" pitchFamily="34" charset="0"/>
                <a:cs typeface="Arial" pitchFamily="34" charset="0"/>
              </a:rPr>
              <a:t>the safety problems </a:t>
            </a:r>
            <a:r>
              <a:rPr lang="en-US" dirty="0" smtClean="0">
                <a:latin typeface="Arial" pitchFamily="34" charset="0"/>
                <a:cs typeface="Arial" pitchFamily="34" charset="0"/>
              </a:rPr>
              <a:t>a </a:t>
            </a:r>
            <a:r>
              <a:rPr lang="en-US" dirty="0">
                <a:latin typeface="Arial" pitchFamily="34" charset="0"/>
                <a:cs typeface="Arial" pitchFamily="34" charset="0"/>
              </a:rPr>
              <a:t>motor carrier </a:t>
            </a:r>
            <a:r>
              <a:rPr lang="en-US" dirty="0" smtClean="0">
                <a:latin typeface="Arial" pitchFamily="34" charset="0"/>
                <a:cs typeface="Arial" pitchFamily="34" charset="0"/>
              </a:rPr>
              <a:t>is exhibiting.</a:t>
            </a:r>
            <a:endParaRPr lang="en-US" dirty="0">
              <a:latin typeface="Arial" pitchFamily="34" charset="0"/>
              <a:cs typeface="Arial" pitchFamily="34" charset="0"/>
            </a:endParaRPr>
          </a:p>
          <a:p>
            <a:pPr marL="796925" lvl="1" indent="-339725">
              <a:spcAft>
                <a:spcPts val="1200"/>
              </a:spcAft>
              <a:defRPr/>
            </a:pPr>
            <a:r>
              <a:rPr lang="en-US" dirty="0" smtClean="0">
                <a:latin typeface="Arial" pitchFamily="34" charset="0"/>
                <a:cs typeface="Arial" pitchFamily="34" charset="0"/>
              </a:rPr>
              <a:t>Monitors </a:t>
            </a:r>
            <a:r>
              <a:rPr lang="en-US" dirty="0">
                <a:latin typeface="Arial" pitchFamily="34" charset="0"/>
                <a:cs typeface="Arial" pitchFamily="34" charset="0"/>
              </a:rPr>
              <a:t>motor </a:t>
            </a:r>
            <a:r>
              <a:rPr lang="en-US" dirty="0" smtClean="0">
                <a:latin typeface="Arial" pitchFamily="34" charset="0"/>
                <a:cs typeface="Arial" pitchFamily="34" charset="0"/>
              </a:rPr>
              <a:t>carriers’ </a:t>
            </a:r>
            <a:r>
              <a:rPr lang="en-US" dirty="0">
                <a:latin typeface="Arial" pitchFamily="34" charset="0"/>
                <a:cs typeface="Arial" pitchFamily="34" charset="0"/>
              </a:rPr>
              <a:t>safety problems </a:t>
            </a:r>
            <a:r>
              <a:rPr lang="en-US" dirty="0" smtClean="0">
                <a:latin typeface="Arial" pitchFamily="34" charset="0"/>
                <a:cs typeface="Arial" pitchFamily="34" charset="0"/>
              </a:rPr>
              <a:t>for improvement or interventions.</a:t>
            </a:r>
            <a:endParaRPr lang="en-US" dirty="0"/>
          </a:p>
          <a:p>
            <a:endParaRPr lang="en-US" dirty="0"/>
          </a:p>
        </p:txBody>
      </p:sp>
      <p:sp>
        <p:nvSpPr>
          <p:cNvPr id="3" name="Slide Number Placeholder 2"/>
          <p:cNvSpPr>
            <a:spLocks noGrp="1"/>
          </p:cNvSpPr>
          <p:nvPr>
            <p:ph type="sldNum" sz="quarter" idx="4"/>
          </p:nvPr>
        </p:nvSpPr>
        <p:spPr/>
        <p:txBody>
          <a:bodyPr/>
          <a:lstStyle/>
          <a:p>
            <a:fld id="{2965B74D-C908-AA4D-BBBA-E0BEF921E9CF}" type="slidenum">
              <a:rPr lang="en-US" smtClean="0"/>
              <a:pPr/>
              <a:t>4</a:t>
            </a:fld>
            <a:endParaRPr lang="en-US" dirty="0"/>
          </a:p>
        </p:txBody>
      </p:sp>
      <p:sp>
        <p:nvSpPr>
          <p:cNvPr id="4" name="Title 3"/>
          <p:cNvSpPr>
            <a:spLocks noGrp="1"/>
          </p:cNvSpPr>
          <p:nvPr>
            <p:ph type="title"/>
          </p:nvPr>
        </p:nvSpPr>
        <p:spPr>
          <a:xfrm>
            <a:off x="228600" y="1143000"/>
            <a:ext cx="8458200" cy="685800"/>
          </a:xfrm>
        </p:spPr>
        <p:txBody>
          <a:bodyPr/>
          <a:lstStyle/>
          <a:p>
            <a:r>
              <a:rPr lang="en-US" dirty="0" smtClean="0"/>
              <a:t>CSA’s Safety Measurement System (SMS)</a:t>
            </a:r>
            <a:endParaRPr lang="en-US" dirty="0"/>
          </a:p>
        </p:txBody>
      </p:sp>
    </p:spTree>
    <p:extLst>
      <p:ext uri="{BB962C8B-B14F-4D97-AF65-F5344CB8AC3E}">
        <p14:creationId xmlns:p14="http://schemas.microsoft.com/office/powerpoint/2010/main" val="37223032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0364" y="1828800"/>
            <a:ext cx="8781236" cy="4191000"/>
          </a:xfrm>
        </p:spPr>
        <p:txBody>
          <a:bodyPr/>
          <a:lstStyle/>
          <a:p>
            <a:pPr marL="342900" indent="-3429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Drivers and carriers should </a:t>
            </a:r>
            <a:r>
              <a:rPr lang="en-US" sz="2200" u="sng" dirty="0" smtClean="0">
                <a:latin typeface="Arial" panose="020B0604020202020204" pitchFamily="34" charset="0"/>
                <a:cs typeface="Arial" panose="020B0604020202020204" pitchFamily="34" charset="0"/>
              </a:rPr>
              <a:t>not</a:t>
            </a:r>
            <a:r>
              <a:rPr lang="en-US" sz="2200" dirty="0" smtClean="0">
                <a:latin typeface="Arial" panose="020B0604020202020204" pitchFamily="34" charset="0"/>
                <a:cs typeface="Arial" panose="020B0604020202020204" pitchFamily="34" charset="0"/>
              </a:rPr>
              <a:t> submit RDRs if their adjudicated citation results meet the following conditions or outcomes:</a:t>
            </a:r>
          </a:p>
          <a:p>
            <a:endParaRPr lang="en-US" sz="800" dirty="0" smtClean="0">
              <a:latin typeface="Arial" panose="020B0604020202020204" pitchFamily="34" charset="0"/>
              <a:cs typeface="Arial" panose="020B0604020202020204" pitchFamily="34" charset="0"/>
            </a:endParaRPr>
          </a:p>
          <a:p>
            <a:pPr marL="800100" lvl="1" indent="-342900">
              <a:spcBef>
                <a:spcPts val="300"/>
              </a:spcBef>
              <a:buFont typeface="Arial" panose="020B0604020202020204" pitchFamily="34" charset="0"/>
              <a:buChar char="‒"/>
            </a:pPr>
            <a:r>
              <a:rPr lang="en-US" dirty="0" smtClean="0">
                <a:latin typeface="Arial" panose="020B0604020202020204" pitchFamily="34" charset="0"/>
                <a:cs typeface="Arial" panose="020B0604020202020204" pitchFamily="34" charset="0"/>
              </a:rPr>
              <a:t>Are associated with an inspection occurring before August  23, 2014.</a:t>
            </a:r>
          </a:p>
          <a:p>
            <a:pPr marL="457200" lvl="1" indent="0">
              <a:spcBef>
                <a:spcPts val="300"/>
              </a:spcBef>
              <a:buNone/>
            </a:pPr>
            <a:endParaRPr lang="en-US" sz="1800" dirty="0" smtClean="0">
              <a:latin typeface="Arial" panose="020B0604020202020204" pitchFamily="34" charset="0"/>
              <a:cs typeface="Arial" panose="020B0604020202020204" pitchFamily="34" charset="0"/>
            </a:endParaRPr>
          </a:p>
          <a:p>
            <a:pPr marL="800100" lvl="1" indent="-342900">
              <a:spcBef>
                <a:spcPts val="300"/>
              </a:spcBef>
              <a:buFont typeface="Arial" panose="020B0604020202020204" pitchFamily="34" charset="0"/>
              <a:buChar char="‒"/>
            </a:pPr>
            <a:r>
              <a:rPr lang="en-US" dirty="0" smtClean="0">
                <a:latin typeface="Arial" panose="020B0604020202020204" pitchFamily="34" charset="0"/>
                <a:cs typeface="Arial" panose="020B0604020202020204" pitchFamily="34" charset="0"/>
              </a:rPr>
              <a:t>Indicate conviction of original charge.</a:t>
            </a:r>
          </a:p>
          <a:p>
            <a:pPr marL="1257300" indent="-342900">
              <a:spcBef>
                <a:spcPts val="300"/>
              </a:spcBef>
              <a:buFont typeface="Wingdings" panose="05000000000000000000" pitchFamily="2" charset="2"/>
              <a:buChar char="§"/>
            </a:pPr>
            <a:r>
              <a:rPr lang="en-US" sz="1800" dirty="0" smtClean="0"/>
              <a:t>The conviction </a:t>
            </a:r>
            <a:r>
              <a:rPr lang="en-US" sz="1800" dirty="0"/>
              <a:t>result </a:t>
            </a:r>
            <a:r>
              <a:rPr lang="en-US" sz="1800" dirty="0" smtClean="0"/>
              <a:t>is based </a:t>
            </a:r>
            <a:r>
              <a:rPr lang="en-US" sz="1800" dirty="0"/>
              <a:t>on the regulatory definition of “conviction” in the FMCSRs at </a:t>
            </a:r>
            <a:r>
              <a:rPr lang="en-US" sz="1800" dirty="0">
                <a:hlinkClick r:id="rId3"/>
              </a:rPr>
              <a:t>49 CFR </a:t>
            </a:r>
            <a:r>
              <a:rPr lang="en-US" sz="1800" dirty="0" smtClean="0">
                <a:hlinkClick r:id="rId3"/>
              </a:rPr>
              <a:t>383.5</a:t>
            </a:r>
            <a:r>
              <a:rPr lang="en-US" sz="1800" dirty="0"/>
              <a:t> and </a:t>
            </a:r>
            <a:r>
              <a:rPr lang="en-US" sz="1800" dirty="0" smtClean="0">
                <a:hlinkClick r:id="rId4"/>
              </a:rPr>
              <a:t>390.5</a:t>
            </a:r>
            <a:r>
              <a:rPr lang="en-US" sz="1800" dirty="0" smtClean="0"/>
              <a:t>.</a:t>
            </a:r>
          </a:p>
          <a:p>
            <a:pPr marL="914400">
              <a:spcBef>
                <a:spcPts val="300"/>
              </a:spcBef>
            </a:pPr>
            <a:endParaRPr lang="en-US" sz="1800" dirty="0" smtClean="0"/>
          </a:p>
          <a:p>
            <a:pPr marL="800100" lvl="1" indent="-342900">
              <a:spcBef>
                <a:spcPts val="300"/>
              </a:spcBef>
              <a:buFont typeface="Arial" panose="020B0604020202020204" pitchFamily="34" charset="0"/>
              <a:buChar char="‒"/>
            </a:pPr>
            <a:r>
              <a:rPr lang="en-US" dirty="0" smtClean="0">
                <a:latin typeface="Arial" panose="020B0604020202020204" pitchFamily="34" charset="0"/>
                <a:cs typeface="Arial" panose="020B0604020202020204" pitchFamily="34" charset="0"/>
              </a:rPr>
              <a:t>Are currently pending.</a:t>
            </a:r>
          </a:p>
          <a:p>
            <a:pPr marL="1200150" lvl="2" indent="-342900">
              <a:spcBef>
                <a:spcPts val="30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Judge, administrative tribunal, or prosecutor has not heard or </a:t>
            </a:r>
            <a:r>
              <a:rPr lang="en-US" dirty="0">
                <a:latin typeface="Arial" panose="020B0604020202020204" pitchFamily="34" charset="0"/>
                <a:cs typeface="Arial" panose="020B0604020202020204" pitchFamily="34" charset="0"/>
              </a:rPr>
              <a:t>acted upon the corresponding citation and </a:t>
            </a:r>
            <a:r>
              <a:rPr lang="en-US" dirty="0" smtClean="0">
                <a:latin typeface="Arial" panose="020B0604020202020204" pitchFamily="34" charset="0"/>
                <a:cs typeface="Arial" panose="020B0604020202020204" pitchFamily="34" charset="0"/>
              </a:rPr>
              <a:t>cited violations are still pending (e.g., probation before judgment).</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4"/>
          </p:nvPr>
        </p:nvSpPr>
        <p:spPr/>
        <p:txBody>
          <a:bodyPr/>
          <a:lstStyle/>
          <a:p>
            <a:fld id="{2965B74D-C908-AA4D-BBBA-E0BEF921E9CF}" type="slidenum">
              <a:rPr lang="en-US" smtClean="0">
                <a:solidFill>
                  <a:prstClr val="black">
                    <a:tint val="75000"/>
                  </a:prstClr>
                </a:solidFill>
                <a:latin typeface="Arial" panose="020B0604020202020204" pitchFamily="34" charset="0"/>
                <a:cs typeface="Arial" panose="020B0604020202020204" pitchFamily="34" charset="0"/>
              </a:rPr>
              <a:pPr/>
              <a:t>40</a:t>
            </a:fld>
            <a:endParaRPr lang="en-US" dirty="0">
              <a:solidFill>
                <a:prstClr val="black">
                  <a:tint val="7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n-US" dirty="0" smtClean="0"/>
              <a:t>How the New Policy Works Cont.</a:t>
            </a:r>
            <a:endParaRPr lang="en-US" dirty="0"/>
          </a:p>
        </p:txBody>
      </p:sp>
    </p:spTree>
    <p:extLst>
      <p:ext uri="{BB962C8B-B14F-4D97-AF65-F5344CB8AC3E}">
        <p14:creationId xmlns:p14="http://schemas.microsoft.com/office/powerpoint/2010/main" val="40308206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1828800"/>
            <a:ext cx="8686800" cy="4170204"/>
          </a:xfrm>
        </p:spPr>
        <p:txBody>
          <a:bodyPr>
            <a:normAutofit/>
          </a:bodyPr>
          <a:lstStyle/>
          <a:p>
            <a:pPr marL="334963" lvl="2" indent="-334963"/>
            <a:r>
              <a:rPr lang="en-US" sz="2200" dirty="0" smtClean="0">
                <a:latin typeface="Arial" panose="020B0604020202020204" pitchFamily="34" charset="0"/>
                <a:cs typeface="Arial" panose="020B0604020202020204" pitchFamily="34" charset="0"/>
              </a:rPr>
              <a:t>States </a:t>
            </a:r>
            <a:r>
              <a:rPr lang="en-US" sz="2200" dirty="0">
                <a:latin typeface="Arial" panose="020B0604020202020204" pitchFamily="34" charset="0"/>
                <a:cs typeface="Arial" panose="020B0604020202020204" pitchFamily="34" charset="0"/>
              </a:rPr>
              <a:t>will review </a:t>
            </a:r>
            <a:r>
              <a:rPr lang="en-US" sz="2200" dirty="0" smtClean="0">
                <a:latin typeface="Arial" panose="020B0604020202020204" pitchFamily="34" charset="0"/>
                <a:cs typeface="Arial" panose="020B0604020202020204" pitchFamily="34" charset="0"/>
              </a:rPr>
              <a:t>the RDR and documentation provided by the requestor.</a:t>
            </a:r>
          </a:p>
          <a:p>
            <a:pPr marL="0" lvl="2" indent="0">
              <a:buNone/>
            </a:pPr>
            <a:endParaRPr lang="en-US" sz="2200" dirty="0" smtClean="0">
              <a:latin typeface="Arial" panose="020B0604020202020204" pitchFamily="34" charset="0"/>
              <a:cs typeface="Arial" panose="020B0604020202020204" pitchFamily="34" charset="0"/>
            </a:endParaRPr>
          </a:p>
          <a:p>
            <a:pPr marL="334963" lvl="2" indent="-334963"/>
            <a:r>
              <a:rPr lang="en-US" sz="2200" dirty="0" smtClean="0">
                <a:latin typeface="Arial" panose="020B0604020202020204" pitchFamily="34" charset="0"/>
                <a:cs typeface="Arial" panose="020B0604020202020204" pitchFamily="34" charset="0"/>
              </a:rPr>
              <a:t>States will record the result </a:t>
            </a:r>
            <a:r>
              <a:rPr lang="en-US" sz="2200" dirty="0">
                <a:latin typeface="Arial" panose="020B0604020202020204" pitchFamily="34" charset="0"/>
                <a:cs typeface="Arial" panose="020B0604020202020204" pitchFamily="34" charset="0"/>
              </a:rPr>
              <a:t>of </a:t>
            </a:r>
            <a:r>
              <a:rPr lang="en-US" sz="2200" dirty="0" smtClean="0">
                <a:latin typeface="Arial" panose="020B0604020202020204" pitchFamily="34" charset="0"/>
                <a:cs typeface="Arial" panose="020B0604020202020204" pitchFamily="34" charset="0"/>
              </a:rPr>
              <a:t>the adjudicated citation in State data systems, </a:t>
            </a:r>
            <a:r>
              <a:rPr lang="en-US" sz="2200" dirty="0">
                <a:latin typeface="Arial" panose="020B0604020202020204" pitchFamily="34" charset="0"/>
                <a:cs typeface="Arial" panose="020B0604020202020204" pitchFamily="34" charset="0"/>
              </a:rPr>
              <a:t>which will then </a:t>
            </a:r>
            <a:r>
              <a:rPr lang="en-US" sz="2200" dirty="0" smtClean="0">
                <a:latin typeface="Arial" panose="020B0604020202020204" pitchFamily="34" charset="0"/>
                <a:cs typeface="Arial" panose="020B0604020202020204" pitchFamily="34" charset="0"/>
              </a:rPr>
              <a:t>impact FMCSA </a:t>
            </a:r>
            <a:r>
              <a:rPr lang="en-US" sz="2200" dirty="0">
                <a:latin typeface="Arial" panose="020B0604020202020204" pitchFamily="34" charset="0"/>
                <a:cs typeface="Arial" panose="020B0604020202020204" pitchFamily="34" charset="0"/>
              </a:rPr>
              <a:t>data </a:t>
            </a:r>
            <a:r>
              <a:rPr lang="en-US" sz="2200" dirty="0" smtClean="0">
                <a:latin typeface="Arial" panose="020B0604020202020204" pitchFamily="34" charset="0"/>
                <a:cs typeface="Arial" panose="020B0604020202020204" pitchFamily="34" charset="0"/>
              </a:rPr>
              <a:t>systems upon an update of the system </a:t>
            </a:r>
            <a:r>
              <a:rPr lang="en-US" sz="2200" dirty="0">
                <a:latin typeface="Arial" panose="020B0604020202020204" pitchFamily="34" charset="0"/>
                <a:cs typeface="Arial" panose="020B0604020202020204" pitchFamily="34" charset="0"/>
              </a:rPr>
              <a:t>(i.e., </a:t>
            </a:r>
            <a:r>
              <a:rPr lang="en-US" sz="2200" dirty="0" smtClean="0">
                <a:latin typeface="Arial" panose="020B0604020202020204" pitchFamily="34" charset="0"/>
                <a:cs typeface="Arial" panose="020B0604020202020204" pitchFamily="34" charset="0"/>
              </a:rPr>
              <a:t>SMS and PSP).</a:t>
            </a:r>
            <a:endParaRPr lang="en-US" sz="2200" dirty="0">
              <a:latin typeface="Arial" panose="020B0604020202020204" pitchFamily="34" charset="0"/>
              <a:cs typeface="Arial" panose="020B0604020202020204" pitchFamily="34" charset="0"/>
            </a:endParaRPr>
          </a:p>
          <a:p>
            <a:pPr marL="347663" lvl="2" indent="-347663">
              <a:buFont typeface="Arial" panose="020B0604020202020204" pitchFamily="34" charset="0"/>
              <a:buChar char="•"/>
              <a:tabLst>
                <a:tab pos="344488" algn="l"/>
              </a:tabLst>
            </a:pPr>
            <a:endParaRPr lang="en-US" sz="3100" dirty="0">
              <a:latin typeface="ARial"/>
              <a:cs typeface="ARial"/>
            </a:endParaRPr>
          </a:p>
          <a:p>
            <a:endParaRPr lang="en-US" sz="2600" dirty="0"/>
          </a:p>
        </p:txBody>
      </p:sp>
      <p:sp>
        <p:nvSpPr>
          <p:cNvPr id="3" name="Slide Number Placeholder 2"/>
          <p:cNvSpPr>
            <a:spLocks noGrp="1"/>
          </p:cNvSpPr>
          <p:nvPr>
            <p:ph type="sldNum" sz="quarter" idx="4"/>
          </p:nvPr>
        </p:nvSpPr>
        <p:spPr/>
        <p:txBody>
          <a:bodyPr/>
          <a:lstStyle/>
          <a:p>
            <a:fld id="{2965B74D-C908-AA4D-BBBA-E0BEF921E9CF}" type="slidenum">
              <a:rPr lang="en-US" smtClean="0">
                <a:solidFill>
                  <a:prstClr val="black">
                    <a:tint val="75000"/>
                  </a:prstClr>
                </a:solidFill>
                <a:latin typeface="Arial" panose="020B0604020202020204" pitchFamily="34" charset="0"/>
                <a:cs typeface="Arial" panose="020B0604020202020204" pitchFamily="34" charset="0"/>
              </a:rPr>
              <a:pPr/>
              <a:t>41</a:t>
            </a:fld>
            <a:endParaRPr lang="en-US" dirty="0">
              <a:solidFill>
                <a:prstClr val="black">
                  <a:tint val="7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n-US" dirty="0" smtClean="0"/>
              <a:t>How the New Policy Works Cont.</a:t>
            </a:r>
            <a:endParaRPr lang="en-US" dirty="0"/>
          </a:p>
        </p:txBody>
      </p:sp>
    </p:spTree>
    <p:extLst>
      <p:ext uri="{BB962C8B-B14F-4D97-AF65-F5344CB8AC3E}">
        <p14:creationId xmlns:p14="http://schemas.microsoft.com/office/powerpoint/2010/main" val="20867328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965B74D-C908-AA4D-BBBA-E0BEF921E9CF}" type="slidenum">
              <a:rPr lang="en-US" smtClean="0">
                <a:solidFill>
                  <a:prstClr val="black">
                    <a:tint val="75000"/>
                  </a:prstClr>
                </a:solidFill>
              </a:rPr>
              <a:pPr/>
              <a:t>42</a:t>
            </a:fld>
            <a:endParaRPr lang="en-US" dirty="0">
              <a:solidFill>
                <a:prstClr val="black">
                  <a:tint val="7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763" y="1847850"/>
            <a:ext cx="6848475" cy="31623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914400" y="3249168"/>
            <a:ext cx="978408" cy="484632"/>
          </a:xfrm>
          <a:prstGeom prst="rightArrow">
            <a:avLst/>
          </a:prstGeom>
          <a:solidFill>
            <a:srgbClr val="800000"/>
          </a:solidFill>
          <a:ln>
            <a:solidFill>
              <a:srgbClr val="80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prstClr val="white"/>
              </a:solidFill>
            </a:endParaRP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3992" b="5505"/>
          <a:stretch/>
        </p:blipFill>
        <p:spPr bwMode="auto">
          <a:xfrm>
            <a:off x="2133600" y="1384300"/>
            <a:ext cx="4953000" cy="4843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ight Arrow 12"/>
          <p:cNvSpPr/>
          <p:nvPr/>
        </p:nvSpPr>
        <p:spPr>
          <a:xfrm>
            <a:off x="1311021" y="2394220"/>
            <a:ext cx="978408" cy="484632"/>
          </a:xfrm>
          <a:prstGeom prst="rightArrow">
            <a:avLst/>
          </a:prstGeom>
          <a:solidFill>
            <a:srgbClr val="800000"/>
          </a:solidFill>
          <a:ln>
            <a:solidFill>
              <a:srgbClr val="80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prstClr val="white"/>
              </a:solidFill>
            </a:endParaRPr>
          </a:p>
        </p:txBody>
      </p:sp>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22183" b="20144"/>
          <a:stretch/>
        </p:blipFill>
        <p:spPr bwMode="auto">
          <a:xfrm>
            <a:off x="1047821" y="2120124"/>
            <a:ext cx="6915150" cy="30543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ight Arrow 14"/>
          <p:cNvSpPr/>
          <p:nvPr/>
        </p:nvSpPr>
        <p:spPr>
          <a:xfrm>
            <a:off x="332613" y="3302488"/>
            <a:ext cx="978408" cy="484632"/>
          </a:xfrm>
          <a:prstGeom prst="rightArrow">
            <a:avLst/>
          </a:prstGeom>
          <a:solidFill>
            <a:srgbClr val="800000"/>
          </a:solidFill>
          <a:ln>
            <a:solidFill>
              <a:srgbClr val="80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prstClr val="white"/>
              </a:solidFill>
            </a:endParaRPr>
          </a:p>
        </p:txBody>
      </p:sp>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12851" b="9108"/>
          <a:stretch/>
        </p:blipFill>
        <p:spPr bwMode="auto">
          <a:xfrm>
            <a:off x="883693" y="664907"/>
            <a:ext cx="5638800" cy="56129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2367" y="694453"/>
            <a:ext cx="6886575" cy="58022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3693" y="662436"/>
            <a:ext cx="6867525" cy="565809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2368" y="670309"/>
            <a:ext cx="6886575" cy="54006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8487" y="3302488"/>
            <a:ext cx="6858000" cy="14668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ight Arrow 13"/>
          <p:cNvSpPr/>
          <p:nvPr/>
        </p:nvSpPr>
        <p:spPr>
          <a:xfrm>
            <a:off x="169355" y="4114800"/>
            <a:ext cx="978408" cy="484632"/>
          </a:xfrm>
          <a:prstGeom prst="rightArrow">
            <a:avLst/>
          </a:prstGeom>
          <a:solidFill>
            <a:srgbClr val="800000"/>
          </a:solidFill>
          <a:ln>
            <a:solidFill>
              <a:srgbClr val="80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prstClr val="white"/>
              </a:solidFill>
            </a:endParaRPr>
          </a:p>
        </p:txBody>
      </p:sp>
      <p:sp>
        <p:nvSpPr>
          <p:cNvPr id="2" name="TextBox 1"/>
          <p:cNvSpPr txBox="1"/>
          <p:nvPr/>
        </p:nvSpPr>
        <p:spPr>
          <a:xfrm>
            <a:off x="1403604" y="65318"/>
            <a:ext cx="5454395" cy="430887"/>
          </a:xfrm>
          <a:prstGeom prst="rect">
            <a:avLst/>
          </a:prstGeom>
          <a:noFill/>
        </p:spPr>
        <p:txBody>
          <a:bodyPr wrap="square" rtlCol="0">
            <a:spAutoFit/>
          </a:bodyPr>
          <a:lstStyle/>
          <a:p>
            <a:pPr algn="ctr"/>
            <a:r>
              <a:rPr lang="en-US" sz="2200" dirty="0" smtClean="0">
                <a:solidFill>
                  <a:srgbClr val="FFC000"/>
                </a:solidFill>
                <a:latin typeface="Arial Black" panose="020B0A04020102020204" pitchFamily="34" charset="0"/>
              </a:rPr>
              <a:t>How to Submit an RDR in DataQs</a:t>
            </a:r>
            <a:endParaRPr lang="en-US" sz="2200" dirty="0">
              <a:solidFill>
                <a:srgbClr val="FFC000"/>
              </a:solidFill>
              <a:latin typeface="Arial Black" panose="020B0A04020102020204" pitchFamily="34" charset="0"/>
            </a:endParaRPr>
          </a:p>
        </p:txBody>
      </p:sp>
    </p:spTree>
    <p:extLst>
      <p:ext uri="{BB962C8B-B14F-4D97-AF65-F5344CB8AC3E}">
        <p14:creationId xmlns:p14="http://schemas.microsoft.com/office/powerpoint/2010/main" val="290216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subTnLst>
                                    <p:set>
                                      <p:cBhvr override="childStyle">
                                        <p:cTn dur="1" fill="hold" display="0" masterRel="nextClick" afterEffect="1"/>
                                        <p:tgtEl>
                                          <p:spTgt spid="1026"/>
                                        </p:tgtEl>
                                        <p:attrNameLst>
                                          <p:attrName>style.visibility</p:attrName>
                                        </p:attrNameLst>
                                      </p:cBhvr>
                                      <p:to>
                                        <p:strVal val="hidden"/>
                                      </p:to>
                                    </p:set>
                                  </p:subTnLst>
                                </p:cTn>
                              </p:par>
                              <p:par>
                                <p:cTn id="7" presetID="10"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500"/>
                                        <p:tgtEl>
                                          <p:spTgt spid="1027"/>
                                        </p:tgtEl>
                                      </p:cBhvr>
                                    </p:animEffect>
                                  </p:childTnLst>
                                  <p:subTnLst>
                                    <p:set>
                                      <p:cBhvr override="childStyle">
                                        <p:cTn dur="1" fill="hold" display="0" masterRel="nextClick" afterEffect="1"/>
                                        <p:tgtEl>
                                          <p:spTgt spid="1027"/>
                                        </p:tgtEl>
                                        <p:attrNameLst>
                                          <p:attrName>style.visibility</p:attrName>
                                        </p:attrNameLst>
                                      </p:cBhvr>
                                      <p:to>
                                        <p:strVal val="hidden"/>
                                      </p:to>
                                    </p:set>
                                  </p:sub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subTnLst>
                                    <p:set>
                                      <p:cBhvr override="childStyle">
                                        <p:cTn dur="1" fill="hold" display="0" masterRel="nextClick" afterEffect="1"/>
                                        <p:tgtEl>
                                          <p:spTgt spid="1028"/>
                                        </p:tgtEl>
                                        <p:attrNameLst>
                                          <p:attrName>style.visibility</p:attrName>
                                        </p:attrNameLst>
                                      </p:cBhvr>
                                      <p:to>
                                        <p:strVal val="hidden"/>
                                      </p:to>
                                    </p:set>
                                  </p:sub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29"/>
                                        </p:tgtEl>
                                        <p:attrNameLst>
                                          <p:attrName>style.visibility</p:attrName>
                                        </p:attrNameLst>
                                      </p:cBhvr>
                                      <p:to>
                                        <p:strVal val="visible"/>
                                      </p:to>
                                    </p:set>
                                    <p:animEffect transition="in" filter="fade">
                                      <p:cBhvr>
                                        <p:cTn id="30" dur="500"/>
                                        <p:tgtEl>
                                          <p:spTgt spid="1029"/>
                                        </p:tgtEl>
                                      </p:cBhvr>
                                    </p:animEffect>
                                  </p:childTnLst>
                                  <p:subTnLst>
                                    <p:set>
                                      <p:cBhvr override="childStyle">
                                        <p:cTn dur="1" fill="hold" display="0" masterRel="nextClick" afterEffect="1"/>
                                        <p:tgtEl>
                                          <p:spTgt spid="1029"/>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30"/>
                                        </p:tgtEl>
                                        <p:attrNameLst>
                                          <p:attrName>style.visibility</p:attrName>
                                        </p:attrNameLst>
                                      </p:cBhvr>
                                      <p:to>
                                        <p:strVal val="visible"/>
                                      </p:to>
                                    </p:set>
                                    <p:animEffect transition="in" filter="fade">
                                      <p:cBhvr>
                                        <p:cTn id="35" dur="500"/>
                                        <p:tgtEl>
                                          <p:spTgt spid="1030"/>
                                        </p:tgtEl>
                                      </p:cBhvr>
                                    </p:animEffect>
                                  </p:childTnLst>
                                  <p:subTnLst>
                                    <p:set>
                                      <p:cBhvr override="childStyle">
                                        <p:cTn dur="1" fill="hold" display="0" masterRel="nextClick" afterEffect="1"/>
                                        <p:tgtEl>
                                          <p:spTgt spid="1030"/>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31"/>
                                        </p:tgtEl>
                                        <p:attrNameLst>
                                          <p:attrName>style.visibility</p:attrName>
                                        </p:attrNameLst>
                                      </p:cBhvr>
                                      <p:to>
                                        <p:strVal val="visible"/>
                                      </p:to>
                                    </p:set>
                                    <p:animEffect transition="in" filter="fade">
                                      <p:cBhvr>
                                        <p:cTn id="40" dur="500"/>
                                        <p:tgtEl>
                                          <p:spTgt spid="1031"/>
                                        </p:tgtEl>
                                      </p:cBhvr>
                                    </p:animEffect>
                                  </p:childTnLst>
                                  <p:subTnLst>
                                    <p:set>
                                      <p:cBhvr override="childStyle">
                                        <p:cTn dur="1" fill="hold" display="0" masterRel="nextClick" afterEffect="1"/>
                                        <p:tgtEl>
                                          <p:spTgt spid="1031"/>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fade">
                                      <p:cBhvr>
                                        <p:cTn id="45" dur="500"/>
                                        <p:tgtEl>
                                          <p:spTgt spid="1032"/>
                                        </p:tgtEl>
                                      </p:cBhvr>
                                    </p:animEffect>
                                  </p:childTnLst>
                                  <p:subTnLst>
                                    <p:set>
                                      <p:cBhvr override="childStyle">
                                        <p:cTn dur="1" fill="hold" display="0" masterRel="nextClick" afterEffect="1"/>
                                        <p:tgtEl>
                                          <p:spTgt spid="1032"/>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033"/>
                                        </p:tgtEl>
                                        <p:attrNameLst>
                                          <p:attrName>style.visibility</p:attrName>
                                        </p:attrNameLst>
                                      </p:cBhvr>
                                      <p:to>
                                        <p:strVal val="visible"/>
                                      </p:to>
                                    </p:set>
                                    <p:animEffect transition="in" filter="fade">
                                      <p:cBhvr>
                                        <p:cTn id="50" dur="500"/>
                                        <p:tgtEl>
                                          <p:spTgt spid="1033"/>
                                        </p:tgtEl>
                                      </p:cBhvr>
                                    </p:animEffect>
                                  </p:childTnLst>
                                  <p:subTnLst>
                                    <p:set>
                                      <p:cBhvr override="childStyle">
                                        <p:cTn dur="1" fill="hold" display="0" masterRel="nextClick" afterEffect="1"/>
                                        <p:tgtEl>
                                          <p:spTgt spid="1033"/>
                                        </p:tgtEl>
                                        <p:attrNameLst>
                                          <p:attrName>style.visibility</p:attrName>
                                        </p:attrNameLst>
                                      </p:cBhvr>
                                      <p:to>
                                        <p:strVal val="hidden"/>
                                      </p:to>
                                    </p:set>
                                  </p:sub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5"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965B74D-C908-AA4D-BBBA-E0BEF921E9CF}" type="slidenum">
              <a:rPr lang="en-US" smtClean="0">
                <a:solidFill>
                  <a:prstClr val="black">
                    <a:tint val="75000"/>
                  </a:prstClr>
                </a:solidFill>
                <a:latin typeface="Arial" panose="020B0604020202020204" pitchFamily="34" charset="0"/>
                <a:cs typeface="Arial" panose="020B0604020202020204" pitchFamily="34" charset="0"/>
              </a:rPr>
              <a:pPr/>
              <a:t>43</a:t>
            </a:fld>
            <a:endParaRPr lang="en-US" dirty="0">
              <a:solidFill>
                <a:prstClr val="black">
                  <a:tint val="7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42777" y="1153633"/>
            <a:ext cx="7982764" cy="685800"/>
          </a:xfrm>
        </p:spPr>
        <p:txBody>
          <a:bodyPr/>
          <a:lstStyle/>
          <a:p>
            <a:r>
              <a:rPr lang="en-US" dirty="0" smtClean="0"/>
              <a:t>How the New Policy Works Cont.</a:t>
            </a:r>
            <a:endParaRPr lang="en-US" dirty="0"/>
          </a:p>
        </p:txBody>
      </p:sp>
      <p:graphicFrame>
        <p:nvGraphicFramePr>
          <p:cNvPr id="9" name="Table 8" descr="This table shows adjudicated citation results that will appear in SMS and PSP. "/>
          <p:cNvGraphicFramePr>
            <a:graphicFrameLocks noGrp="1"/>
          </p:cNvGraphicFramePr>
          <p:nvPr>
            <p:extLst>
              <p:ext uri="{D42A27DB-BD31-4B8C-83A1-F6EECF244321}">
                <p14:modId xmlns:p14="http://schemas.microsoft.com/office/powerpoint/2010/main" val="2955669798"/>
              </p:ext>
            </p:extLst>
          </p:nvPr>
        </p:nvGraphicFramePr>
        <p:xfrm>
          <a:off x="889379" y="2200732"/>
          <a:ext cx="7315200" cy="3050690"/>
        </p:xfrm>
        <a:graphic>
          <a:graphicData uri="http://schemas.openxmlformats.org/drawingml/2006/table">
            <a:tbl>
              <a:tblPr firstRow="1" bandRow="1">
                <a:tableStyleId>{93296810-A885-4BE3-A3E7-6D5BEEA58F35}</a:tableStyleId>
              </a:tblPr>
              <a:tblGrid>
                <a:gridCol w="2438400"/>
                <a:gridCol w="2438400"/>
                <a:gridCol w="2438400"/>
              </a:tblGrid>
              <a:tr h="580465">
                <a:tc>
                  <a:txBody>
                    <a:bodyPr/>
                    <a:lstStyle/>
                    <a:p>
                      <a:pPr algn="ctr"/>
                      <a:r>
                        <a:rPr lang="en-US" sz="1600" dirty="0" smtClean="0"/>
                        <a:t>Result of Adjudicated Citation</a:t>
                      </a:r>
                      <a:r>
                        <a:rPr lang="en-US" sz="1600" baseline="0" dirty="0" smtClean="0"/>
                        <a:t> Associated with a Violation</a:t>
                      </a: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r>
                        <a:rPr lang="en-US" sz="1600" dirty="0" smtClean="0">
                          <a:latin typeface="+mn-lt"/>
                        </a:rPr>
                        <a:t>SMS</a:t>
                      </a:r>
                      <a:endParaRPr lang="en-US" sz="1600" dirty="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a:r>
                        <a:rPr lang="en-US" sz="1600" dirty="0" smtClean="0">
                          <a:latin typeface="+mn-lt"/>
                          <a:cs typeface="Arial" panose="020B0604020202020204" pitchFamily="34" charset="0"/>
                        </a:rPr>
                        <a:t>PSP</a:t>
                      </a:r>
                      <a:endParaRPr lang="en-US" sz="1600" dirty="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r>
              <a:tr h="580465">
                <a:tc>
                  <a:txBody>
                    <a:bodyPr/>
                    <a:lstStyle/>
                    <a:p>
                      <a:r>
                        <a:rPr lang="en-US" sz="1600" dirty="0" smtClean="0">
                          <a:solidFill>
                            <a:schemeClr val="tx1">
                              <a:lumMod val="65000"/>
                              <a:lumOff val="35000"/>
                            </a:schemeClr>
                          </a:solidFill>
                          <a:latin typeface="Arial" panose="020B0604020202020204" pitchFamily="34" charset="0"/>
                          <a:cs typeface="Arial" panose="020B0604020202020204" pitchFamily="34" charset="0"/>
                        </a:rPr>
                        <a:t>Dismissed without a fine or not guilty</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solidFill>
                            <a:schemeClr val="tx1">
                              <a:lumMod val="65000"/>
                              <a:lumOff val="35000"/>
                            </a:schemeClr>
                          </a:solidFill>
                          <a:latin typeface="Arial" panose="020B0604020202020204" pitchFamily="34" charset="0"/>
                          <a:cs typeface="Arial" panose="020B0604020202020204" pitchFamily="34" charset="0"/>
                        </a:rPr>
                        <a:t>Violation removed</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solidFill>
                            <a:schemeClr val="tx1">
                              <a:lumMod val="65000"/>
                              <a:lumOff val="35000"/>
                            </a:schemeClr>
                          </a:solidFill>
                          <a:latin typeface="Arial" panose="020B0604020202020204" pitchFamily="34" charset="0"/>
                          <a:cs typeface="Arial" panose="020B0604020202020204" pitchFamily="34" charset="0"/>
                        </a:rPr>
                        <a:t>Violation removed</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82576">
                <a:tc>
                  <a:txBody>
                    <a:bodyPr/>
                    <a:lstStyle/>
                    <a:p>
                      <a:r>
                        <a:rPr lang="en-US" sz="1600" dirty="0" smtClean="0">
                          <a:solidFill>
                            <a:schemeClr val="tx1">
                              <a:lumMod val="65000"/>
                              <a:lumOff val="35000"/>
                            </a:schemeClr>
                          </a:solidFill>
                          <a:latin typeface="Arial" panose="020B0604020202020204" pitchFamily="34" charset="0"/>
                          <a:cs typeface="Arial" panose="020B0604020202020204" pitchFamily="34" charset="0"/>
                        </a:rPr>
                        <a:t>Conviction of a different</a:t>
                      </a:r>
                      <a:r>
                        <a:rPr lang="en-US" sz="1600" baseline="0" dirty="0" smtClean="0">
                          <a:solidFill>
                            <a:schemeClr val="tx1">
                              <a:lumMod val="65000"/>
                              <a:lumOff val="35000"/>
                            </a:schemeClr>
                          </a:solidFill>
                          <a:latin typeface="Arial" panose="020B0604020202020204" pitchFamily="34" charset="0"/>
                          <a:cs typeface="Arial" panose="020B0604020202020204" pitchFamily="34" charset="0"/>
                        </a:rPr>
                        <a:t> charge</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solidFill>
                            <a:schemeClr val="tx1">
                              <a:lumMod val="65000"/>
                              <a:lumOff val="35000"/>
                            </a:schemeClr>
                          </a:solidFill>
                          <a:latin typeface="Arial" panose="020B0604020202020204" pitchFamily="34" charset="0"/>
                          <a:cs typeface="Arial" panose="020B0604020202020204" pitchFamily="34" charset="0"/>
                        </a:rPr>
                        <a:t>Violation indicated as conviction</a:t>
                      </a:r>
                      <a:r>
                        <a:rPr lang="en-US" sz="1600" baseline="0" dirty="0" smtClean="0">
                          <a:solidFill>
                            <a:schemeClr val="tx1">
                              <a:lumMod val="65000"/>
                              <a:lumOff val="35000"/>
                            </a:schemeClr>
                          </a:solidFill>
                          <a:latin typeface="Arial" panose="020B0604020202020204" pitchFamily="34" charset="0"/>
                          <a:cs typeface="Arial" panose="020B0604020202020204" pitchFamily="34" charset="0"/>
                        </a:rPr>
                        <a:t> of a different charge</a:t>
                      </a:r>
                      <a:r>
                        <a:rPr lang="en-US" sz="1600" dirty="0" smtClean="0">
                          <a:solidFill>
                            <a:schemeClr val="tx1">
                              <a:lumMod val="65000"/>
                              <a:lumOff val="35000"/>
                            </a:schemeClr>
                          </a:solidFill>
                          <a:latin typeface="Arial" panose="020B0604020202020204" pitchFamily="34" charset="0"/>
                          <a:cs typeface="Arial" panose="020B0604020202020204" pitchFamily="34" charset="0"/>
                        </a:rPr>
                        <a:t>; SMS severity weight reduced to 1</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solidFill>
                            <a:schemeClr val="tx1">
                              <a:lumMod val="65000"/>
                              <a:lumOff val="35000"/>
                            </a:schemeClr>
                          </a:solidFill>
                          <a:latin typeface="Arial" panose="020B0604020202020204" pitchFamily="34" charset="0"/>
                          <a:cs typeface="Arial" panose="020B0604020202020204" pitchFamily="34" charset="0"/>
                        </a:rPr>
                        <a:t>Violation indicated</a:t>
                      </a:r>
                      <a:r>
                        <a:rPr lang="en-US" sz="1600" baseline="0" dirty="0" smtClean="0">
                          <a:solidFill>
                            <a:schemeClr val="tx1">
                              <a:lumMod val="65000"/>
                              <a:lumOff val="35000"/>
                            </a:schemeClr>
                          </a:solidFill>
                          <a:latin typeface="Arial" panose="020B0604020202020204" pitchFamily="34" charset="0"/>
                          <a:cs typeface="Arial" panose="020B0604020202020204" pitchFamily="34" charset="0"/>
                        </a:rPr>
                        <a:t> as conviction of a different charge</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80465">
                <a:tc>
                  <a:txBody>
                    <a:bodyPr/>
                    <a:lstStyle/>
                    <a:p>
                      <a:r>
                        <a:rPr lang="en-US" sz="1600" i="1" dirty="0" smtClean="0">
                          <a:solidFill>
                            <a:schemeClr val="tx1">
                              <a:lumMod val="65000"/>
                              <a:lumOff val="35000"/>
                            </a:schemeClr>
                          </a:solidFill>
                          <a:latin typeface="Arial" panose="020B0604020202020204" pitchFamily="34" charset="0"/>
                          <a:cs typeface="Arial" panose="020B0604020202020204" pitchFamily="34" charset="0"/>
                        </a:rPr>
                        <a:t>Conviction</a:t>
                      </a:r>
                      <a:r>
                        <a:rPr lang="en-US" sz="1600" i="1" baseline="0" dirty="0" smtClean="0">
                          <a:solidFill>
                            <a:schemeClr val="tx1">
                              <a:lumMod val="65000"/>
                              <a:lumOff val="35000"/>
                            </a:schemeClr>
                          </a:solidFill>
                          <a:latin typeface="Arial" panose="020B0604020202020204" pitchFamily="34" charset="0"/>
                          <a:cs typeface="Arial" panose="020B0604020202020204" pitchFamily="34" charset="0"/>
                        </a:rPr>
                        <a:t> or dismissed with a fine</a:t>
                      </a:r>
                      <a:endParaRPr lang="en-US" sz="1600" i="1" dirty="0">
                        <a:solidFill>
                          <a:schemeClr val="tx1">
                            <a:lumMod val="65000"/>
                            <a:lumOff val="3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i="1" dirty="0" smtClean="0">
                          <a:solidFill>
                            <a:schemeClr val="tx1">
                              <a:lumMod val="65000"/>
                              <a:lumOff val="35000"/>
                            </a:schemeClr>
                          </a:solidFill>
                          <a:latin typeface="Arial" panose="020B0604020202020204" pitchFamily="34" charset="0"/>
                          <a:cs typeface="Arial" panose="020B0604020202020204" pitchFamily="34" charset="0"/>
                        </a:rPr>
                        <a:t>Violation retained</a:t>
                      </a:r>
                      <a:endParaRPr lang="en-US" sz="1600" i="1" dirty="0">
                        <a:solidFill>
                          <a:schemeClr val="tx1">
                            <a:lumMod val="65000"/>
                            <a:lumOff val="3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i="1" dirty="0" smtClean="0">
                          <a:solidFill>
                            <a:schemeClr val="tx1">
                              <a:lumMod val="65000"/>
                              <a:lumOff val="35000"/>
                            </a:schemeClr>
                          </a:solidFill>
                          <a:latin typeface="Arial" panose="020B0604020202020204" pitchFamily="34" charset="0"/>
                          <a:cs typeface="Arial" panose="020B0604020202020204" pitchFamily="34" charset="0"/>
                        </a:rPr>
                        <a:t>Violation retained</a:t>
                      </a:r>
                      <a:endParaRPr lang="en-US" sz="1600" i="1" dirty="0">
                        <a:solidFill>
                          <a:schemeClr val="tx1">
                            <a:lumMod val="65000"/>
                            <a:lumOff val="3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TextBox 12"/>
          <p:cNvSpPr txBox="1"/>
          <p:nvPr/>
        </p:nvSpPr>
        <p:spPr>
          <a:xfrm>
            <a:off x="152400" y="1816740"/>
            <a:ext cx="8686800" cy="677108"/>
          </a:xfrm>
          <a:prstGeom prst="rect">
            <a:avLst/>
          </a:prstGeom>
          <a:noFill/>
        </p:spPr>
        <p:txBody>
          <a:bodyPr wrap="square" rtlCol="0">
            <a:spAutoFit/>
          </a:bodyPr>
          <a:lstStyle/>
          <a:p>
            <a:pPr marL="342900" indent="-342900" defTabSz="914400" fontAlgn="auto">
              <a:spcBef>
                <a:spcPts val="0"/>
              </a:spcBef>
              <a:spcAft>
                <a:spcPts val="0"/>
              </a:spcAft>
              <a:buFont typeface="Arial" panose="020B0604020202020204" pitchFamily="34" charset="0"/>
              <a:buChar char="•"/>
            </a:pPr>
            <a:r>
              <a:rPr lang="en-US" sz="2000" dirty="0" smtClean="0">
                <a:solidFill>
                  <a:prstClr val="black">
                    <a:lumMod val="65000"/>
                    <a:lumOff val="35000"/>
                  </a:prstClr>
                </a:solidFill>
                <a:latin typeface="Arial" panose="020B0604020202020204" pitchFamily="34" charset="0"/>
                <a:cs typeface="Arial" panose="020B0604020202020204" pitchFamily="34" charset="0"/>
              </a:rPr>
              <a:t>Adjudicated citation results will appear in SMS and PSP as follows: </a:t>
            </a:r>
          </a:p>
          <a:p>
            <a:pPr defTabSz="914400" fontAlgn="auto">
              <a:spcBef>
                <a:spcPts val="0"/>
              </a:spcBef>
              <a:spcAft>
                <a:spcPts val="0"/>
              </a:spcAft>
            </a:pPr>
            <a:endParaRPr lang="en-US" dirty="0">
              <a:solidFill>
                <a:prstClr val="black"/>
              </a:solidFill>
              <a:latin typeface="Calibri"/>
            </a:endParaRPr>
          </a:p>
        </p:txBody>
      </p:sp>
      <p:sp>
        <p:nvSpPr>
          <p:cNvPr id="14" name="TextBox 13"/>
          <p:cNvSpPr txBox="1"/>
          <p:nvPr/>
        </p:nvSpPr>
        <p:spPr>
          <a:xfrm>
            <a:off x="159224" y="5199093"/>
            <a:ext cx="8815396" cy="707886"/>
          </a:xfrm>
          <a:prstGeom prst="rect">
            <a:avLst/>
          </a:prstGeom>
          <a:noFill/>
        </p:spPr>
        <p:txBody>
          <a:bodyPr wrap="square" rtlCol="0">
            <a:spAutoFit/>
          </a:bodyPr>
          <a:lstStyle/>
          <a:p>
            <a:pPr marL="342900" indent="-342900" defTabSz="914400" fontAlgn="auto">
              <a:spcBef>
                <a:spcPts val="0"/>
              </a:spcBef>
              <a:spcAft>
                <a:spcPts val="0"/>
              </a:spcAft>
              <a:buFont typeface="Arial" panose="020B0604020202020204" pitchFamily="34" charset="0"/>
              <a:buChar char="•"/>
            </a:pPr>
            <a:r>
              <a:rPr lang="en-US" sz="2000" dirty="0" smtClean="0">
                <a:solidFill>
                  <a:prstClr val="black">
                    <a:lumMod val="65000"/>
                    <a:lumOff val="35000"/>
                  </a:prstClr>
                </a:solidFill>
                <a:latin typeface="Arial" panose="020B0604020202020204" pitchFamily="34" charset="0"/>
                <a:cs typeface="Arial" panose="020B0604020202020204" pitchFamily="34" charset="0"/>
              </a:rPr>
              <a:t>Carriers </a:t>
            </a:r>
            <a:r>
              <a:rPr lang="en-US" sz="2000" dirty="0">
                <a:solidFill>
                  <a:prstClr val="black">
                    <a:lumMod val="65000"/>
                    <a:lumOff val="35000"/>
                  </a:prstClr>
                </a:solidFill>
                <a:latin typeface="Arial" panose="020B0604020202020204" pitchFamily="34" charset="0"/>
                <a:cs typeface="Arial" panose="020B0604020202020204" pitchFamily="34" charset="0"/>
              </a:rPr>
              <a:t>l</a:t>
            </a:r>
            <a:r>
              <a:rPr lang="en-US" sz="2000" dirty="0" smtClean="0">
                <a:solidFill>
                  <a:prstClr val="black">
                    <a:lumMod val="65000"/>
                    <a:lumOff val="35000"/>
                  </a:prstClr>
                </a:solidFill>
                <a:latin typeface="Arial" panose="020B0604020202020204" pitchFamily="34" charset="0"/>
                <a:cs typeface="Arial" panose="020B0604020202020204" pitchFamily="34" charset="0"/>
              </a:rPr>
              <a:t>ogged </a:t>
            </a:r>
            <a:r>
              <a:rPr lang="en-US" sz="2000" dirty="0">
                <a:solidFill>
                  <a:prstClr val="black">
                    <a:lumMod val="65000"/>
                    <a:lumOff val="35000"/>
                  </a:prstClr>
                </a:solidFill>
                <a:latin typeface="Arial" panose="020B0604020202020204" pitchFamily="34" charset="0"/>
                <a:cs typeface="Arial" panose="020B0604020202020204" pitchFamily="34" charset="0"/>
              </a:rPr>
              <a:t>in to </a:t>
            </a:r>
            <a:r>
              <a:rPr lang="en-US" sz="2000" dirty="0" smtClean="0">
                <a:solidFill>
                  <a:prstClr val="black">
                    <a:lumMod val="65000"/>
                    <a:lumOff val="35000"/>
                  </a:prstClr>
                </a:solidFill>
                <a:latin typeface="Arial" panose="020B0604020202020204" pitchFamily="34" charset="0"/>
                <a:cs typeface="Arial" panose="020B0604020202020204" pitchFamily="34" charset="0"/>
              </a:rPr>
              <a:t>Portal </a:t>
            </a:r>
            <a:r>
              <a:rPr lang="en-US" sz="2000" dirty="0">
                <a:solidFill>
                  <a:prstClr val="black">
                    <a:lumMod val="65000"/>
                    <a:lumOff val="35000"/>
                  </a:prstClr>
                </a:solidFill>
                <a:latin typeface="Arial" panose="020B0604020202020204" pitchFamily="34" charset="0"/>
                <a:cs typeface="Arial" panose="020B0604020202020204" pitchFamily="34" charset="0"/>
              </a:rPr>
              <a:t>or </a:t>
            </a:r>
            <a:r>
              <a:rPr lang="en-US" sz="2000" dirty="0" smtClean="0">
                <a:solidFill>
                  <a:prstClr val="black">
                    <a:lumMod val="65000"/>
                    <a:lumOff val="35000"/>
                  </a:prstClr>
                </a:solidFill>
                <a:latin typeface="Arial" panose="020B0604020202020204" pitchFamily="34" charset="0"/>
                <a:cs typeface="Arial" panose="020B0604020202020204" pitchFamily="34" charset="0"/>
              </a:rPr>
              <a:t>SMS </a:t>
            </a:r>
            <a:r>
              <a:rPr lang="en-US" sz="2000" dirty="0">
                <a:solidFill>
                  <a:prstClr val="black">
                    <a:lumMod val="65000"/>
                    <a:lumOff val="35000"/>
                  </a:prstClr>
                </a:solidFill>
                <a:latin typeface="Arial" panose="020B0604020202020204" pitchFamily="34" charset="0"/>
                <a:cs typeface="Arial" panose="020B0604020202020204" pitchFamily="34" charset="0"/>
              </a:rPr>
              <a:t>will be able to see </a:t>
            </a:r>
            <a:r>
              <a:rPr lang="en-US" sz="2000" dirty="0" smtClean="0">
                <a:solidFill>
                  <a:prstClr val="black">
                    <a:lumMod val="65000"/>
                    <a:lumOff val="35000"/>
                  </a:prstClr>
                </a:solidFill>
                <a:latin typeface="Arial" panose="020B0604020202020204" pitchFamily="34" charset="0"/>
                <a:cs typeface="Arial" panose="020B0604020202020204" pitchFamily="34" charset="0"/>
              </a:rPr>
              <a:t>all of the violations </a:t>
            </a:r>
            <a:r>
              <a:rPr lang="en-US" sz="2000" dirty="0">
                <a:solidFill>
                  <a:prstClr val="black">
                    <a:lumMod val="65000"/>
                    <a:lumOff val="35000"/>
                  </a:prstClr>
                </a:solidFill>
                <a:latin typeface="Arial" panose="020B0604020202020204" pitchFamily="34" charset="0"/>
                <a:cs typeface="Arial" panose="020B0604020202020204" pitchFamily="34" charset="0"/>
              </a:rPr>
              <a:t>listed </a:t>
            </a:r>
            <a:r>
              <a:rPr lang="en-US" sz="2000" dirty="0" smtClean="0">
                <a:solidFill>
                  <a:prstClr val="black">
                    <a:lumMod val="65000"/>
                    <a:lumOff val="35000"/>
                  </a:prstClr>
                </a:solidFill>
                <a:latin typeface="Arial" panose="020B0604020202020204" pitchFamily="34" charset="0"/>
                <a:cs typeface="Arial" panose="020B0604020202020204" pitchFamily="34" charset="0"/>
              </a:rPr>
              <a:t>on </a:t>
            </a:r>
            <a:r>
              <a:rPr lang="en-US" sz="2000" dirty="0">
                <a:solidFill>
                  <a:prstClr val="black">
                    <a:lumMod val="65000"/>
                    <a:lumOff val="35000"/>
                  </a:prstClr>
                </a:solidFill>
                <a:latin typeface="Arial" panose="020B0604020202020204" pitchFamily="34" charset="0"/>
                <a:cs typeface="Arial" panose="020B0604020202020204" pitchFamily="34" charset="0"/>
              </a:rPr>
              <a:t>an </a:t>
            </a:r>
            <a:r>
              <a:rPr lang="en-US" sz="2000" dirty="0" smtClean="0">
                <a:solidFill>
                  <a:prstClr val="black">
                    <a:lumMod val="65000"/>
                    <a:lumOff val="35000"/>
                  </a:prstClr>
                </a:solidFill>
                <a:latin typeface="Arial" panose="020B0604020202020204" pitchFamily="34" charset="0"/>
                <a:cs typeface="Arial" panose="020B0604020202020204" pitchFamily="34" charset="0"/>
              </a:rPr>
              <a:t>inspection and </a:t>
            </a:r>
            <a:r>
              <a:rPr lang="en-US" sz="2000" dirty="0">
                <a:solidFill>
                  <a:prstClr val="black">
                    <a:lumMod val="65000"/>
                    <a:lumOff val="35000"/>
                  </a:prstClr>
                </a:solidFill>
                <a:latin typeface="Arial" panose="020B0604020202020204" pitchFamily="34" charset="0"/>
                <a:cs typeface="Arial" panose="020B0604020202020204" pitchFamily="34" charset="0"/>
              </a:rPr>
              <a:t>associated adjudicated citation </a:t>
            </a:r>
            <a:r>
              <a:rPr lang="en-US" sz="2000" dirty="0" smtClean="0">
                <a:solidFill>
                  <a:prstClr val="black">
                    <a:lumMod val="65000"/>
                    <a:lumOff val="35000"/>
                  </a:prstClr>
                </a:solidFill>
                <a:latin typeface="Arial" panose="020B0604020202020204" pitchFamily="34" charset="0"/>
                <a:cs typeface="Arial" panose="020B0604020202020204" pitchFamily="34" charset="0"/>
              </a:rPr>
              <a:t>results.</a:t>
            </a:r>
            <a:endParaRPr lang="en-US" sz="2000" dirty="0">
              <a:solidFill>
                <a:prstClr val="black">
                  <a:lumMod val="65000"/>
                  <a:lumOff val="3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64465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65B74D-C908-AA4D-BBBA-E0BEF921E9CF}" type="slidenum">
              <a:rPr lang="en-US" smtClean="0"/>
              <a:pPr/>
              <a:t>44</a:t>
            </a:fld>
            <a:endParaRPr lang="en-US" dirty="0"/>
          </a:p>
        </p:txBody>
      </p:sp>
      <p:sp>
        <p:nvSpPr>
          <p:cNvPr id="5" name="Content Placeholder 4"/>
          <p:cNvSpPr>
            <a:spLocks noGrp="1"/>
          </p:cNvSpPr>
          <p:nvPr>
            <p:ph sz="quarter" idx="11"/>
          </p:nvPr>
        </p:nvSpPr>
        <p:spPr>
          <a:xfrm>
            <a:off x="228600" y="3048000"/>
            <a:ext cx="8686800" cy="828863"/>
          </a:xfrm>
        </p:spPr>
        <p:txBody>
          <a:bodyPr/>
          <a:lstStyle/>
          <a:p>
            <a:pPr algn="ctr"/>
            <a:r>
              <a:rPr lang="en-US" sz="3600" b="0" dirty="0" smtClean="0">
                <a:solidFill>
                  <a:srgbClr val="FFC000"/>
                </a:solidFill>
                <a:latin typeface="Arial Black" panose="020B0A04020102020204" pitchFamily="34" charset="0"/>
              </a:rPr>
              <a:t>FAQs</a:t>
            </a:r>
            <a:endParaRPr lang="en-US" sz="3600" b="0" dirty="0">
              <a:solidFill>
                <a:srgbClr val="FFC000"/>
              </a:solidFill>
              <a:latin typeface="Arial Black" panose="020B0A04020102020204" pitchFamily="34" charset="0"/>
            </a:endParaRPr>
          </a:p>
        </p:txBody>
      </p:sp>
    </p:spTree>
    <p:extLst>
      <p:ext uri="{BB962C8B-B14F-4D97-AF65-F5344CB8AC3E}">
        <p14:creationId xmlns:p14="http://schemas.microsoft.com/office/powerpoint/2010/main" val="42537201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50" y="2209800"/>
            <a:ext cx="8667750" cy="3505200"/>
          </a:xfrm>
        </p:spPr>
        <p:txBody>
          <a:bodyPr/>
          <a:lstStyle/>
          <a:p>
            <a:r>
              <a:rPr lang="en-US" sz="2400" b="1" dirty="0"/>
              <a:t>Answer</a:t>
            </a:r>
            <a:r>
              <a:rPr lang="en-US" sz="2400" b="1" dirty="0" smtClean="0"/>
              <a:t>: </a:t>
            </a:r>
            <a:r>
              <a:rPr lang="en-US" sz="2400" dirty="0" smtClean="0"/>
              <a:t>FMCSA </a:t>
            </a:r>
            <a:r>
              <a:rPr lang="en-US" sz="2400" dirty="0"/>
              <a:t>enhanced the display of safety data on the </a:t>
            </a:r>
            <a:r>
              <a:rPr lang="en-US" sz="2400" dirty="0" smtClean="0"/>
              <a:t>SMS Website </a:t>
            </a:r>
            <a:r>
              <a:rPr lang="en-US" sz="2400" dirty="0"/>
              <a:t>to make it easy to </a:t>
            </a:r>
            <a:r>
              <a:rPr lang="en-US" sz="2400" dirty="0" smtClean="0"/>
              <a:t>understand and </a:t>
            </a:r>
            <a:r>
              <a:rPr lang="en-US" sz="2400" dirty="0"/>
              <a:t>access for a variety of stakeholders. The display changes are based on feedback from motor carriers, drivers, enforcement, and other stakeholders, following a preview of the enhanced SMS Website. This effort is part of the Agency’s commitment to help everyone Get Road Smart about safety performance and compliance. </a:t>
            </a:r>
          </a:p>
          <a:p>
            <a:endParaRPr lang="en-US" dirty="0"/>
          </a:p>
        </p:txBody>
      </p:sp>
      <p:sp>
        <p:nvSpPr>
          <p:cNvPr id="4" name="Slide Number Placeholder 3"/>
          <p:cNvSpPr>
            <a:spLocks noGrp="1"/>
          </p:cNvSpPr>
          <p:nvPr>
            <p:ph type="sldNum" sz="quarter" idx="4"/>
          </p:nvPr>
        </p:nvSpPr>
        <p:spPr/>
        <p:txBody>
          <a:bodyPr/>
          <a:lstStyle/>
          <a:p>
            <a:fld id="{2965B74D-C908-AA4D-BBBA-E0BEF921E9CF}" type="slidenum">
              <a:rPr lang="en-US" smtClean="0"/>
              <a:pPr/>
              <a:t>45</a:t>
            </a:fld>
            <a:endParaRPr lang="en-US" dirty="0"/>
          </a:p>
        </p:txBody>
      </p:sp>
      <p:sp>
        <p:nvSpPr>
          <p:cNvPr id="5" name="Content Placeholder 4"/>
          <p:cNvSpPr>
            <a:spLocks noGrp="1"/>
          </p:cNvSpPr>
          <p:nvPr>
            <p:ph sz="quarter" idx="11"/>
          </p:nvPr>
        </p:nvSpPr>
        <p:spPr>
          <a:xfrm>
            <a:off x="247650" y="1142999"/>
            <a:ext cx="8667750" cy="533401"/>
          </a:xfrm>
        </p:spPr>
        <p:txBody>
          <a:bodyPr/>
          <a:lstStyle/>
          <a:p>
            <a:r>
              <a:rPr lang="en-US" dirty="0" smtClean="0"/>
              <a:t>Question: </a:t>
            </a:r>
            <a:r>
              <a:rPr lang="en-US" b="0" dirty="0" smtClean="0"/>
              <a:t>Why </a:t>
            </a:r>
            <a:r>
              <a:rPr lang="en-US" b="0" dirty="0"/>
              <a:t>did FMCSA make these </a:t>
            </a:r>
            <a:r>
              <a:rPr lang="en-US" b="0" dirty="0" smtClean="0"/>
              <a:t>SMS display enhancements</a:t>
            </a:r>
            <a:r>
              <a:rPr lang="en-US" b="0" dirty="0"/>
              <a:t>?</a:t>
            </a:r>
          </a:p>
        </p:txBody>
      </p:sp>
    </p:spTree>
    <p:extLst>
      <p:ext uri="{BB962C8B-B14F-4D97-AF65-F5344CB8AC3E}">
        <p14:creationId xmlns:p14="http://schemas.microsoft.com/office/powerpoint/2010/main" val="26487282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50" y="2209800"/>
            <a:ext cx="8667750" cy="3505200"/>
          </a:xfrm>
        </p:spPr>
        <p:txBody>
          <a:bodyPr/>
          <a:lstStyle/>
          <a:p>
            <a:r>
              <a:rPr lang="en-US" sz="2400" b="1" dirty="0"/>
              <a:t>Answer: </a:t>
            </a:r>
            <a:r>
              <a:rPr lang="en-US" sz="2400" dirty="0"/>
              <a:t>No. </a:t>
            </a:r>
            <a:r>
              <a:rPr lang="en-US" sz="2400" dirty="0" smtClean="0"/>
              <a:t>The </a:t>
            </a:r>
            <a:r>
              <a:rPr lang="en-US" sz="2400" dirty="0"/>
              <a:t>SMS </a:t>
            </a:r>
            <a:r>
              <a:rPr lang="en-US" sz="2400" dirty="0" smtClean="0"/>
              <a:t>display enhancements are focused </a:t>
            </a:r>
            <a:r>
              <a:rPr lang="en-US" sz="2400" dirty="0"/>
              <a:t>on the display of information on the SMS Website and </a:t>
            </a:r>
            <a:r>
              <a:rPr lang="en-US" sz="2400" dirty="0" smtClean="0"/>
              <a:t>do not change or modify the </a:t>
            </a:r>
            <a:r>
              <a:rPr lang="en-US" sz="2400" dirty="0"/>
              <a:t>methodology </a:t>
            </a:r>
            <a:r>
              <a:rPr lang="en-US" sz="2400" dirty="0" smtClean="0"/>
              <a:t>itself, or the carrier safety rating, which is subject to the Safety Fitness Procedures at </a:t>
            </a:r>
            <a:r>
              <a:rPr lang="en-US" sz="2400" dirty="0" smtClean="0">
                <a:hlinkClick r:id="rId3"/>
              </a:rPr>
              <a:t>49 CFR Part 385</a:t>
            </a:r>
            <a:r>
              <a:rPr lang="en-US" sz="2400" dirty="0" smtClean="0"/>
              <a:t>. </a:t>
            </a:r>
            <a:r>
              <a:rPr lang="en-US" sz="2400" dirty="0"/>
              <a:t>These </a:t>
            </a:r>
            <a:r>
              <a:rPr lang="en-US" sz="2400" dirty="0" smtClean="0"/>
              <a:t>enhancements are designed </a:t>
            </a:r>
            <a:r>
              <a:rPr lang="en-US" sz="2400" dirty="0"/>
              <a:t>to address feedback from stakeholders who want to better understand the SMS and its relationship to other </a:t>
            </a:r>
            <a:r>
              <a:rPr lang="en-US" sz="2400" dirty="0" smtClean="0"/>
              <a:t>FMCSA safety </a:t>
            </a:r>
            <a:r>
              <a:rPr lang="en-US" sz="2400" dirty="0"/>
              <a:t>data.</a:t>
            </a:r>
            <a:endParaRPr lang="en-US" sz="2400" b="1" dirty="0"/>
          </a:p>
          <a:p>
            <a:endParaRPr lang="en-US" dirty="0"/>
          </a:p>
        </p:txBody>
      </p:sp>
      <p:sp>
        <p:nvSpPr>
          <p:cNvPr id="4" name="Slide Number Placeholder 3"/>
          <p:cNvSpPr>
            <a:spLocks noGrp="1"/>
          </p:cNvSpPr>
          <p:nvPr>
            <p:ph type="sldNum" sz="quarter" idx="4"/>
          </p:nvPr>
        </p:nvSpPr>
        <p:spPr/>
        <p:txBody>
          <a:bodyPr/>
          <a:lstStyle/>
          <a:p>
            <a:fld id="{2965B74D-C908-AA4D-BBBA-E0BEF921E9CF}" type="slidenum">
              <a:rPr lang="en-US" smtClean="0"/>
              <a:pPr/>
              <a:t>46</a:t>
            </a:fld>
            <a:endParaRPr lang="en-US" dirty="0"/>
          </a:p>
        </p:txBody>
      </p:sp>
      <p:sp>
        <p:nvSpPr>
          <p:cNvPr id="5" name="Content Placeholder 4"/>
          <p:cNvSpPr>
            <a:spLocks noGrp="1"/>
          </p:cNvSpPr>
          <p:nvPr>
            <p:ph sz="quarter" idx="11"/>
          </p:nvPr>
        </p:nvSpPr>
        <p:spPr>
          <a:xfrm>
            <a:off x="247650" y="1142999"/>
            <a:ext cx="8667750" cy="838201"/>
          </a:xfrm>
        </p:spPr>
        <p:txBody>
          <a:bodyPr/>
          <a:lstStyle/>
          <a:p>
            <a:r>
              <a:rPr lang="en-US" dirty="0" smtClean="0"/>
              <a:t>Question: </a:t>
            </a:r>
            <a:r>
              <a:rPr lang="en-US" b="0" dirty="0" smtClean="0"/>
              <a:t>Do the </a:t>
            </a:r>
            <a:r>
              <a:rPr lang="en-US" b="0" dirty="0"/>
              <a:t>SMS W</a:t>
            </a:r>
            <a:r>
              <a:rPr lang="en-US" b="0" dirty="0" smtClean="0"/>
              <a:t>ebsite enhancements include </a:t>
            </a:r>
            <a:r>
              <a:rPr lang="en-US" b="0" dirty="0"/>
              <a:t>changes to the SMS methodology?</a:t>
            </a:r>
          </a:p>
          <a:p>
            <a:endParaRPr lang="en-US" b="0" dirty="0"/>
          </a:p>
        </p:txBody>
      </p:sp>
    </p:spTree>
    <p:extLst>
      <p:ext uri="{BB962C8B-B14F-4D97-AF65-F5344CB8AC3E}">
        <p14:creationId xmlns:p14="http://schemas.microsoft.com/office/powerpoint/2010/main" val="29304797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50" y="1993710"/>
            <a:ext cx="8591550" cy="2819400"/>
          </a:xfrm>
        </p:spPr>
        <p:txBody>
          <a:bodyPr>
            <a:noAutofit/>
          </a:bodyPr>
          <a:lstStyle/>
          <a:p>
            <a:r>
              <a:rPr lang="en-US" sz="2300" b="1" dirty="0"/>
              <a:t>Answer: </a:t>
            </a:r>
            <a:r>
              <a:rPr lang="en-US" sz="2300" dirty="0" smtClean="0">
                <a:latin typeface="Arial" pitchFamily="34" charset="0"/>
                <a:cs typeface="Arial" pitchFamily="34" charset="0"/>
              </a:rPr>
              <a:t>Yes. </a:t>
            </a:r>
            <a:r>
              <a:rPr lang="en-US" sz="2300" dirty="0">
                <a:latin typeface="Arial" pitchFamily="34" charset="0"/>
                <a:cs typeface="Arial" pitchFamily="34" charset="0"/>
              </a:rPr>
              <a:t>FMCSA is currently considering making changes to the SMS methodology. Items on the Agency’s radar include:</a:t>
            </a:r>
          </a:p>
          <a:p>
            <a:pPr marL="795338" lvl="1" indent="-338138">
              <a:buFont typeface="Arial" panose="020B0604020202020204" pitchFamily="34" charset="0"/>
              <a:buChar char="•"/>
            </a:pPr>
            <a:r>
              <a:rPr lang="en-US" sz="2300" dirty="0">
                <a:latin typeface="Arial" pitchFamily="34" charset="0"/>
                <a:cs typeface="Arial" pitchFamily="34" charset="0"/>
              </a:rPr>
              <a:t>Hazardous </a:t>
            </a:r>
            <a:r>
              <a:rPr lang="en-US" sz="2300" dirty="0" smtClean="0">
                <a:latin typeface="Arial" pitchFamily="34" charset="0"/>
                <a:cs typeface="Arial" pitchFamily="34" charset="0"/>
              </a:rPr>
              <a:t>Materials Compliance BASIC.</a:t>
            </a:r>
          </a:p>
          <a:p>
            <a:pPr marL="795338" lvl="1" indent="-338138">
              <a:buFont typeface="Arial" panose="020B0604020202020204" pitchFamily="34" charset="0"/>
              <a:buChar char="•"/>
            </a:pPr>
            <a:r>
              <a:rPr lang="en-US" sz="2300" dirty="0" smtClean="0">
                <a:latin typeface="Arial" pitchFamily="34" charset="0"/>
                <a:cs typeface="Arial" pitchFamily="34" charset="0"/>
              </a:rPr>
              <a:t>Severity weights.</a:t>
            </a:r>
          </a:p>
          <a:p>
            <a:pPr marL="795338" lvl="1" indent="-338138">
              <a:buFont typeface="Arial" panose="020B0604020202020204" pitchFamily="34" charset="0"/>
              <a:buChar char="•"/>
            </a:pPr>
            <a:r>
              <a:rPr lang="en-US" sz="2300" dirty="0" smtClean="0">
                <a:latin typeface="Arial" pitchFamily="34" charset="0"/>
                <a:cs typeface="Arial" pitchFamily="34" charset="0"/>
              </a:rPr>
              <a:t>Utilization factor.</a:t>
            </a:r>
          </a:p>
          <a:p>
            <a:pPr marL="795338" lvl="1" indent="-338138">
              <a:buFont typeface="Arial" panose="020B0604020202020204" pitchFamily="34" charset="0"/>
              <a:buChar char="•"/>
            </a:pPr>
            <a:r>
              <a:rPr lang="en-US" sz="2300" dirty="0" smtClean="0">
                <a:latin typeface="Arial" pitchFamily="34" charset="0"/>
                <a:cs typeface="Arial" pitchFamily="34" charset="0"/>
              </a:rPr>
              <a:t>Safety </a:t>
            </a:r>
            <a:r>
              <a:rPr lang="en-US" sz="2300" dirty="0">
                <a:latin typeface="Arial" pitchFamily="34" charset="0"/>
                <a:cs typeface="Arial" pitchFamily="34" charset="0"/>
              </a:rPr>
              <a:t>e</a:t>
            </a:r>
            <a:r>
              <a:rPr lang="en-US" sz="2300" dirty="0" smtClean="0">
                <a:latin typeface="Arial" pitchFamily="34" charset="0"/>
                <a:cs typeface="Arial" pitchFamily="34" charset="0"/>
              </a:rPr>
              <a:t>vent </a:t>
            </a:r>
            <a:r>
              <a:rPr lang="en-US" sz="2300" dirty="0">
                <a:latin typeface="Arial" pitchFamily="34" charset="0"/>
                <a:cs typeface="Arial" pitchFamily="34" charset="0"/>
              </a:rPr>
              <a:t>g</a:t>
            </a:r>
            <a:r>
              <a:rPr lang="en-US" sz="2300" dirty="0" smtClean="0">
                <a:latin typeface="Arial" pitchFamily="34" charset="0"/>
                <a:cs typeface="Arial" pitchFamily="34" charset="0"/>
              </a:rPr>
              <a:t>roups.</a:t>
            </a:r>
          </a:p>
          <a:p>
            <a:pPr marL="6350" lvl="1" indent="0">
              <a:buNone/>
            </a:pPr>
            <a:r>
              <a:rPr lang="en-US" sz="2300" dirty="0" smtClean="0">
                <a:latin typeface="Arial" pitchFamily="34" charset="0"/>
                <a:cs typeface="Arial" pitchFamily="34" charset="0"/>
              </a:rPr>
              <a:t>The Agency will apply the same systematic approach used for these SMS enhancements to make improvements to the methodology.</a:t>
            </a:r>
          </a:p>
        </p:txBody>
      </p:sp>
      <p:sp>
        <p:nvSpPr>
          <p:cNvPr id="4" name="Slide Number Placeholder 3"/>
          <p:cNvSpPr>
            <a:spLocks noGrp="1"/>
          </p:cNvSpPr>
          <p:nvPr>
            <p:ph type="sldNum" sz="quarter" idx="4"/>
          </p:nvPr>
        </p:nvSpPr>
        <p:spPr/>
        <p:txBody>
          <a:bodyPr/>
          <a:lstStyle/>
          <a:p>
            <a:fld id="{2965B74D-C908-AA4D-BBBA-E0BEF921E9CF}" type="slidenum">
              <a:rPr lang="en-US" smtClean="0"/>
              <a:pPr/>
              <a:t>47</a:t>
            </a:fld>
            <a:endParaRPr lang="en-US" dirty="0"/>
          </a:p>
        </p:txBody>
      </p:sp>
      <p:sp>
        <p:nvSpPr>
          <p:cNvPr id="5" name="Content Placeholder 4"/>
          <p:cNvSpPr>
            <a:spLocks noGrp="1"/>
          </p:cNvSpPr>
          <p:nvPr>
            <p:ph sz="quarter" idx="11"/>
          </p:nvPr>
        </p:nvSpPr>
        <p:spPr>
          <a:xfrm>
            <a:off x="191922" y="990600"/>
            <a:ext cx="8667750" cy="838201"/>
          </a:xfrm>
        </p:spPr>
        <p:txBody>
          <a:bodyPr/>
          <a:lstStyle/>
          <a:p>
            <a:r>
              <a:rPr lang="en-US" sz="2300" dirty="0" smtClean="0"/>
              <a:t>Question: </a:t>
            </a:r>
            <a:r>
              <a:rPr lang="en-US" sz="2300" b="0" dirty="0"/>
              <a:t>Is FMCSA considering making changes to the SMS methodology?</a:t>
            </a:r>
          </a:p>
        </p:txBody>
      </p:sp>
    </p:spTree>
    <p:extLst>
      <p:ext uri="{BB962C8B-B14F-4D97-AF65-F5344CB8AC3E}">
        <p14:creationId xmlns:p14="http://schemas.microsoft.com/office/powerpoint/2010/main" val="17831732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50" y="2209800"/>
            <a:ext cx="8210550" cy="3505200"/>
          </a:xfrm>
        </p:spPr>
        <p:txBody>
          <a:bodyPr/>
          <a:lstStyle/>
          <a:p>
            <a:r>
              <a:rPr lang="en-US" sz="2400" b="1" dirty="0"/>
              <a:t>Answer</a:t>
            </a:r>
            <a:r>
              <a:rPr lang="en-US" sz="2400" b="1" dirty="0" smtClean="0"/>
              <a:t>: </a:t>
            </a:r>
            <a:r>
              <a:rPr lang="en-US" sz="2400" dirty="0" smtClean="0"/>
              <a:t>Starting August 23, 2014, drivers and carriers </a:t>
            </a:r>
            <a:r>
              <a:rPr lang="en-US" sz="2400" dirty="0"/>
              <a:t>will be able to request the inclusion of the results of adjudicated citations </a:t>
            </a:r>
            <a:r>
              <a:rPr lang="en-US" sz="2400" dirty="0" smtClean="0"/>
              <a:t>associated with roadside </a:t>
            </a:r>
            <a:r>
              <a:rPr lang="en-US" sz="2400" dirty="0"/>
              <a:t>inspection violations that have been dismissed or pled </a:t>
            </a:r>
            <a:r>
              <a:rPr lang="en-US" sz="2400" dirty="0" smtClean="0"/>
              <a:t>to </a:t>
            </a:r>
            <a:r>
              <a:rPr lang="en-US" sz="2400" dirty="0"/>
              <a:t>a different </a:t>
            </a:r>
            <a:r>
              <a:rPr lang="en-US" sz="2400" dirty="0" smtClean="0"/>
              <a:t>charge.</a:t>
            </a:r>
            <a:endParaRPr lang="en-US" sz="2400" dirty="0"/>
          </a:p>
        </p:txBody>
      </p:sp>
      <p:sp>
        <p:nvSpPr>
          <p:cNvPr id="4" name="Slide Number Placeholder 3"/>
          <p:cNvSpPr>
            <a:spLocks noGrp="1"/>
          </p:cNvSpPr>
          <p:nvPr>
            <p:ph type="sldNum" sz="quarter" idx="4"/>
          </p:nvPr>
        </p:nvSpPr>
        <p:spPr/>
        <p:txBody>
          <a:bodyPr/>
          <a:lstStyle/>
          <a:p>
            <a:fld id="{2965B74D-C908-AA4D-BBBA-E0BEF921E9CF}" type="slidenum">
              <a:rPr lang="en-US" smtClean="0">
                <a:solidFill>
                  <a:prstClr val="black">
                    <a:tint val="75000"/>
                  </a:prstClr>
                </a:solidFill>
                <a:latin typeface="Arial" panose="020B0604020202020204" pitchFamily="34" charset="0"/>
                <a:cs typeface="Arial" panose="020B0604020202020204" pitchFamily="34" charset="0"/>
              </a:rPr>
              <a:pPr/>
              <a:t>48</a:t>
            </a:fld>
            <a:endParaRPr lang="en-US" dirty="0">
              <a:solidFill>
                <a:prstClr val="black">
                  <a:tint val="75000"/>
                </a:prstClr>
              </a:solidFill>
              <a:latin typeface="Arial" panose="020B0604020202020204" pitchFamily="34" charset="0"/>
              <a:cs typeface="Arial" panose="020B0604020202020204" pitchFamily="34" charset="0"/>
            </a:endParaRPr>
          </a:p>
        </p:txBody>
      </p:sp>
      <p:sp>
        <p:nvSpPr>
          <p:cNvPr id="5" name="Content Placeholder 4"/>
          <p:cNvSpPr>
            <a:spLocks noGrp="1"/>
          </p:cNvSpPr>
          <p:nvPr>
            <p:ph sz="quarter" idx="11"/>
          </p:nvPr>
        </p:nvSpPr>
        <p:spPr>
          <a:xfrm>
            <a:off x="247650" y="1142999"/>
            <a:ext cx="8667750" cy="838201"/>
          </a:xfrm>
        </p:spPr>
        <p:txBody>
          <a:bodyPr/>
          <a:lstStyle/>
          <a:p>
            <a:r>
              <a:rPr lang="en-US" dirty="0" smtClean="0"/>
              <a:t>Question: </a:t>
            </a:r>
            <a:r>
              <a:rPr lang="en-US" b="0" dirty="0" smtClean="0"/>
              <a:t>When does the new adjudicated citations policy take effect?</a:t>
            </a:r>
            <a:endParaRPr lang="en-US" b="0" dirty="0"/>
          </a:p>
          <a:p>
            <a:endParaRPr lang="en-US" b="0" dirty="0"/>
          </a:p>
        </p:txBody>
      </p:sp>
    </p:spTree>
    <p:extLst>
      <p:ext uri="{BB962C8B-B14F-4D97-AF65-F5344CB8AC3E}">
        <p14:creationId xmlns:p14="http://schemas.microsoft.com/office/powerpoint/2010/main" val="9668939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50" y="2209800"/>
            <a:ext cx="8667750" cy="3505200"/>
          </a:xfrm>
        </p:spPr>
        <p:txBody>
          <a:bodyPr/>
          <a:lstStyle/>
          <a:p>
            <a:r>
              <a:rPr lang="en-US" sz="2400" b="1" dirty="0"/>
              <a:t>Answer</a:t>
            </a:r>
            <a:r>
              <a:rPr lang="en-US" sz="2400" b="1" dirty="0" smtClean="0"/>
              <a:t>: </a:t>
            </a:r>
            <a:r>
              <a:rPr lang="en-US" sz="2400" dirty="0"/>
              <a:t>No. The </a:t>
            </a:r>
            <a:r>
              <a:rPr lang="en-US" sz="2400" dirty="0" smtClean="0"/>
              <a:t>process only </a:t>
            </a:r>
            <a:r>
              <a:rPr lang="en-US" sz="2400" dirty="0"/>
              <a:t>applies to </a:t>
            </a:r>
            <a:r>
              <a:rPr lang="en-US" sz="2400" dirty="0" smtClean="0"/>
              <a:t>inspections conducted on </a:t>
            </a:r>
            <a:r>
              <a:rPr lang="en-US" sz="2400" dirty="0"/>
              <a:t>or after August 23, 2014.</a:t>
            </a:r>
          </a:p>
          <a:p>
            <a:endParaRPr lang="en-US" sz="2400" b="1" dirty="0" smtClean="0"/>
          </a:p>
        </p:txBody>
      </p:sp>
      <p:sp>
        <p:nvSpPr>
          <p:cNvPr id="4" name="Slide Number Placeholder 3"/>
          <p:cNvSpPr>
            <a:spLocks noGrp="1"/>
          </p:cNvSpPr>
          <p:nvPr>
            <p:ph type="sldNum" sz="quarter" idx="4"/>
          </p:nvPr>
        </p:nvSpPr>
        <p:spPr/>
        <p:txBody>
          <a:bodyPr/>
          <a:lstStyle/>
          <a:p>
            <a:fld id="{2965B74D-C908-AA4D-BBBA-E0BEF921E9CF}" type="slidenum">
              <a:rPr lang="en-US" smtClean="0">
                <a:solidFill>
                  <a:prstClr val="black">
                    <a:tint val="75000"/>
                  </a:prstClr>
                </a:solidFill>
                <a:latin typeface="Arial" panose="020B0604020202020204" pitchFamily="34" charset="0"/>
                <a:cs typeface="Arial" panose="020B0604020202020204" pitchFamily="34" charset="0"/>
              </a:rPr>
              <a:pPr/>
              <a:t>49</a:t>
            </a:fld>
            <a:endParaRPr lang="en-US" dirty="0">
              <a:solidFill>
                <a:prstClr val="black">
                  <a:tint val="75000"/>
                </a:prstClr>
              </a:solidFill>
              <a:latin typeface="Arial" panose="020B0604020202020204" pitchFamily="34" charset="0"/>
              <a:cs typeface="Arial" panose="020B0604020202020204" pitchFamily="34" charset="0"/>
            </a:endParaRPr>
          </a:p>
        </p:txBody>
      </p:sp>
      <p:sp>
        <p:nvSpPr>
          <p:cNvPr id="5" name="Content Placeholder 4"/>
          <p:cNvSpPr>
            <a:spLocks noGrp="1"/>
          </p:cNvSpPr>
          <p:nvPr>
            <p:ph sz="quarter" idx="11"/>
          </p:nvPr>
        </p:nvSpPr>
        <p:spPr>
          <a:xfrm>
            <a:off x="247650" y="1142999"/>
            <a:ext cx="8667750" cy="838201"/>
          </a:xfrm>
        </p:spPr>
        <p:txBody>
          <a:bodyPr/>
          <a:lstStyle/>
          <a:p>
            <a:r>
              <a:rPr lang="en-US" dirty="0" smtClean="0"/>
              <a:t>Question: </a:t>
            </a:r>
            <a:r>
              <a:rPr lang="en-US" b="0" dirty="0"/>
              <a:t>Will the new policy be retroactive?</a:t>
            </a:r>
          </a:p>
          <a:p>
            <a:endParaRPr lang="en-US" b="0" dirty="0"/>
          </a:p>
          <a:p>
            <a:endParaRPr lang="en-US" b="0" dirty="0"/>
          </a:p>
        </p:txBody>
      </p:sp>
    </p:spTree>
    <p:extLst>
      <p:ext uri="{BB962C8B-B14F-4D97-AF65-F5344CB8AC3E}">
        <p14:creationId xmlns:p14="http://schemas.microsoft.com/office/powerpoint/2010/main" val="1347016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1314" y="1828800"/>
            <a:ext cx="8952686" cy="4038600"/>
          </a:xfrm>
        </p:spPr>
        <p:txBody>
          <a:bodyPr>
            <a:normAutofit lnSpcReduction="10000"/>
          </a:bodyPr>
          <a:lstStyle/>
          <a:p>
            <a:pPr marL="342900" indent="-342900">
              <a:buFont typeface="Arial" panose="020B0604020202020204" pitchFamily="34" charset="0"/>
              <a:buChar char="•"/>
              <a:defRPr/>
            </a:pPr>
            <a:r>
              <a:rPr lang="en-US" sz="2200" dirty="0">
                <a:latin typeface="Arial" pitchFamily="34" charset="0"/>
                <a:cs typeface="Arial" pitchFamily="34" charset="0"/>
              </a:rPr>
              <a:t>SMS </a:t>
            </a:r>
            <a:r>
              <a:rPr lang="en-US" sz="2200" dirty="0" smtClean="0">
                <a:latin typeface="Arial" pitchFamily="34" charset="0"/>
                <a:cs typeface="Arial" pitchFamily="34" charset="0"/>
              </a:rPr>
              <a:t>continually improved based </a:t>
            </a:r>
            <a:r>
              <a:rPr lang="en-US" sz="2200" dirty="0">
                <a:latin typeface="Arial" pitchFamily="34" charset="0"/>
                <a:cs typeface="Arial" pitchFamily="34" charset="0"/>
              </a:rPr>
              <a:t>on</a:t>
            </a:r>
            <a:r>
              <a:rPr lang="en-US" sz="2200" dirty="0" smtClean="0">
                <a:latin typeface="Arial" pitchFamily="34" charset="0"/>
                <a:cs typeface="Arial" pitchFamily="34" charset="0"/>
              </a:rPr>
              <a:t>:</a:t>
            </a:r>
          </a:p>
          <a:p>
            <a:pPr>
              <a:defRPr/>
            </a:pPr>
            <a:endParaRPr lang="en-US" sz="800" dirty="0">
              <a:latin typeface="Arial" pitchFamily="34" charset="0"/>
              <a:cs typeface="Arial" pitchFamily="34" charset="0"/>
            </a:endParaRPr>
          </a:p>
          <a:p>
            <a:pPr marL="795528" lvl="1" indent="-338328">
              <a:spcAft>
                <a:spcPts val="1200"/>
              </a:spcAft>
              <a:defRPr/>
            </a:pPr>
            <a:r>
              <a:rPr lang="en-US" dirty="0">
                <a:latin typeface="Arial" pitchFamily="34" charset="0"/>
                <a:cs typeface="Arial" pitchFamily="34" charset="0"/>
              </a:rPr>
              <a:t>Availability of better technology, new data, and additional </a:t>
            </a:r>
            <a:r>
              <a:rPr lang="en-US" dirty="0" smtClean="0">
                <a:latin typeface="Arial" pitchFamily="34" charset="0"/>
                <a:cs typeface="Arial" pitchFamily="34" charset="0"/>
              </a:rPr>
              <a:t>analyses.</a:t>
            </a:r>
            <a:endParaRPr lang="en-US" dirty="0">
              <a:latin typeface="Arial" pitchFamily="34" charset="0"/>
              <a:cs typeface="Arial" pitchFamily="34" charset="0"/>
            </a:endParaRPr>
          </a:p>
          <a:p>
            <a:pPr marL="795528" lvl="1" indent="-338328">
              <a:spcAft>
                <a:spcPts val="1200"/>
              </a:spcAft>
              <a:defRPr/>
            </a:pPr>
            <a:r>
              <a:rPr lang="en-US" dirty="0">
                <a:latin typeface="Arial" pitchFamily="34" charset="0"/>
                <a:cs typeface="Arial" pitchFamily="34" charset="0"/>
              </a:rPr>
              <a:t>Feedback from enforcement and other stakeholders, including </a:t>
            </a:r>
            <a:r>
              <a:rPr lang="en-US" dirty="0" smtClean="0">
                <a:latin typeface="Arial" pitchFamily="34" charset="0"/>
                <a:cs typeface="Arial" pitchFamily="34" charset="0"/>
              </a:rPr>
              <a:t>industry.</a:t>
            </a:r>
            <a:endParaRPr lang="en-US" b="1" dirty="0">
              <a:latin typeface="Arial" pitchFamily="34" charset="0"/>
              <a:ea typeface="ＭＳ Ｐゴシック" pitchFamily="-84" charset="-128"/>
              <a:cs typeface="Arial" pitchFamily="34" charset="0"/>
            </a:endParaRPr>
          </a:p>
          <a:p>
            <a:pPr marL="342900" indent="-342900">
              <a:buFont typeface="Arial" panose="020B0604020202020204" pitchFamily="34" charset="0"/>
              <a:buChar char="•"/>
            </a:pPr>
            <a:r>
              <a:rPr lang="en-US" sz="2200" dirty="0" smtClean="0">
                <a:latin typeface="Arial" pitchFamily="34" charset="0"/>
                <a:ea typeface="ＭＳ Ｐゴシック" pitchFamily="-84" charset="-128"/>
                <a:cs typeface="Arial" pitchFamily="34" charset="0"/>
              </a:rPr>
              <a:t>FMCSA applies a systematic </a:t>
            </a:r>
            <a:r>
              <a:rPr lang="en-US" sz="2200" dirty="0">
                <a:latin typeface="Arial" pitchFamily="34" charset="0"/>
                <a:ea typeface="ＭＳ Ｐゴシック" pitchFamily="-84" charset="-128"/>
                <a:cs typeface="Arial" pitchFamily="34" charset="0"/>
              </a:rPr>
              <a:t>approach to </a:t>
            </a:r>
            <a:r>
              <a:rPr lang="en-US" sz="2200" dirty="0" smtClean="0">
                <a:latin typeface="Arial" pitchFamily="34" charset="0"/>
                <a:ea typeface="ＭＳ Ｐゴシック" pitchFamily="-84" charset="-128"/>
                <a:cs typeface="Arial" pitchFamily="34" charset="0"/>
              </a:rPr>
              <a:t>implementing improvements </a:t>
            </a:r>
            <a:r>
              <a:rPr lang="en-US" sz="2200" dirty="0">
                <a:latin typeface="Arial" pitchFamily="34" charset="0"/>
                <a:ea typeface="ＭＳ Ｐゴシック" pitchFamily="-84" charset="-128"/>
                <a:cs typeface="Arial" pitchFamily="34" charset="0"/>
              </a:rPr>
              <a:t>(see </a:t>
            </a:r>
            <a:r>
              <a:rPr lang="en-US" sz="2200" dirty="0">
                <a:latin typeface="Arial" pitchFamily="34" charset="0"/>
                <a:ea typeface="ＭＳ Ｐゴシック" pitchFamily="-84" charset="-128"/>
                <a:cs typeface="Arial" pitchFamily="34" charset="0"/>
                <a:hlinkClick r:id="rId3"/>
              </a:rPr>
              <a:t>77 FR 18298</a:t>
            </a:r>
            <a:r>
              <a:rPr lang="en-US" sz="2200" dirty="0" smtClean="0">
                <a:latin typeface="Arial" pitchFamily="34" charset="0"/>
                <a:ea typeface="ＭＳ Ｐゴシック" pitchFamily="-84" charset="-128"/>
                <a:cs typeface="Arial" pitchFamily="34" charset="0"/>
              </a:rPr>
              <a:t>).</a:t>
            </a:r>
          </a:p>
          <a:p>
            <a:endParaRPr lang="en-US" sz="800" dirty="0">
              <a:latin typeface="Arial" pitchFamily="34" charset="0"/>
              <a:ea typeface="ＭＳ Ｐゴシック" pitchFamily="-84" charset="-128"/>
              <a:cs typeface="Arial" pitchFamily="34" charset="0"/>
            </a:endParaRPr>
          </a:p>
          <a:p>
            <a:pPr marL="796925" lvl="1" indent="-339725">
              <a:spcAft>
                <a:spcPts val="1200"/>
              </a:spcAft>
            </a:pPr>
            <a:r>
              <a:rPr lang="en-US" dirty="0">
                <a:latin typeface="Arial" pitchFamily="34" charset="0"/>
                <a:ea typeface="ＭＳ Ｐゴシック" pitchFamily="-84" charset="-128"/>
                <a:cs typeface="Arial" pitchFamily="34" charset="0"/>
              </a:rPr>
              <a:t>Prioritize and package changes as </a:t>
            </a:r>
            <a:r>
              <a:rPr lang="en-US" dirty="0" smtClean="0">
                <a:latin typeface="Arial" pitchFamily="34" charset="0"/>
                <a:ea typeface="ＭＳ Ｐゴシック" pitchFamily="-84" charset="-128"/>
                <a:cs typeface="Arial" pitchFamily="34" charset="0"/>
              </a:rPr>
              <a:t>needed.</a:t>
            </a:r>
            <a:endParaRPr lang="en-US" dirty="0">
              <a:latin typeface="Arial" pitchFamily="34" charset="0"/>
              <a:ea typeface="ＭＳ Ｐゴシック" pitchFamily="-84" charset="-128"/>
              <a:cs typeface="Arial" pitchFamily="34" charset="0"/>
            </a:endParaRPr>
          </a:p>
          <a:p>
            <a:pPr marL="796925" lvl="1" indent="-339725">
              <a:spcAft>
                <a:spcPts val="1200"/>
              </a:spcAft>
            </a:pPr>
            <a:r>
              <a:rPr lang="en-US" dirty="0">
                <a:latin typeface="Arial" pitchFamily="34" charset="0"/>
                <a:ea typeface="ＭＳ Ｐゴシック" pitchFamily="-84" charset="-128"/>
                <a:cs typeface="Arial" pitchFamily="34" charset="0"/>
              </a:rPr>
              <a:t>Provide public preview period prior to </a:t>
            </a:r>
            <a:r>
              <a:rPr lang="en-US" dirty="0" smtClean="0">
                <a:latin typeface="Arial" pitchFamily="34" charset="0"/>
                <a:ea typeface="ＭＳ Ｐゴシック" pitchFamily="-84" charset="-128"/>
                <a:cs typeface="Arial" pitchFamily="34" charset="0"/>
              </a:rPr>
              <a:t>implementation of major changes.</a:t>
            </a:r>
            <a:endParaRPr lang="en-US" dirty="0">
              <a:latin typeface="Arial" pitchFamily="34" charset="0"/>
              <a:ea typeface="ＭＳ Ｐゴシック" pitchFamily="-84" charset="-128"/>
              <a:cs typeface="Arial" pitchFamily="34" charset="0"/>
            </a:endParaRPr>
          </a:p>
          <a:p>
            <a:endParaRPr lang="en-US" dirty="0"/>
          </a:p>
        </p:txBody>
      </p:sp>
      <p:sp>
        <p:nvSpPr>
          <p:cNvPr id="3" name="Slide Number Placeholder 2"/>
          <p:cNvSpPr>
            <a:spLocks noGrp="1"/>
          </p:cNvSpPr>
          <p:nvPr>
            <p:ph type="sldNum" sz="quarter" idx="4"/>
          </p:nvPr>
        </p:nvSpPr>
        <p:spPr/>
        <p:txBody>
          <a:bodyPr/>
          <a:lstStyle/>
          <a:p>
            <a:fld id="{2965B74D-C908-AA4D-BBBA-E0BEF921E9CF}" type="slidenum">
              <a:rPr lang="en-US" smtClean="0"/>
              <a:pPr/>
              <a:t>5</a:t>
            </a:fld>
            <a:endParaRPr lang="en-US" dirty="0"/>
          </a:p>
        </p:txBody>
      </p:sp>
      <p:sp>
        <p:nvSpPr>
          <p:cNvPr id="4" name="Title 3"/>
          <p:cNvSpPr>
            <a:spLocks noGrp="1"/>
          </p:cNvSpPr>
          <p:nvPr>
            <p:ph type="title"/>
          </p:nvPr>
        </p:nvSpPr>
        <p:spPr/>
        <p:txBody>
          <a:bodyPr/>
          <a:lstStyle/>
          <a:p>
            <a:r>
              <a:rPr lang="en-US" dirty="0" smtClean="0"/>
              <a:t>SMS Improvement Process</a:t>
            </a:r>
            <a:endParaRPr lang="en-US" dirty="0"/>
          </a:p>
        </p:txBody>
      </p:sp>
    </p:spTree>
    <p:extLst>
      <p:ext uri="{BB962C8B-B14F-4D97-AF65-F5344CB8AC3E}">
        <p14:creationId xmlns:p14="http://schemas.microsoft.com/office/powerpoint/2010/main" val="32176152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50" y="2667000"/>
            <a:ext cx="8667750" cy="3048000"/>
          </a:xfrm>
        </p:spPr>
        <p:txBody>
          <a:bodyPr/>
          <a:lstStyle/>
          <a:p>
            <a:r>
              <a:rPr lang="en-US" sz="2400" b="1" dirty="0"/>
              <a:t>Answer</a:t>
            </a:r>
            <a:r>
              <a:rPr lang="en-US" sz="2400" b="1" dirty="0" smtClean="0"/>
              <a:t>: </a:t>
            </a:r>
            <a:r>
              <a:rPr lang="en-US" sz="2400" dirty="0"/>
              <a:t>No. </a:t>
            </a:r>
            <a:r>
              <a:rPr lang="en-US" sz="2400" dirty="0" smtClean="0"/>
              <a:t>To initiate the process, drivers and carriers must submit RDRs with certified documentation of the judicial proceeding. It is </a:t>
            </a:r>
            <a:r>
              <a:rPr lang="en-US" sz="2400" dirty="0"/>
              <a:t>the responsibility of </a:t>
            </a:r>
            <a:r>
              <a:rPr lang="en-US" sz="2400" dirty="0" smtClean="0"/>
              <a:t>drivers and carriers, including owner-operators, to </a:t>
            </a:r>
            <a:r>
              <a:rPr lang="en-US" sz="2400" dirty="0"/>
              <a:t>make sure their safety </a:t>
            </a:r>
            <a:r>
              <a:rPr lang="en-US" sz="2400" dirty="0" smtClean="0"/>
              <a:t>records are </a:t>
            </a:r>
            <a:r>
              <a:rPr lang="en-US" sz="2400" dirty="0"/>
              <a:t>complete and </a:t>
            </a:r>
            <a:r>
              <a:rPr lang="en-US" sz="2400" dirty="0" smtClean="0"/>
              <a:t>have </a:t>
            </a:r>
            <a:r>
              <a:rPr lang="en-US" sz="2400" dirty="0"/>
              <a:t>the most current information possible.</a:t>
            </a:r>
          </a:p>
          <a:p>
            <a:endParaRPr lang="en-US" sz="2400" b="1" dirty="0" smtClean="0"/>
          </a:p>
        </p:txBody>
      </p:sp>
      <p:sp>
        <p:nvSpPr>
          <p:cNvPr id="4" name="Slide Number Placeholder 3"/>
          <p:cNvSpPr>
            <a:spLocks noGrp="1"/>
          </p:cNvSpPr>
          <p:nvPr>
            <p:ph type="sldNum" sz="quarter" idx="4"/>
          </p:nvPr>
        </p:nvSpPr>
        <p:spPr/>
        <p:txBody>
          <a:bodyPr/>
          <a:lstStyle/>
          <a:p>
            <a:fld id="{2965B74D-C908-AA4D-BBBA-E0BEF921E9CF}" type="slidenum">
              <a:rPr lang="en-US" smtClean="0">
                <a:solidFill>
                  <a:prstClr val="black">
                    <a:tint val="75000"/>
                  </a:prstClr>
                </a:solidFill>
                <a:latin typeface="Arial" panose="020B0604020202020204" pitchFamily="34" charset="0"/>
                <a:cs typeface="Arial" panose="020B0604020202020204" pitchFamily="34" charset="0"/>
              </a:rPr>
              <a:pPr/>
              <a:t>50</a:t>
            </a:fld>
            <a:endParaRPr lang="en-US" dirty="0">
              <a:solidFill>
                <a:prstClr val="black">
                  <a:tint val="75000"/>
                </a:prstClr>
              </a:solidFill>
              <a:latin typeface="Arial" panose="020B0604020202020204" pitchFamily="34" charset="0"/>
              <a:cs typeface="Arial" panose="020B0604020202020204" pitchFamily="34" charset="0"/>
            </a:endParaRPr>
          </a:p>
        </p:txBody>
      </p:sp>
      <p:sp>
        <p:nvSpPr>
          <p:cNvPr id="5" name="Content Placeholder 4"/>
          <p:cNvSpPr>
            <a:spLocks noGrp="1"/>
          </p:cNvSpPr>
          <p:nvPr>
            <p:ph sz="quarter" idx="11"/>
          </p:nvPr>
        </p:nvSpPr>
        <p:spPr>
          <a:xfrm>
            <a:off x="247650" y="1142999"/>
            <a:ext cx="8667750" cy="838201"/>
          </a:xfrm>
        </p:spPr>
        <p:txBody>
          <a:bodyPr/>
          <a:lstStyle/>
          <a:p>
            <a:r>
              <a:rPr lang="en-US" dirty="0" smtClean="0"/>
              <a:t>Question: </a:t>
            </a:r>
            <a:r>
              <a:rPr lang="en-US" b="0" dirty="0"/>
              <a:t>Will </a:t>
            </a:r>
            <a:r>
              <a:rPr lang="en-US" b="0" dirty="0" smtClean="0"/>
              <a:t>FMCSA’s data systems be </a:t>
            </a:r>
            <a:r>
              <a:rPr lang="en-US" b="0" dirty="0"/>
              <a:t>automatically updated when a citation is dismissed or </a:t>
            </a:r>
            <a:r>
              <a:rPr lang="en-US" b="0" dirty="0" smtClean="0"/>
              <a:t>pled to a different charge?</a:t>
            </a:r>
            <a:endParaRPr lang="en-US" b="0" dirty="0"/>
          </a:p>
        </p:txBody>
      </p:sp>
    </p:spTree>
    <p:extLst>
      <p:ext uri="{BB962C8B-B14F-4D97-AF65-F5344CB8AC3E}">
        <p14:creationId xmlns:p14="http://schemas.microsoft.com/office/powerpoint/2010/main" val="29998037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65B74D-C908-AA4D-BBBA-E0BEF921E9CF}" type="slidenum">
              <a:rPr lang="en-US" smtClean="0">
                <a:solidFill>
                  <a:prstClr val="black">
                    <a:tint val="75000"/>
                  </a:prstClr>
                </a:solidFill>
                <a:latin typeface="Arial" panose="020B0604020202020204" pitchFamily="34" charset="0"/>
                <a:cs typeface="Arial" panose="020B0604020202020204" pitchFamily="34" charset="0"/>
              </a:rPr>
              <a:pPr/>
              <a:t>51</a:t>
            </a:fld>
            <a:endParaRPr lang="en-US" dirty="0">
              <a:solidFill>
                <a:prstClr val="black">
                  <a:tint val="75000"/>
                </a:prstClr>
              </a:solidFill>
              <a:latin typeface="Arial" panose="020B0604020202020204" pitchFamily="34" charset="0"/>
              <a:cs typeface="Arial" panose="020B0604020202020204" pitchFamily="34" charset="0"/>
            </a:endParaRPr>
          </a:p>
        </p:txBody>
      </p:sp>
      <p:sp>
        <p:nvSpPr>
          <p:cNvPr id="5" name="Content Placeholder 4"/>
          <p:cNvSpPr>
            <a:spLocks noGrp="1"/>
          </p:cNvSpPr>
          <p:nvPr>
            <p:ph sz="quarter" idx="11"/>
          </p:nvPr>
        </p:nvSpPr>
        <p:spPr>
          <a:xfrm>
            <a:off x="247650" y="990600"/>
            <a:ext cx="8667750" cy="838201"/>
          </a:xfrm>
        </p:spPr>
        <p:txBody>
          <a:bodyPr/>
          <a:lstStyle/>
          <a:p>
            <a:r>
              <a:rPr lang="en-US" sz="2100" dirty="0" smtClean="0"/>
              <a:t>Question: </a:t>
            </a:r>
            <a:r>
              <a:rPr lang="en-US" sz="2100" b="0" dirty="0"/>
              <a:t>What should a </a:t>
            </a:r>
            <a:r>
              <a:rPr lang="en-US" sz="2100" b="0" dirty="0" smtClean="0"/>
              <a:t>driver or carrier </a:t>
            </a:r>
            <a:r>
              <a:rPr lang="en-US" sz="2100" b="0" dirty="0"/>
              <a:t>do to request a review of the adjudication result for a </a:t>
            </a:r>
            <a:r>
              <a:rPr lang="en-US" sz="2100" b="0" dirty="0" smtClean="0"/>
              <a:t>citation with an associated violation?</a:t>
            </a:r>
            <a:endParaRPr lang="en-US" b="0" dirty="0"/>
          </a:p>
          <a:p>
            <a:endParaRPr lang="en-US" b="0" dirty="0"/>
          </a:p>
        </p:txBody>
      </p:sp>
      <p:sp>
        <p:nvSpPr>
          <p:cNvPr id="3" name="Text Placeholder 2"/>
          <p:cNvSpPr>
            <a:spLocks noGrp="1"/>
          </p:cNvSpPr>
          <p:nvPr>
            <p:ph type="body" sz="quarter" idx="10"/>
          </p:nvPr>
        </p:nvSpPr>
        <p:spPr>
          <a:xfrm>
            <a:off x="281769" y="2538487"/>
            <a:ext cx="8667750" cy="3733800"/>
          </a:xfrm>
        </p:spPr>
        <p:txBody>
          <a:bodyPr/>
          <a:lstStyle/>
          <a:p>
            <a:pPr marL="793750" indent="-342900">
              <a:buFont typeface="Arial" panose="020B0604020202020204" pitchFamily="34" charset="0"/>
              <a:buChar char="•"/>
            </a:pPr>
            <a:r>
              <a:rPr lang="en-US" sz="2100" dirty="0" smtClean="0"/>
              <a:t>Confirm that the adjudication citation result meets the criteria for an RDR (i.e., dismissed or pled to different charge).</a:t>
            </a:r>
          </a:p>
          <a:p>
            <a:pPr marL="793750" indent="-342900">
              <a:buFont typeface="Arial" panose="020B0604020202020204" pitchFamily="34" charset="0"/>
              <a:buChar char="•"/>
            </a:pPr>
            <a:r>
              <a:rPr lang="en-US" sz="2100" dirty="0" smtClean="0"/>
              <a:t>Go to FMCSA’s </a:t>
            </a:r>
            <a:r>
              <a:rPr lang="en-US" sz="2100" dirty="0"/>
              <a:t>DataQs </a:t>
            </a:r>
            <a:r>
              <a:rPr lang="en-US" sz="2100" dirty="0" smtClean="0"/>
              <a:t>Website, and register for free: </a:t>
            </a:r>
            <a:r>
              <a:rPr lang="en-US" sz="2100" dirty="0">
                <a:hlinkClick r:id="rId3" tooltip="FMCSA Data Qs website"/>
              </a:rPr>
              <a:t>https://dataqs.fmcsa.dot.gov</a:t>
            </a:r>
            <a:r>
              <a:rPr lang="en-US" sz="2100" dirty="0" smtClean="0">
                <a:hlinkClick r:id="rId3" tooltip="FMCSA Data Qs website"/>
              </a:rPr>
              <a:t>/</a:t>
            </a:r>
            <a:r>
              <a:rPr lang="en-US" sz="2100" dirty="0"/>
              <a:t>.</a:t>
            </a:r>
            <a:endParaRPr lang="en-US" sz="2100" dirty="0" smtClean="0"/>
          </a:p>
          <a:p>
            <a:pPr marL="793750" indent="-342900">
              <a:buFont typeface="Arial" panose="020B0604020202020204" pitchFamily="34" charset="0"/>
              <a:buChar char="•"/>
            </a:pPr>
            <a:r>
              <a:rPr lang="en-US" sz="2100" dirty="0" smtClean="0"/>
              <a:t>File an RDR on </a:t>
            </a:r>
            <a:r>
              <a:rPr lang="en-US" sz="2100" dirty="0"/>
              <a:t>an </a:t>
            </a:r>
            <a:r>
              <a:rPr lang="en-US" sz="2100" dirty="0" smtClean="0"/>
              <a:t>inspection.</a:t>
            </a:r>
          </a:p>
          <a:p>
            <a:pPr marL="793750" indent="-342900">
              <a:buFont typeface="Arial" panose="020B0604020202020204" pitchFamily="34" charset="0"/>
              <a:buChar char="•"/>
            </a:pPr>
            <a:r>
              <a:rPr lang="en-US" sz="2100" dirty="0"/>
              <a:t>Select </a:t>
            </a:r>
            <a:r>
              <a:rPr lang="en-US" sz="2100" dirty="0" smtClean="0"/>
              <a:t>an adjudicated citation </a:t>
            </a:r>
            <a:r>
              <a:rPr lang="en-US" sz="2100" dirty="0"/>
              <a:t>RDR </a:t>
            </a:r>
            <a:r>
              <a:rPr lang="en-US" sz="2100" dirty="0" smtClean="0"/>
              <a:t>type.</a:t>
            </a:r>
            <a:endParaRPr lang="en-US" sz="2100" dirty="0"/>
          </a:p>
          <a:p>
            <a:pPr marL="793750" indent="-342900">
              <a:buFont typeface="Arial" panose="020B0604020202020204" pitchFamily="34" charset="0"/>
              <a:buChar char="•"/>
            </a:pPr>
            <a:r>
              <a:rPr lang="en-US" sz="2100" dirty="0" smtClean="0"/>
              <a:t>Provide </a:t>
            </a:r>
            <a:r>
              <a:rPr lang="en-US" sz="2100" dirty="0"/>
              <a:t>supporting </a:t>
            </a:r>
            <a:r>
              <a:rPr lang="en-US" sz="2100" dirty="0" smtClean="0"/>
              <a:t>documentation.</a:t>
            </a:r>
          </a:p>
          <a:p>
            <a:pPr marL="793750" indent="-342900">
              <a:buFont typeface="Arial" panose="020B0604020202020204" pitchFamily="34" charset="0"/>
              <a:buChar char="•"/>
            </a:pPr>
            <a:r>
              <a:rPr lang="en-US" sz="2100" dirty="0" smtClean="0"/>
              <a:t>Be responsive; additional documentation may be requested.</a:t>
            </a:r>
            <a:endParaRPr lang="en-US" sz="2100" dirty="0"/>
          </a:p>
        </p:txBody>
      </p:sp>
      <p:sp>
        <p:nvSpPr>
          <p:cNvPr id="2" name="TextBox 1"/>
          <p:cNvSpPr txBox="1"/>
          <p:nvPr/>
        </p:nvSpPr>
        <p:spPr>
          <a:xfrm>
            <a:off x="257886" y="2109341"/>
            <a:ext cx="3727880" cy="415498"/>
          </a:xfrm>
          <a:prstGeom prst="rect">
            <a:avLst/>
          </a:prstGeom>
          <a:noFill/>
        </p:spPr>
        <p:txBody>
          <a:bodyPr wrap="none" rtlCol="0">
            <a:spAutoFit/>
          </a:bodyPr>
          <a:lstStyle/>
          <a:p>
            <a:r>
              <a:rPr lang="en-US" sz="2100" b="1" dirty="0" smtClean="0">
                <a:solidFill>
                  <a:prstClr val="black">
                    <a:lumMod val="65000"/>
                    <a:lumOff val="35000"/>
                  </a:prstClr>
                </a:solidFill>
                <a:latin typeface="ARial"/>
                <a:cs typeface="ARial"/>
              </a:rPr>
              <a:t>Answer</a:t>
            </a:r>
            <a:r>
              <a:rPr lang="en-US" sz="2100" b="1" dirty="0">
                <a:solidFill>
                  <a:prstClr val="black">
                    <a:lumMod val="65000"/>
                    <a:lumOff val="35000"/>
                  </a:prstClr>
                </a:solidFill>
                <a:latin typeface="ARial"/>
                <a:cs typeface="ARial"/>
              </a:rPr>
              <a:t>: </a:t>
            </a:r>
            <a:r>
              <a:rPr lang="en-US" sz="2100" dirty="0">
                <a:solidFill>
                  <a:prstClr val="black">
                    <a:lumMod val="65000"/>
                    <a:lumOff val="35000"/>
                  </a:prstClr>
                </a:solidFill>
                <a:latin typeface="ARial"/>
                <a:cs typeface="ARial"/>
              </a:rPr>
              <a:t>To request a </a:t>
            </a:r>
            <a:r>
              <a:rPr lang="en-US" sz="2100" dirty="0" smtClean="0">
                <a:solidFill>
                  <a:prstClr val="black">
                    <a:lumMod val="65000"/>
                    <a:lumOff val="35000"/>
                  </a:prstClr>
                </a:solidFill>
                <a:latin typeface="ARial"/>
                <a:cs typeface="ARial"/>
              </a:rPr>
              <a:t>review:</a:t>
            </a:r>
            <a:endParaRPr lang="en-US" dirty="0"/>
          </a:p>
        </p:txBody>
      </p:sp>
    </p:spTree>
    <p:extLst>
      <p:ext uri="{BB962C8B-B14F-4D97-AF65-F5344CB8AC3E}">
        <p14:creationId xmlns:p14="http://schemas.microsoft.com/office/powerpoint/2010/main" val="18857585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28600" y="1828800"/>
            <a:ext cx="8839200" cy="3886200"/>
          </a:xfrm>
        </p:spPr>
        <p:txBody>
          <a:bodyPr/>
          <a:lstStyle/>
          <a:p>
            <a:pPr marL="338138" lvl="1" indent="-338138">
              <a:spcBef>
                <a:spcPts val="0"/>
              </a:spcBef>
              <a:buFont typeface="Arial" pitchFamily="34" charset="0"/>
              <a:buChar char="•"/>
            </a:pPr>
            <a:r>
              <a:rPr lang="en-US" sz="2200" dirty="0">
                <a:latin typeface="Arial" pitchFamily="34" charset="0"/>
                <a:cs typeface="Arial" pitchFamily="34" charset="0"/>
              </a:rPr>
              <a:t>Visit </a:t>
            </a:r>
            <a:r>
              <a:rPr lang="en-US" sz="2200" dirty="0" smtClean="0">
                <a:latin typeface="Arial" pitchFamily="34" charset="0"/>
                <a:cs typeface="Arial" pitchFamily="34" charset="0"/>
              </a:rPr>
              <a:t>the SMS </a:t>
            </a:r>
            <a:r>
              <a:rPr lang="en-US" sz="2200" dirty="0">
                <a:latin typeface="Arial" pitchFamily="34" charset="0"/>
                <a:cs typeface="Arial" pitchFamily="34" charset="0"/>
              </a:rPr>
              <a:t>Help Center for searchable FAQs and </a:t>
            </a:r>
            <a:r>
              <a:rPr lang="en-US" sz="2200" dirty="0" smtClean="0">
                <a:latin typeface="Arial" pitchFamily="34" charset="0"/>
                <a:cs typeface="Arial" pitchFamily="34" charset="0"/>
              </a:rPr>
              <a:t>resources.</a:t>
            </a:r>
          </a:p>
          <a:p>
            <a:pPr marL="0" lvl="1" indent="0">
              <a:spcBef>
                <a:spcPts val="0"/>
              </a:spcBef>
              <a:buNone/>
            </a:pPr>
            <a:endParaRPr lang="en-US" sz="800" dirty="0" smtClean="0">
              <a:latin typeface="Arial" pitchFamily="34" charset="0"/>
              <a:cs typeface="Arial" pitchFamily="34" charset="0"/>
            </a:endParaRPr>
          </a:p>
          <a:p>
            <a:pPr marL="0" lvl="1" indent="0">
              <a:spcBef>
                <a:spcPts val="0"/>
              </a:spcBef>
              <a:buNone/>
            </a:pPr>
            <a:endParaRPr lang="en-US" sz="400" dirty="0">
              <a:latin typeface="Arial" pitchFamily="34" charset="0"/>
              <a:cs typeface="Arial" pitchFamily="34" charset="0"/>
            </a:endParaRPr>
          </a:p>
          <a:p>
            <a:pPr marL="339725" lvl="1" indent="-339725">
              <a:spcBef>
                <a:spcPts val="0"/>
              </a:spcBef>
              <a:buFont typeface="Arial" pitchFamily="34" charset="0"/>
              <a:buChar char="•"/>
            </a:pPr>
            <a:r>
              <a:rPr lang="en-US" sz="2200" dirty="0" smtClean="0">
                <a:latin typeface="Arial" pitchFamily="34" charset="0"/>
                <a:cs typeface="Arial" pitchFamily="34" charset="0"/>
              </a:rPr>
              <a:t>Check out the SMS Display Key Terms Glossary for user-friendly definitions. </a:t>
            </a:r>
          </a:p>
          <a:p>
            <a:pPr marL="0" lvl="1" indent="0">
              <a:spcBef>
                <a:spcPts val="0"/>
              </a:spcBef>
              <a:buNone/>
            </a:pPr>
            <a:endParaRPr lang="en-US" sz="800" dirty="0" smtClean="0">
              <a:latin typeface="Arial" pitchFamily="34" charset="0"/>
              <a:cs typeface="Arial" pitchFamily="34" charset="0"/>
            </a:endParaRPr>
          </a:p>
          <a:p>
            <a:pPr marL="0" lvl="1" indent="0">
              <a:spcBef>
                <a:spcPts val="0"/>
              </a:spcBef>
              <a:buNone/>
            </a:pPr>
            <a:endParaRPr lang="en-US" sz="400" dirty="0" smtClean="0">
              <a:latin typeface="Arial" pitchFamily="34" charset="0"/>
              <a:cs typeface="Arial" pitchFamily="34" charset="0"/>
            </a:endParaRPr>
          </a:p>
          <a:p>
            <a:pPr marL="339725" lvl="1" indent="-339725">
              <a:spcBef>
                <a:spcPts val="0"/>
              </a:spcBef>
              <a:buFont typeface="Arial" pitchFamily="34" charset="0"/>
              <a:buChar char="•"/>
            </a:pPr>
            <a:r>
              <a:rPr lang="en-US" sz="2200" dirty="0" smtClean="0">
                <a:latin typeface="Arial" pitchFamily="34" charset="0"/>
                <a:cs typeface="Arial" pitchFamily="34" charset="0"/>
              </a:rPr>
              <a:t>Review the June 5, 2014 FR Notice for more information on the new adjudicated </a:t>
            </a:r>
            <a:r>
              <a:rPr lang="en-US" sz="2200" dirty="0">
                <a:latin typeface="Arial" pitchFamily="34" charset="0"/>
                <a:cs typeface="Arial" pitchFamily="34" charset="0"/>
              </a:rPr>
              <a:t>c</a:t>
            </a:r>
            <a:r>
              <a:rPr lang="en-US" sz="2200" dirty="0" smtClean="0">
                <a:latin typeface="Arial" pitchFamily="34" charset="0"/>
                <a:cs typeface="Arial" pitchFamily="34" charset="0"/>
              </a:rPr>
              <a:t>itations </a:t>
            </a:r>
            <a:r>
              <a:rPr lang="en-US" sz="2200" dirty="0">
                <a:latin typeface="Arial" pitchFamily="34" charset="0"/>
                <a:cs typeface="Arial" pitchFamily="34" charset="0"/>
              </a:rPr>
              <a:t>p</a:t>
            </a:r>
            <a:r>
              <a:rPr lang="en-US" sz="2200" dirty="0" smtClean="0">
                <a:latin typeface="Arial" pitchFamily="34" charset="0"/>
                <a:cs typeface="Arial" pitchFamily="34" charset="0"/>
              </a:rPr>
              <a:t>olicy</a:t>
            </a:r>
            <a:r>
              <a:rPr lang="en-US" sz="2200" dirty="0">
                <a:latin typeface="Arial" pitchFamily="34" charset="0"/>
                <a:cs typeface="Arial" pitchFamily="34" charset="0"/>
              </a:rPr>
              <a:t>: </a:t>
            </a:r>
            <a:r>
              <a:rPr lang="en-US" sz="2200" dirty="0">
                <a:latin typeface="Arial" pitchFamily="34" charset="0"/>
                <a:cs typeface="Arial" pitchFamily="34" charset="0"/>
                <a:hlinkClick r:id="rId3" tooltip="Adjudicated Citations Policy"/>
              </a:rPr>
              <a:t>http://</a:t>
            </a:r>
            <a:r>
              <a:rPr lang="en-US" sz="2200" dirty="0" smtClean="0">
                <a:latin typeface="Arial" pitchFamily="34" charset="0"/>
                <a:cs typeface="Arial" pitchFamily="34" charset="0"/>
                <a:hlinkClick r:id="rId3" tooltip="Adjudicated Citations Policy"/>
              </a:rPr>
              <a:t>www.fmcsa.dot.gov/regulations/rulemaking/2014-13022</a:t>
            </a:r>
            <a:r>
              <a:rPr lang="en-US" sz="2200" dirty="0" smtClean="0">
                <a:latin typeface="Arial" pitchFamily="34" charset="0"/>
                <a:cs typeface="Arial" pitchFamily="34" charset="0"/>
              </a:rPr>
              <a:t>. </a:t>
            </a:r>
          </a:p>
          <a:p>
            <a:pPr marL="0" lvl="1" indent="0">
              <a:spcBef>
                <a:spcPts val="0"/>
              </a:spcBef>
              <a:buNone/>
            </a:pPr>
            <a:endParaRPr lang="en-US" sz="800" dirty="0" smtClean="0">
              <a:latin typeface="Arial" pitchFamily="34" charset="0"/>
              <a:cs typeface="Arial" pitchFamily="34" charset="0"/>
            </a:endParaRPr>
          </a:p>
          <a:p>
            <a:pPr marL="0" lvl="1" indent="0">
              <a:spcBef>
                <a:spcPts val="0"/>
              </a:spcBef>
              <a:buNone/>
            </a:pPr>
            <a:endParaRPr lang="en-US" sz="400" dirty="0" smtClean="0">
              <a:latin typeface="Arial" pitchFamily="34" charset="0"/>
              <a:cs typeface="Arial" pitchFamily="34" charset="0"/>
            </a:endParaRPr>
          </a:p>
          <a:p>
            <a:pPr marL="338138" lvl="1" indent="-338138">
              <a:spcBef>
                <a:spcPts val="0"/>
              </a:spcBef>
              <a:buFont typeface="Arial" pitchFamily="34" charset="0"/>
              <a:buChar char="•"/>
            </a:pPr>
            <a:r>
              <a:rPr lang="en-US" sz="2200" dirty="0" smtClean="0">
                <a:latin typeface="Arial" pitchFamily="34" charset="0"/>
                <a:cs typeface="Arial" pitchFamily="34" charset="0"/>
              </a:rPr>
              <a:t>Ask </a:t>
            </a:r>
            <a:r>
              <a:rPr lang="en-US" sz="2200" dirty="0">
                <a:latin typeface="Arial" pitchFamily="34" charset="0"/>
                <a:cs typeface="Arial" pitchFamily="34" charset="0"/>
              </a:rPr>
              <a:t>questions </a:t>
            </a:r>
            <a:r>
              <a:rPr lang="en-US" sz="2200" dirty="0" smtClean="0">
                <a:latin typeface="Arial" pitchFamily="34" charset="0"/>
                <a:cs typeface="Arial" pitchFamily="34" charset="0"/>
              </a:rPr>
              <a:t>via the CSA </a:t>
            </a:r>
            <a:r>
              <a:rPr lang="en-US" sz="2200" dirty="0">
                <a:latin typeface="Arial" pitchFamily="34" charset="0"/>
                <a:cs typeface="Arial" pitchFamily="34" charset="0"/>
              </a:rPr>
              <a:t>Website </a:t>
            </a:r>
            <a:r>
              <a:rPr lang="en-US" sz="2200" dirty="0" smtClean="0">
                <a:latin typeface="Arial" pitchFamily="34" charset="0"/>
                <a:cs typeface="Arial" pitchFamily="34" charset="0"/>
              </a:rPr>
              <a:t>at </a:t>
            </a:r>
            <a:r>
              <a:rPr lang="en-US" sz="2200" u="sng" dirty="0" smtClean="0">
                <a:latin typeface="Arial" pitchFamily="34" charset="0"/>
                <a:cs typeface="Arial" pitchFamily="34" charset="0"/>
                <a:hlinkClick r:id="rId4" tooltip="CSA feedback website"/>
              </a:rPr>
              <a:t>http</a:t>
            </a:r>
            <a:r>
              <a:rPr lang="en-US" sz="2200" u="sng" dirty="0">
                <a:latin typeface="Arial" pitchFamily="34" charset="0"/>
                <a:cs typeface="Arial" pitchFamily="34" charset="0"/>
                <a:hlinkClick r:id="rId4" tooltip="CSA feedback website"/>
              </a:rPr>
              <a:t>://csa.fmcsa.dot.gov/CSA_Feedback.aspx</a:t>
            </a:r>
            <a:r>
              <a:rPr lang="en-US" sz="2200" dirty="0">
                <a:latin typeface="Arial" pitchFamily="34" charset="0"/>
                <a:cs typeface="Arial" pitchFamily="34" charset="0"/>
              </a:rPr>
              <a:t> or call </a:t>
            </a:r>
            <a:r>
              <a:rPr lang="en-US" sz="2200" dirty="0" smtClean="0">
                <a:latin typeface="Arial" pitchFamily="34" charset="0"/>
                <a:cs typeface="Arial" pitchFamily="34" charset="0"/>
              </a:rPr>
              <a:t>877-254-5365.</a:t>
            </a:r>
            <a:endParaRPr lang="en-US" sz="2200" dirty="0">
              <a:latin typeface="Arial" pitchFamily="34" charset="0"/>
              <a:cs typeface="Arial" pitchFamily="34" charset="0"/>
            </a:endParaRPr>
          </a:p>
          <a:p>
            <a:endParaRPr lang="en-US" sz="2200" dirty="0"/>
          </a:p>
        </p:txBody>
      </p:sp>
      <p:sp>
        <p:nvSpPr>
          <p:cNvPr id="4" name="Slide Number Placeholder 3"/>
          <p:cNvSpPr>
            <a:spLocks noGrp="1"/>
          </p:cNvSpPr>
          <p:nvPr>
            <p:ph type="sldNum" sz="quarter" idx="4"/>
          </p:nvPr>
        </p:nvSpPr>
        <p:spPr/>
        <p:txBody>
          <a:bodyPr/>
          <a:lstStyle/>
          <a:p>
            <a:fld id="{2965B74D-C908-AA4D-BBBA-E0BEF921E9CF}" type="slidenum">
              <a:rPr lang="en-US" smtClean="0"/>
              <a:pPr/>
              <a:t>52</a:t>
            </a:fld>
            <a:endParaRPr lang="en-US" dirty="0"/>
          </a:p>
        </p:txBody>
      </p:sp>
      <p:sp>
        <p:nvSpPr>
          <p:cNvPr id="6" name="Title 5"/>
          <p:cNvSpPr>
            <a:spLocks noGrp="1"/>
          </p:cNvSpPr>
          <p:nvPr>
            <p:ph type="title"/>
          </p:nvPr>
        </p:nvSpPr>
        <p:spPr/>
        <p:txBody>
          <a:bodyPr/>
          <a:lstStyle/>
          <a:p>
            <a:r>
              <a:rPr lang="en-US" dirty="0" smtClean="0"/>
              <a:t>For Additional Support</a:t>
            </a:r>
            <a:endParaRPr lang="en-US" dirty="0"/>
          </a:p>
        </p:txBody>
      </p:sp>
    </p:spTree>
    <p:extLst>
      <p:ext uri="{BB962C8B-B14F-4D97-AF65-F5344CB8AC3E}">
        <p14:creationId xmlns:p14="http://schemas.microsoft.com/office/powerpoint/2010/main" val="18298287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1828800"/>
            <a:ext cx="8686800" cy="4114799"/>
          </a:xfrm>
        </p:spPr>
        <p:txBody>
          <a:bodyPr>
            <a:normAutofit fontScale="92500" lnSpcReduction="20000"/>
          </a:bodyPr>
          <a:lstStyle/>
          <a:p>
            <a:pPr marL="342900" lvl="1" indent="-342900">
              <a:buFont typeface="Arial" panose="020B0604020202020204" pitchFamily="34" charset="0"/>
              <a:buChar char="•"/>
              <a:tabLst>
                <a:tab pos="344488" algn="l"/>
              </a:tabLst>
              <a:defRPr/>
            </a:pPr>
            <a:r>
              <a:rPr lang="en-US" altLang="en-US" sz="2400" b="1" dirty="0">
                <a:latin typeface="Arial" pitchFamily="34" charset="0"/>
                <a:cs typeface="Arial" pitchFamily="34" charset="0"/>
              </a:rPr>
              <a:t>Educate </a:t>
            </a:r>
            <a:r>
              <a:rPr lang="en-US" altLang="en-US" sz="2400" b="1" dirty="0" smtClean="0">
                <a:latin typeface="Arial" pitchFamily="34" charset="0"/>
                <a:cs typeface="Arial" pitchFamily="34" charset="0"/>
              </a:rPr>
              <a:t>carriers and drivers</a:t>
            </a:r>
            <a:endParaRPr lang="en-US" altLang="en-US" sz="2400" b="1" dirty="0">
              <a:latin typeface="Arial" pitchFamily="34" charset="0"/>
              <a:cs typeface="Arial" pitchFamily="34" charset="0"/>
            </a:endParaRPr>
          </a:p>
          <a:p>
            <a:pPr marL="796925" lvl="1" indent="-339725"/>
            <a:r>
              <a:rPr lang="en-US" altLang="en-US" sz="2100" dirty="0">
                <a:latin typeface="Arial" pitchFamily="34" charset="0"/>
                <a:cs typeface="Arial" pitchFamily="34" charset="0"/>
              </a:rPr>
              <a:t>Understand the </a:t>
            </a:r>
            <a:r>
              <a:rPr lang="en-US" altLang="en-US" sz="2100" dirty="0" smtClean="0">
                <a:latin typeface="Arial" pitchFamily="34" charset="0"/>
                <a:cs typeface="Arial" pitchFamily="34" charset="0"/>
              </a:rPr>
              <a:t>SMS </a:t>
            </a:r>
            <a:r>
              <a:rPr lang="en-US" altLang="en-US" sz="2100" dirty="0">
                <a:latin typeface="Arial" pitchFamily="34" charset="0"/>
                <a:cs typeface="Arial" pitchFamily="34" charset="0"/>
              </a:rPr>
              <a:t>and the </a:t>
            </a:r>
            <a:r>
              <a:rPr lang="en-US" altLang="en-US" sz="2100" dirty="0" smtClean="0">
                <a:latin typeface="Arial" pitchFamily="34" charset="0"/>
                <a:cs typeface="Arial" pitchFamily="34" charset="0"/>
              </a:rPr>
              <a:t>BASICs</a:t>
            </a:r>
          </a:p>
          <a:p>
            <a:pPr marL="796925" lvl="1" indent="-339725"/>
            <a:r>
              <a:rPr lang="en-US" altLang="en-US" sz="2100" dirty="0" smtClean="0">
                <a:latin typeface="Arial" pitchFamily="34" charset="0"/>
                <a:cs typeface="Arial" pitchFamily="34" charset="0"/>
              </a:rPr>
              <a:t>Subscribe </a:t>
            </a:r>
            <a:r>
              <a:rPr lang="en-US" altLang="en-US" sz="2100" dirty="0">
                <a:latin typeface="Arial" pitchFamily="34" charset="0"/>
                <a:cs typeface="Arial" pitchFamily="34" charset="0"/>
              </a:rPr>
              <a:t>to the CSA Outreach Website and </a:t>
            </a:r>
            <a:r>
              <a:rPr lang="en-US" altLang="en-US" sz="2100" dirty="0" smtClean="0">
                <a:latin typeface="Arial" pitchFamily="34" charset="0"/>
                <a:cs typeface="Arial" pitchFamily="34" charset="0"/>
              </a:rPr>
              <a:t>visit it </a:t>
            </a:r>
            <a:r>
              <a:rPr lang="en-US" altLang="en-US" sz="2100" dirty="0">
                <a:latin typeface="Arial" pitchFamily="34" charset="0"/>
                <a:cs typeface="Arial" pitchFamily="34" charset="0"/>
              </a:rPr>
              <a:t>often for </a:t>
            </a:r>
            <a:r>
              <a:rPr lang="en-US" altLang="en-US" sz="2100" dirty="0" smtClean="0">
                <a:latin typeface="Arial" pitchFamily="34" charset="0"/>
                <a:cs typeface="Arial" pitchFamily="34" charset="0"/>
              </a:rPr>
              <a:t>updates (</a:t>
            </a:r>
            <a:r>
              <a:rPr lang="en-US" altLang="en-US" sz="2100" dirty="0">
                <a:latin typeface="Arial" pitchFamily="34" charset="0"/>
                <a:cs typeface="Arial" pitchFamily="34" charset="0"/>
                <a:hlinkClick r:id="rId3" tooltip="CSA Outreach Website"/>
              </a:rPr>
              <a:t>http://csa.fmcsa.dot.gov</a:t>
            </a:r>
            <a:r>
              <a:rPr lang="en-US" altLang="en-US" sz="2100" dirty="0" smtClean="0">
                <a:latin typeface="Arial" pitchFamily="34" charset="0"/>
                <a:cs typeface="Arial" pitchFamily="34" charset="0"/>
              </a:rPr>
              <a:t>)</a:t>
            </a:r>
            <a:r>
              <a:rPr lang="en-US" altLang="en-US" sz="2100" dirty="0">
                <a:latin typeface="Arial" pitchFamily="34" charset="0"/>
                <a:cs typeface="Arial" pitchFamily="34" charset="0"/>
              </a:rPr>
              <a:t/>
            </a:r>
            <a:br>
              <a:rPr lang="en-US" altLang="en-US" sz="2100" dirty="0">
                <a:latin typeface="Arial" pitchFamily="34" charset="0"/>
                <a:cs typeface="Arial" pitchFamily="34" charset="0"/>
              </a:rPr>
            </a:br>
            <a:endParaRPr lang="en-US" altLang="en-US" sz="2100" dirty="0">
              <a:latin typeface="Arial" pitchFamily="34" charset="0"/>
              <a:cs typeface="Arial" pitchFamily="34" charset="0"/>
            </a:endParaRPr>
          </a:p>
          <a:p>
            <a:pPr marL="342900" lvl="1" indent="-342900" eaLnBrk="1" hangingPunct="1">
              <a:buFont typeface="Arial" panose="020B0604020202020204" pitchFamily="34" charset="0"/>
              <a:buChar char="•"/>
              <a:tabLst>
                <a:tab pos="344488" algn="l"/>
              </a:tabLst>
              <a:defRPr/>
            </a:pPr>
            <a:r>
              <a:rPr lang="en-US" altLang="en-US" sz="2400" b="1" dirty="0">
                <a:latin typeface="Arial" pitchFamily="34" charset="0"/>
                <a:cs typeface="Arial" pitchFamily="34" charset="0"/>
              </a:rPr>
              <a:t>Ensure c</a:t>
            </a:r>
            <a:r>
              <a:rPr lang="en-US" altLang="en-US" sz="2400" b="1" dirty="0" smtClean="0">
                <a:latin typeface="Arial" pitchFamily="34" charset="0"/>
                <a:cs typeface="Arial" pitchFamily="34" charset="0"/>
              </a:rPr>
              <a:t>ompliance </a:t>
            </a:r>
            <a:endParaRPr lang="en-US" altLang="en-US" sz="2400" b="1" dirty="0">
              <a:latin typeface="Arial" pitchFamily="34" charset="0"/>
              <a:cs typeface="Arial" pitchFamily="34" charset="0"/>
            </a:endParaRPr>
          </a:p>
          <a:p>
            <a:pPr marL="795338" lvl="1" indent="-338138" eaLnBrk="1" hangingPunct="1"/>
            <a:r>
              <a:rPr lang="en-US" altLang="en-US" sz="2100" dirty="0" smtClean="0">
                <a:latin typeface="Arial" pitchFamily="34" charset="0"/>
                <a:cs typeface="Arial" pitchFamily="34" charset="0"/>
              </a:rPr>
              <a:t>Review and address </a:t>
            </a:r>
            <a:r>
              <a:rPr lang="en-US" altLang="en-US" sz="2100" dirty="0">
                <a:latin typeface="Arial" pitchFamily="34" charset="0"/>
                <a:cs typeface="Arial" pitchFamily="34" charset="0"/>
              </a:rPr>
              <a:t>safety problems </a:t>
            </a:r>
            <a:r>
              <a:rPr lang="en-US" altLang="en-US" sz="2100" dirty="0" smtClean="0">
                <a:latin typeface="Arial" pitchFamily="34" charset="0"/>
                <a:cs typeface="Arial" pitchFamily="34" charset="0"/>
              </a:rPr>
              <a:t>immediately (</a:t>
            </a:r>
            <a:r>
              <a:rPr lang="en-US" altLang="en-US" sz="2100" dirty="0">
                <a:latin typeface="Arial" pitchFamily="34" charset="0"/>
                <a:cs typeface="Arial" pitchFamily="34" charset="0"/>
                <a:hlinkClick r:id="rId4" tooltip="Review and address CSA safety problems"/>
              </a:rPr>
              <a:t>http://ai.fmcsa.dot.gov/SMS/Default.aspx</a:t>
            </a:r>
            <a:r>
              <a:rPr lang="en-US" altLang="en-US" sz="2100" dirty="0" smtClean="0">
                <a:latin typeface="Arial" pitchFamily="34" charset="0"/>
                <a:cs typeface="Arial" pitchFamily="34" charset="0"/>
              </a:rPr>
              <a:t>)</a:t>
            </a:r>
            <a:br>
              <a:rPr lang="en-US" altLang="en-US" sz="2100" dirty="0" smtClean="0">
                <a:latin typeface="Arial" pitchFamily="34" charset="0"/>
                <a:cs typeface="Arial" pitchFamily="34" charset="0"/>
              </a:rPr>
            </a:br>
            <a:endParaRPr lang="en-US" altLang="en-US" sz="2100" dirty="0">
              <a:latin typeface="Arial" pitchFamily="34" charset="0"/>
              <a:cs typeface="Arial" pitchFamily="34" charset="0"/>
            </a:endParaRPr>
          </a:p>
          <a:p>
            <a:pPr marL="342900" lvl="1" indent="-342900">
              <a:buFont typeface="Arial" panose="020B0604020202020204" pitchFamily="34" charset="0"/>
              <a:buChar char="•"/>
              <a:tabLst>
                <a:tab pos="344488" algn="l"/>
              </a:tabLst>
              <a:defRPr/>
            </a:pPr>
            <a:r>
              <a:rPr lang="en-US" altLang="en-US" sz="2400" b="1" dirty="0">
                <a:latin typeface="Arial" pitchFamily="34" charset="0"/>
                <a:cs typeface="Arial" pitchFamily="34" charset="0"/>
              </a:rPr>
              <a:t>Check and u</a:t>
            </a:r>
            <a:r>
              <a:rPr lang="en-US" altLang="en-US" sz="2400" b="1" dirty="0" smtClean="0">
                <a:latin typeface="Arial" pitchFamily="34" charset="0"/>
                <a:cs typeface="Arial" pitchFamily="34" charset="0"/>
              </a:rPr>
              <a:t>pdate records</a:t>
            </a:r>
            <a:endParaRPr lang="en-US" altLang="en-US" sz="2400" b="1" dirty="0">
              <a:latin typeface="Arial" pitchFamily="34" charset="0"/>
              <a:cs typeface="Arial" pitchFamily="34" charset="0"/>
            </a:endParaRPr>
          </a:p>
          <a:p>
            <a:pPr marL="795338" lvl="1" indent="-338138"/>
            <a:r>
              <a:rPr lang="en-US" altLang="en-US" sz="2100" dirty="0">
                <a:latin typeface="Arial" pitchFamily="34" charset="0"/>
                <a:cs typeface="Arial" pitchFamily="34" charset="0"/>
              </a:rPr>
              <a:t>Routinely monitor and review </a:t>
            </a:r>
            <a:r>
              <a:rPr lang="en-US" altLang="en-US" sz="2100" dirty="0" smtClean="0">
                <a:latin typeface="Arial" pitchFamily="34" charset="0"/>
                <a:cs typeface="Arial" pitchFamily="34" charset="0"/>
              </a:rPr>
              <a:t>all inspection </a:t>
            </a:r>
            <a:r>
              <a:rPr lang="en-US" altLang="en-US" sz="2100" dirty="0">
                <a:latin typeface="Arial" pitchFamily="34" charset="0"/>
                <a:cs typeface="Arial" pitchFamily="34" charset="0"/>
              </a:rPr>
              <a:t>and crash data</a:t>
            </a:r>
          </a:p>
          <a:p>
            <a:pPr marL="795338" lvl="1" indent="-338138"/>
            <a:r>
              <a:rPr lang="en-US" altLang="en-US" sz="2100" dirty="0" smtClean="0">
                <a:latin typeface="Arial" pitchFamily="34" charset="0"/>
                <a:cs typeface="Arial" pitchFamily="34" charset="0"/>
              </a:rPr>
              <a:t>Question </a:t>
            </a:r>
            <a:r>
              <a:rPr lang="en-US" altLang="en-US" sz="2100" dirty="0">
                <a:latin typeface="Arial" pitchFamily="34" charset="0"/>
                <a:cs typeface="Arial" pitchFamily="34" charset="0"/>
              </a:rPr>
              <a:t>potentially incorrect data (</a:t>
            </a:r>
            <a:r>
              <a:rPr lang="en-US" altLang="en-US" sz="2100" dirty="0" smtClean="0">
                <a:latin typeface="Arial" pitchFamily="34" charset="0"/>
                <a:cs typeface="Arial" pitchFamily="34" charset="0"/>
              </a:rPr>
              <a:t>DataQs</a:t>
            </a:r>
            <a:r>
              <a:rPr lang="en-US" altLang="en-US" sz="2100" dirty="0">
                <a:latin typeface="Arial" pitchFamily="34" charset="0"/>
                <a:cs typeface="Arial" pitchFamily="34" charset="0"/>
              </a:rPr>
              <a:t>: </a:t>
            </a:r>
            <a:r>
              <a:rPr lang="en-US" altLang="en-US" sz="2100" dirty="0">
                <a:latin typeface="Arial" pitchFamily="34" charset="0"/>
                <a:cs typeface="Arial" pitchFamily="34" charset="0"/>
                <a:hlinkClick r:id="rId5" tooltip="Data Qs website"/>
              </a:rPr>
              <a:t>https://</a:t>
            </a:r>
            <a:r>
              <a:rPr lang="en-US" altLang="en-US" sz="2100" dirty="0" smtClean="0">
                <a:latin typeface="Arial" pitchFamily="34" charset="0"/>
                <a:cs typeface="Arial" pitchFamily="34" charset="0"/>
                <a:hlinkClick r:id="rId5" tooltip="Data Qs website"/>
              </a:rPr>
              <a:t>dataqs.fmcsa.dot.gov</a:t>
            </a:r>
            <a:r>
              <a:rPr lang="en-US" altLang="en-US" sz="2100" dirty="0" smtClean="0">
                <a:latin typeface="Arial" pitchFamily="34" charset="0"/>
                <a:cs typeface="Arial" pitchFamily="34" charset="0"/>
              </a:rPr>
              <a:t>)</a:t>
            </a:r>
          </a:p>
          <a:p>
            <a:pPr marL="795338" lvl="1" indent="-338138"/>
            <a:r>
              <a:rPr lang="en-US" altLang="en-US" sz="2100" dirty="0">
                <a:latin typeface="Arial" pitchFamily="34" charset="0"/>
                <a:cs typeface="Arial" pitchFamily="34" charset="0"/>
              </a:rPr>
              <a:t>Update your </a:t>
            </a:r>
            <a:r>
              <a:rPr lang="en-US" altLang="en-US" sz="2100" dirty="0" smtClean="0">
                <a:latin typeface="Arial" pitchFamily="34" charset="0"/>
                <a:cs typeface="Arial" pitchFamily="34" charset="0"/>
              </a:rPr>
              <a:t>MCS-150</a:t>
            </a:r>
            <a:r>
              <a:rPr lang="en-US" altLang="en-US" sz="2100" dirty="0">
                <a:latin typeface="Arial" pitchFamily="34" charset="0"/>
                <a:cs typeface="Arial" pitchFamily="34" charset="0"/>
              </a:rPr>
              <a:t> </a:t>
            </a:r>
            <a:r>
              <a:rPr lang="en-US" altLang="en-US" sz="2100" dirty="0" smtClean="0">
                <a:latin typeface="Arial" pitchFamily="34" charset="0"/>
                <a:cs typeface="Arial" pitchFamily="34" charset="0"/>
              </a:rPr>
              <a:t>form and VMT data</a:t>
            </a:r>
            <a:endParaRPr lang="en-US" altLang="en-US" sz="2100" dirty="0">
              <a:latin typeface="Arial" pitchFamily="34" charset="0"/>
              <a:cs typeface="Arial" pitchFamily="34" charset="0"/>
            </a:endParaRPr>
          </a:p>
          <a:p>
            <a:pPr marL="795338" lvl="1" indent="-338138"/>
            <a:endParaRPr lang="en-US" sz="2100" dirty="0">
              <a:latin typeface="Arial" pitchFamily="34" charset="0"/>
              <a:cs typeface="Arial" pitchFamily="34" charset="0"/>
            </a:endParaRPr>
          </a:p>
        </p:txBody>
      </p:sp>
      <p:sp>
        <p:nvSpPr>
          <p:cNvPr id="3" name="Slide Number Placeholder 2"/>
          <p:cNvSpPr>
            <a:spLocks noGrp="1"/>
          </p:cNvSpPr>
          <p:nvPr>
            <p:ph type="sldNum" sz="quarter" idx="4"/>
          </p:nvPr>
        </p:nvSpPr>
        <p:spPr/>
        <p:txBody>
          <a:bodyPr/>
          <a:lstStyle/>
          <a:p>
            <a:fld id="{2965B74D-C908-AA4D-BBBA-E0BEF921E9CF}" type="slidenum">
              <a:rPr lang="en-US" smtClean="0"/>
              <a:pPr/>
              <a:t>53</a:t>
            </a:fld>
            <a:endParaRPr lang="en-US" dirty="0"/>
          </a:p>
        </p:txBody>
      </p:sp>
      <p:sp>
        <p:nvSpPr>
          <p:cNvPr id="4" name="Title 3"/>
          <p:cNvSpPr>
            <a:spLocks noGrp="1"/>
          </p:cNvSpPr>
          <p:nvPr>
            <p:ph type="title"/>
          </p:nvPr>
        </p:nvSpPr>
        <p:spPr>
          <a:xfrm>
            <a:off x="228600" y="1143000"/>
            <a:ext cx="8839200" cy="685800"/>
          </a:xfrm>
        </p:spPr>
        <p:txBody>
          <a:bodyPr/>
          <a:lstStyle/>
          <a:p>
            <a:r>
              <a:rPr lang="en-US" sz="2400" dirty="0" smtClean="0">
                <a:latin typeface="Arial Black" panose="020B0A04020102020204" pitchFamily="34" charset="0"/>
                <a:cs typeface="Arial" pitchFamily="34" charset="0"/>
              </a:rPr>
              <a:t>Help </a:t>
            </a:r>
            <a:r>
              <a:rPr lang="en-US" sz="2400" dirty="0">
                <a:latin typeface="Arial Black" panose="020B0A04020102020204" pitchFamily="34" charset="0"/>
                <a:cs typeface="Arial" pitchFamily="34" charset="0"/>
              </a:rPr>
              <a:t>U</a:t>
            </a:r>
            <a:r>
              <a:rPr lang="en-US" sz="2400" dirty="0" smtClean="0">
                <a:latin typeface="Arial Black" panose="020B0A04020102020204" pitchFamily="34" charset="0"/>
                <a:cs typeface="Arial" pitchFamily="34" charset="0"/>
              </a:rPr>
              <a:t>s Build a Nationwide Commitment to Safety</a:t>
            </a:r>
            <a:endParaRPr lang="en-US" sz="2400" dirty="0">
              <a:latin typeface="Arial Black" panose="020B0A04020102020204" pitchFamily="34" charset="0"/>
              <a:cs typeface="Arial" pitchFamily="34" charset="0"/>
            </a:endParaRPr>
          </a:p>
        </p:txBody>
      </p:sp>
    </p:spTree>
    <p:extLst>
      <p:ext uri="{BB962C8B-B14F-4D97-AF65-F5344CB8AC3E}">
        <p14:creationId xmlns:p14="http://schemas.microsoft.com/office/powerpoint/2010/main" val="2808448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965B74D-C908-AA4D-BBBA-E0BEF921E9CF}" type="slidenum">
              <a:rPr lang="en-US" smtClean="0"/>
              <a:pPr/>
              <a:t>6</a:t>
            </a:fld>
            <a:endParaRPr lang="en-US" dirty="0"/>
          </a:p>
        </p:txBody>
      </p:sp>
      <p:sp>
        <p:nvSpPr>
          <p:cNvPr id="4" name="Title 3"/>
          <p:cNvSpPr>
            <a:spLocks noGrp="1"/>
          </p:cNvSpPr>
          <p:nvPr>
            <p:ph type="title"/>
          </p:nvPr>
        </p:nvSpPr>
        <p:spPr/>
        <p:txBody>
          <a:bodyPr/>
          <a:lstStyle/>
          <a:p>
            <a:r>
              <a:rPr lang="en-US" dirty="0" smtClean="0"/>
              <a:t>SMS Display Enhancements Timeline</a:t>
            </a:r>
            <a:endParaRPr lang="en-US" dirty="0"/>
          </a:p>
        </p:txBody>
      </p:sp>
      <p:graphicFrame>
        <p:nvGraphicFramePr>
          <p:cNvPr id="12" name="Diagram 11" descr="A flowchart illustrating the timeline of the SMS display enhancements development.&#10;&#10;Winter 2012-Spring 2013: Began development of proposed display changes bade on feedback from stakeholders, including MCSAC's CSA subcommittee.&#10;&#10;Fall 2013: Began public preview and comment period; held industry webinars.&#10;&#10;Spring 2014: Reviewed and considered all stakeholder feedback from preview; made final improvements.&#10;&#10;Summer 2014: Announced display enhancements in July 24, 2014 FR Notice; released enhanced SMS Website." title="SMS Display Enhancements Timeline"/>
          <p:cNvGraphicFramePr/>
          <p:nvPr>
            <p:extLst>
              <p:ext uri="{D42A27DB-BD31-4B8C-83A1-F6EECF244321}">
                <p14:modId xmlns:p14="http://schemas.microsoft.com/office/powerpoint/2010/main" val="2778550972"/>
              </p:ext>
            </p:extLst>
          </p:nvPr>
        </p:nvGraphicFramePr>
        <p:xfrm>
          <a:off x="228600" y="623887"/>
          <a:ext cx="8610600" cy="5610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1922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1828800"/>
            <a:ext cx="8458200" cy="4191000"/>
          </a:xfrm>
        </p:spPr>
        <p:txBody>
          <a:bodyPr>
            <a:normAutofit fontScale="92500" lnSpcReduction="20000"/>
          </a:bodyPr>
          <a:lstStyle/>
          <a:p>
            <a:pPr marL="339725" indent="-339725">
              <a:lnSpc>
                <a:spcPct val="100000"/>
              </a:lnSpc>
              <a:spcBef>
                <a:spcPts val="600"/>
              </a:spcBef>
              <a:buFont typeface="+mj-lt"/>
              <a:buAutoNum type="arabicPeriod"/>
            </a:pPr>
            <a:r>
              <a:rPr lang="en-US" dirty="0" smtClean="0"/>
              <a:t>Provide </a:t>
            </a:r>
            <a:r>
              <a:rPr lang="en-US" dirty="0"/>
              <a:t>easier, more intuitive navigation and user-friendly features to clarify </a:t>
            </a:r>
            <a:r>
              <a:rPr lang="en-US" dirty="0" smtClean="0"/>
              <a:t>SMS’s </a:t>
            </a:r>
            <a:r>
              <a:rPr lang="en-US" dirty="0"/>
              <a:t>role as a </a:t>
            </a:r>
            <a:r>
              <a:rPr lang="en-US" u="sng" dirty="0" smtClean="0"/>
              <a:t>prioritization tool</a:t>
            </a:r>
            <a:r>
              <a:rPr lang="en-US" b="1" dirty="0" smtClean="0"/>
              <a:t> </a:t>
            </a:r>
            <a:r>
              <a:rPr lang="en-US" dirty="0"/>
              <a:t>for </a:t>
            </a:r>
            <a:r>
              <a:rPr lang="en-US" dirty="0" smtClean="0"/>
              <a:t>FMCSA interventions.</a:t>
            </a:r>
          </a:p>
          <a:p>
            <a:pPr marL="228600" indent="-228600">
              <a:lnSpc>
                <a:spcPct val="100000"/>
              </a:lnSpc>
              <a:spcBef>
                <a:spcPts val="600"/>
              </a:spcBef>
              <a:buFont typeface="+mj-lt"/>
              <a:buAutoNum type="arabicPeriod"/>
            </a:pPr>
            <a:endParaRPr lang="en-US" sz="900" dirty="0"/>
          </a:p>
          <a:p>
            <a:pPr marL="339725" indent="-339725">
              <a:lnSpc>
                <a:spcPct val="100000"/>
              </a:lnSpc>
              <a:spcBef>
                <a:spcPts val="600"/>
              </a:spcBef>
              <a:buFont typeface="+mj-lt"/>
              <a:buAutoNum type="arabicPeriod"/>
            </a:pPr>
            <a:r>
              <a:rPr lang="en-US" dirty="0" smtClean="0"/>
              <a:t>Consolidate FMCSA safety information so users do not have to go to multiple sites.</a:t>
            </a:r>
          </a:p>
          <a:p>
            <a:pPr marL="228600" indent="-228600">
              <a:lnSpc>
                <a:spcPct val="100000"/>
              </a:lnSpc>
              <a:spcBef>
                <a:spcPts val="600"/>
              </a:spcBef>
              <a:buFont typeface="+mj-lt"/>
              <a:buAutoNum type="arabicPeriod"/>
            </a:pPr>
            <a:endParaRPr lang="en-US" sz="900" dirty="0" smtClean="0"/>
          </a:p>
          <a:p>
            <a:pPr marL="339725" indent="-339725">
              <a:lnSpc>
                <a:spcPct val="100000"/>
              </a:lnSpc>
              <a:spcBef>
                <a:spcPts val="600"/>
              </a:spcBef>
              <a:buFont typeface="+mj-lt"/>
              <a:buAutoNum type="arabicPeriod"/>
            </a:pPr>
            <a:r>
              <a:rPr lang="en-US" dirty="0" smtClean="0"/>
              <a:t>Retain </a:t>
            </a:r>
            <a:r>
              <a:rPr lang="en-US" dirty="0"/>
              <a:t>and provide easy access to detailed information and improved performance monitoring </a:t>
            </a:r>
            <a:r>
              <a:rPr lang="en-US" dirty="0" smtClean="0"/>
              <a:t>tools.</a:t>
            </a:r>
          </a:p>
          <a:p>
            <a:pPr>
              <a:lnSpc>
                <a:spcPct val="100000"/>
              </a:lnSpc>
              <a:spcBef>
                <a:spcPts val="600"/>
              </a:spcBef>
            </a:pPr>
            <a:endParaRPr lang="en-US" sz="2200" dirty="0" smtClean="0"/>
          </a:p>
          <a:p>
            <a:pPr>
              <a:lnSpc>
                <a:spcPct val="100000"/>
              </a:lnSpc>
              <a:spcBef>
                <a:spcPts val="600"/>
              </a:spcBef>
            </a:pPr>
            <a:endParaRPr lang="en-US" sz="2200" dirty="0"/>
          </a:p>
          <a:p>
            <a:r>
              <a:rPr lang="en-US" sz="1900" b="1" i="1" dirty="0"/>
              <a:t>NOTE: </a:t>
            </a:r>
            <a:r>
              <a:rPr lang="en-US" sz="1900" i="1" dirty="0"/>
              <a:t>The SMS display changes do not modify or change the SMS </a:t>
            </a:r>
            <a:r>
              <a:rPr lang="en-US" sz="1900" i="1" dirty="0" smtClean="0"/>
              <a:t>methodology or affect a carrier’s safety rating, which is subject to the Safety Fitness Procedures at </a:t>
            </a:r>
            <a:r>
              <a:rPr lang="en-US" sz="1900" i="1" dirty="0" smtClean="0">
                <a:hlinkClick r:id="rId3"/>
              </a:rPr>
              <a:t>49 CFR Part 385</a:t>
            </a:r>
            <a:r>
              <a:rPr lang="en-US" sz="1900" i="1" dirty="0" smtClean="0"/>
              <a:t>.</a:t>
            </a:r>
            <a:endParaRPr lang="en-US" sz="1900" i="1" dirty="0"/>
          </a:p>
        </p:txBody>
      </p:sp>
      <p:sp>
        <p:nvSpPr>
          <p:cNvPr id="3" name="Slide Number Placeholder 2"/>
          <p:cNvSpPr>
            <a:spLocks noGrp="1"/>
          </p:cNvSpPr>
          <p:nvPr>
            <p:ph type="sldNum" sz="quarter" idx="4"/>
          </p:nvPr>
        </p:nvSpPr>
        <p:spPr/>
        <p:txBody>
          <a:bodyPr/>
          <a:lstStyle/>
          <a:p>
            <a:fld id="{2965B74D-C908-AA4D-BBBA-E0BEF921E9CF}" type="slidenum">
              <a:rPr lang="en-US" smtClean="0"/>
              <a:pPr/>
              <a:t>7</a:t>
            </a:fld>
            <a:endParaRPr lang="en-US" dirty="0"/>
          </a:p>
        </p:txBody>
      </p:sp>
      <p:sp>
        <p:nvSpPr>
          <p:cNvPr id="4" name="Title 3"/>
          <p:cNvSpPr>
            <a:spLocks noGrp="1"/>
          </p:cNvSpPr>
          <p:nvPr>
            <p:ph type="title"/>
          </p:nvPr>
        </p:nvSpPr>
        <p:spPr>
          <a:xfrm>
            <a:off x="228600" y="1143000"/>
            <a:ext cx="7982764" cy="533400"/>
          </a:xfrm>
        </p:spPr>
        <p:txBody>
          <a:bodyPr/>
          <a:lstStyle/>
          <a:p>
            <a:r>
              <a:rPr lang="en-US" dirty="0" smtClean="0"/>
              <a:t>SMS Display Enhancements Objectives</a:t>
            </a:r>
            <a:endParaRPr lang="en-US" dirty="0"/>
          </a:p>
        </p:txBody>
      </p:sp>
    </p:spTree>
    <p:extLst>
      <p:ext uri="{BB962C8B-B14F-4D97-AF65-F5344CB8AC3E}">
        <p14:creationId xmlns:p14="http://schemas.microsoft.com/office/powerpoint/2010/main" val="1482145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65B74D-C908-AA4D-BBBA-E0BEF921E9CF}" type="slidenum">
              <a:rPr lang="en-US" smtClean="0"/>
              <a:pPr/>
              <a:t>8</a:t>
            </a:fld>
            <a:endParaRPr lang="en-US" dirty="0"/>
          </a:p>
        </p:txBody>
      </p:sp>
      <p:sp>
        <p:nvSpPr>
          <p:cNvPr id="5" name="Content Placeholder 4"/>
          <p:cNvSpPr>
            <a:spLocks noGrp="1"/>
          </p:cNvSpPr>
          <p:nvPr>
            <p:ph sz="quarter" idx="11"/>
          </p:nvPr>
        </p:nvSpPr>
        <p:spPr>
          <a:xfrm>
            <a:off x="190500" y="609600"/>
            <a:ext cx="8572500" cy="1024034"/>
          </a:xfrm>
        </p:spPr>
        <p:txBody>
          <a:bodyPr>
            <a:normAutofit fontScale="25000" lnSpcReduction="20000"/>
          </a:bodyPr>
          <a:lstStyle/>
          <a:p>
            <a:pPr>
              <a:spcBef>
                <a:spcPct val="0"/>
              </a:spcBef>
            </a:pPr>
            <a:r>
              <a:rPr lang="en-US" sz="9200" b="0" dirty="0" smtClean="0">
                <a:solidFill>
                  <a:srgbClr val="FFC000"/>
                </a:solidFill>
                <a:latin typeface="Arial Black" panose="020B0A04020102020204" pitchFamily="34" charset="0"/>
                <a:ea typeface="+mj-ea"/>
                <a:cs typeface="Arial Black"/>
              </a:rPr>
              <a:t>Objective 1: </a:t>
            </a:r>
            <a:r>
              <a:rPr lang="en-US" sz="9200" b="0" dirty="0" smtClean="0">
                <a:solidFill>
                  <a:srgbClr val="FFC000"/>
                </a:solidFill>
                <a:latin typeface="Arial Black" panose="020B0A04020102020204" pitchFamily="34" charset="0"/>
                <a:cs typeface="Arial" pitchFamily="34" charset="0"/>
              </a:rPr>
              <a:t>Easier, Intuitive, User-friendly Features to Clarify SMS’s Role as Prioritization Tool for FMCSA Interventions</a:t>
            </a:r>
          </a:p>
          <a:p>
            <a:pPr>
              <a:spcBef>
                <a:spcPct val="0"/>
              </a:spcBef>
            </a:pPr>
            <a:endParaRPr lang="en-US" sz="2800" dirty="0">
              <a:solidFill>
                <a:srgbClr val="FEB825"/>
              </a:solidFill>
              <a:latin typeface="Arial Black"/>
              <a:ea typeface="+mj-ea"/>
              <a:cs typeface="Arial Black"/>
            </a:endParaRPr>
          </a:p>
        </p:txBody>
      </p:sp>
      <p:sp>
        <p:nvSpPr>
          <p:cNvPr id="6" name="Text Placeholder 4"/>
          <p:cNvSpPr txBox="1">
            <a:spLocks/>
          </p:cNvSpPr>
          <p:nvPr/>
        </p:nvSpPr>
        <p:spPr>
          <a:xfrm>
            <a:off x="266700" y="1703696"/>
            <a:ext cx="8610600" cy="4246404"/>
          </a:xfrm>
          <a:prstGeom prst="rect">
            <a:avLst/>
          </a:prstGeom>
        </p:spPr>
        <p:txBody>
          <a:bodyPr vert="horz">
            <a:normAutofit fontScale="25000" lnSpcReduction="20000"/>
          </a:bodyPr>
          <a:lstStyle>
            <a:lvl1pPr marL="0" indent="0" algn="l" defTabSz="457200" rtl="0" fontAlgn="base">
              <a:lnSpc>
                <a:spcPct val="110000"/>
              </a:lnSpc>
              <a:spcBef>
                <a:spcPct val="20000"/>
              </a:spcBef>
              <a:spcAft>
                <a:spcPct val="0"/>
              </a:spcAft>
              <a:buFont typeface="Arial" charset="0"/>
              <a:buNone/>
              <a:defRPr sz="2000" b="0" kern="1200" baseline="0">
                <a:solidFill>
                  <a:schemeClr val="tx1">
                    <a:lumMod val="65000"/>
                    <a:lumOff val="35000"/>
                  </a:schemeClr>
                </a:solidFill>
                <a:latin typeface="ARial"/>
                <a:ea typeface="+mn-ea"/>
                <a:cs typeface="ARial"/>
              </a:defRPr>
            </a:lvl1pPr>
            <a:lvl2pPr marL="742950" indent="-285750" algn="l" defTabSz="457200" rtl="0" fontAlgn="base">
              <a:spcBef>
                <a:spcPct val="20000"/>
              </a:spcBef>
              <a:spcAft>
                <a:spcPct val="0"/>
              </a:spcAft>
              <a:buFont typeface="Arial" charset="0"/>
              <a:buChar char="–"/>
              <a:defRPr sz="2000" b="0" kern="1200">
                <a:solidFill>
                  <a:schemeClr val="tx1">
                    <a:lumMod val="65000"/>
                    <a:lumOff val="35000"/>
                  </a:schemeClr>
                </a:solidFill>
                <a:latin typeface="Georgia"/>
                <a:ea typeface="+mn-ea"/>
                <a:cs typeface="Georgia"/>
              </a:defRPr>
            </a:lvl2pPr>
            <a:lvl3pPr marL="1143000" indent="-228600" algn="l" defTabSz="457200" rtl="0" fontAlgn="base">
              <a:spcBef>
                <a:spcPct val="20000"/>
              </a:spcBef>
              <a:spcAft>
                <a:spcPct val="0"/>
              </a:spcAft>
              <a:buFont typeface="Arial" charset="0"/>
              <a:buChar char="•"/>
              <a:defRPr sz="1800" b="0" kern="1200">
                <a:solidFill>
                  <a:schemeClr val="tx1">
                    <a:lumMod val="65000"/>
                    <a:lumOff val="35000"/>
                  </a:schemeClr>
                </a:solidFill>
                <a:latin typeface="Georgia"/>
                <a:ea typeface="+mn-ea"/>
                <a:cs typeface="Georgia"/>
              </a:defRPr>
            </a:lvl3pPr>
            <a:lvl4pPr marL="1600200" indent="-228600" algn="l" defTabSz="457200" rtl="0" fontAlgn="base">
              <a:spcBef>
                <a:spcPct val="20000"/>
              </a:spcBef>
              <a:spcAft>
                <a:spcPct val="0"/>
              </a:spcAft>
              <a:buFont typeface="Arial" charset="0"/>
              <a:buChar char="–"/>
              <a:defRPr sz="1600" b="0" kern="1200">
                <a:solidFill>
                  <a:schemeClr val="tx1">
                    <a:lumMod val="65000"/>
                    <a:lumOff val="35000"/>
                  </a:schemeClr>
                </a:solidFill>
                <a:latin typeface="Georgia"/>
                <a:ea typeface="+mn-ea"/>
                <a:cs typeface="Georgia"/>
              </a:defRPr>
            </a:lvl4pPr>
            <a:lvl5pPr marL="2057400" indent="-228600" algn="l" defTabSz="457200" rtl="0" fontAlgn="base">
              <a:spcBef>
                <a:spcPct val="20000"/>
              </a:spcBef>
              <a:spcAft>
                <a:spcPct val="0"/>
              </a:spcAft>
              <a:buFont typeface="Arial" charset="0"/>
              <a:buChar char="»"/>
              <a:defRPr sz="1600" b="0" kern="1200">
                <a:solidFill>
                  <a:schemeClr val="tx1">
                    <a:lumMod val="65000"/>
                    <a:lumOff val="35000"/>
                  </a:schemeClr>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nSpc>
                <a:spcPct val="120000"/>
              </a:lnSpc>
              <a:spcBef>
                <a:spcPts val="600"/>
              </a:spcBef>
              <a:buSzPct val="100000"/>
              <a:buFont typeface="Arial" pitchFamily="34" charset="0"/>
              <a:buChar char="•"/>
            </a:pPr>
            <a:r>
              <a:rPr lang="en-US" sz="7200" b="1" dirty="0" smtClean="0">
                <a:latin typeface="Arial" pitchFamily="34" charset="0"/>
                <a:cs typeface="Arial" pitchFamily="34" charset="0"/>
              </a:rPr>
              <a:t>Overall Behavior Analysis and Safety Improvement Category (BASIC) Status </a:t>
            </a:r>
            <a:r>
              <a:rPr lang="en-US" sz="7200" dirty="0" smtClean="0">
                <a:latin typeface="Arial" pitchFamily="34" charset="0"/>
                <a:cs typeface="Arial" pitchFamily="34" charset="0"/>
              </a:rPr>
              <a:t>− </a:t>
            </a:r>
            <a:r>
              <a:rPr lang="en-US" sz="7200" dirty="0" smtClean="0"/>
              <a:t>displays </a:t>
            </a:r>
            <a:r>
              <a:rPr lang="en-US" sz="7200" dirty="0"/>
              <a:t>a summary of a carrier’s status in each </a:t>
            </a:r>
            <a:r>
              <a:rPr lang="en-US" sz="7200" dirty="0" smtClean="0"/>
              <a:t>BASIC.</a:t>
            </a:r>
          </a:p>
          <a:p>
            <a:pPr>
              <a:lnSpc>
                <a:spcPct val="120000"/>
              </a:lnSpc>
              <a:spcBef>
                <a:spcPts val="600"/>
              </a:spcBef>
              <a:buSzPct val="100000"/>
            </a:pPr>
            <a:endParaRPr lang="en-US" sz="1600" dirty="0" smtClean="0"/>
          </a:p>
          <a:p>
            <a:pPr marL="342900" indent="-342900">
              <a:lnSpc>
                <a:spcPct val="120000"/>
              </a:lnSpc>
              <a:spcBef>
                <a:spcPts val="600"/>
              </a:spcBef>
              <a:buSzPct val="100000"/>
              <a:buFont typeface="Arial" pitchFamily="34" charset="0"/>
              <a:buChar char="•"/>
            </a:pPr>
            <a:r>
              <a:rPr lang="en-US" sz="7200" b="1" dirty="0">
                <a:latin typeface="Arial" pitchFamily="34" charset="0"/>
                <a:cs typeface="Arial" pitchFamily="34" charset="0"/>
              </a:rPr>
              <a:t>“Take a Tour” </a:t>
            </a:r>
            <a:r>
              <a:rPr lang="en-US" sz="7200" dirty="0">
                <a:latin typeface="Arial" pitchFamily="34" charset="0"/>
                <a:cs typeface="Arial" pitchFamily="34" charset="0"/>
              </a:rPr>
              <a:t>‒ </a:t>
            </a:r>
            <a:r>
              <a:rPr lang="en-US" sz="7200" dirty="0" smtClean="0">
                <a:latin typeface="Arial" pitchFamily="34" charset="0"/>
                <a:cs typeface="Arial" pitchFamily="34" charset="0"/>
              </a:rPr>
              <a:t>highlights </a:t>
            </a:r>
            <a:r>
              <a:rPr lang="en-US" sz="7200" dirty="0">
                <a:latin typeface="Arial" pitchFamily="34" charset="0"/>
                <a:cs typeface="Arial" pitchFamily="34" charset="0"/>
              </a:rPr>
              <a:t>site enhancements; shows visitors how to locate and use particular </a:t>
            </a:r>
            <a:r>
              <a:rPr lang="en-US" sz="7200" dirty="0" smtClean="0">
                <a:latin typeface="Arial" pitchFamily="34" charset="0"/>
                <a:cs typeface="Arial" pitchFamily="34" charset="0"/>
              </a:rPr>
              <a:t>features.</a:t>
            </a:r>
          </a:p>
          <a:p>
            <a:pPr>
              <a:lnSpc>
                <a:spcPct val="120000"/>
              </a:lnSpc>
              <a:spcBef>
                <a:spcPts val="600"/>
              </a:spcBef>
              <a:buSzPct val="100000"/>
            </a:pPr>
            <a:endParaRPr lang="en-US" sz="1600" dirty="0">
              <a:latin typeface="Arial" pitchFamily="34" charset="0"/>
              <a:cs typeface="Arial" pitchFamily="34" charset="0"/>
            </a:endParaRPr>
          </a:p>
          <a:p>
            <a:pPr marL="342900" indent="-342900">
              <a:lnSpc>
                <a:spcPct val="120000"/>
              </a:lnSpc>
              <a:spcBef>
                <a:spcPts val="600"/>
              </a:spcBef>
              <a:buSzPct val="100000"/>
              <a:buFont typeface="Arial" pitchFamily="34" charset="0"/>
              <a:buChar char="•"/>
            </a:pPr>
            <a:r>
              <a:rPr lang="en-US" sz="7200" b="1" dirty="0" smtClean="0">
                <a:latin typeface="Arial" pitchFamily="34" charset="0"/>
                <a:cs typeface="Arial" pitchFamily="34" charset="0"/>
              </a:rPr>
              <a:t>Safety Event Groups </a:t>
            </a:r>
            <a:r>
              <a:rPr lang="en-US" sz="7200" dirty="0" smtClean="0">
                <a:latin typeface="Arial" pitchFamily="34" charset="0"/>
                <a:cs typeface="Arial" pitchFamily="34" charset="0"/>
              </a:rPr>
              <a:t>− shows carrier safety event groups to clarify that the SMS is a relative system; makes safety event group lists available for download.</a:t>
            </a:r>
          </a:p>
          <a:p>
            <a:pPr>
              <a:lnSpc>
                <a:spcPct val="120000"/>
              </a:lnSpc>
              <a:spcBef>
                <a:spcPts val="600"/>
              </a:spcBef>
              <a:buSzPct val="100000"/>
            </a:pPr>
            <a:endParaRPr lang="en-US" sz="1600" dirty="0" smtClean="0">
              <a:latin typeface="Arial" pitchFamily="34" charset="0"/>
              <a:cs typeface="Arial" pitchFamily="34" charset="0"/>
            </a:endParaRPr>
          </a:p>
          <a:p>
            <a:pPr marL="342900" indent="-342900">
              <a:lnSpc>
                <a:spcPct val="120000"/>
              </a:lnSpc>
              <a:spcBef>
                <a:spcPts val="600"/>
              </a:spcBef>
              <a:buSzPct val="100000"/>
              <a:buFont typeface="Arial" pitchFamily="34" charset="0"/>
              <a:buChar char="•"/>
            </a:pPr>
            <a:r>
              <a:rPr lang="en-US" sz="7200" b="1" dirty="0" smtClean="0">
                <a:latin typeface="Arial" pitchFamily="34" charset="0"/>
                <a:cs typeface="Arial" pitchFamily="34" charset="0"/>
              </a:rPr>
              <a:t>Reordered BASICs </a:t>
            </a:r>
            <a:r>
              <a:rPr lang="en-US" sz="7200" dirty="0" smtClean="0">
                <a:latin typeface="Arial" pitchFamily="34" charset="0"/>
                <a:cs typeface="Arial" pitchFamily="34" charset="0"/>
              </a:rPr>
              <a:t>– reordered based on their association to crash rate; BASICs with the strongest associations are to the left.</a:t>
            </a:r>
          </a:p>
          <a:p>
            <a:pPr>
              <a:lnSpc>
                <a:spcPct val="120000"/>
              </a:lnSpc>
              <a:spcBef>
                <a:spcPts val="600"/>
              </a:spcBef>
              <a:buSzPct val="100000"/>
            </a:pPr>
            <a:endParaRPr lang="en-US" sz="1600" dirty="0" smtClean="0">
              <a:latin typeface="Arial" pitchFamily="34" charset="0"/>
              <a:cs typeface="Arial" pitchFamily="34" charset="0"/>
            </a:endParaRPr>
          </a:p>
          <a:p>
            <a:pPr marL="342900" indent="-342900">
              <a:lnSpc>
                <a:spcPct val="120000"/>
              </a:lnSpc>
              <a:spcBef>
                <a:spcPts val="600"/>
              </a:spcBef>
              <a:buSzPct val="100000"/>
              <a:buFont typeface="Arial" pitchFamily="34" charset="0"/>
              <a:buChar char="•"/>
            </a:pPr>
            <a:r>
              <a:rPr lang="en-US" sz="7200" b="1" dirty="0" smtClean="0">
                <a:latin typeface="Arial" pitchFamily="34" charset="0"/>
                <a:cs typeface="Arial" pitchFamily="34" charset="0"/>
              </a:rPr>
              <a:t>BASIC Status to Crash Rate Graphs</a:t>
            </a:r>
            <a:r>
              <a:rPr lang="en-US" sz="7200" b="1" dirty="0">
                <a:solidFill>
                  <a:srgbClr val="800000"/>
                </a:solidFill>
                <a:latin typeface="Arial" pitchFamily="34" charset="0"/>
                <a:cs typeface="Arial" pitchFamily="34" charset="0"/>
              </a:rPr>
              <a:t> </a:t>
            </a:r>
            <a:r>
              <a:rPr lang="en-US" sz="8000" b="1" dirty="0">
                <a:solidFill>
                  <a:srgbClr val="800000"/>
                </a:solidFill>
                <a:latin typeface="Arial" pitchFamily="34" charset="0"/>
                <a:cs typeface="Arial" pitchFamily="34" charset="0"/>
              </a:rPr>
              <a:t>*</a:t>
            </a:r>
            <a:r>
              <a:rPr lang="en-US" sz="7200" dirty="0" smtClean="0">
                <a:latin typeface="Arial" pitchFamily="34" charset="0"/>
                <a:cs typeface="Arial" pitchFamily="34" charset="0"/>
              </a:rPr>
              <a:t> </a:t>
            </a:r>
            <a:r>
              <a:rPr lang="en-US" sz="7200" dirty="0">
                <a:latin typeface="Arial" pitchFamily="34" charset="0"/>
                <a:cs typeface="Arial" pitchFamily="34" charset="0"/>
              </a:rPr>
              <a:t>– </a:t>
            </a:r>
            <a:r>
              <a:rPr lang="en-US" sz="7200" dirty="0" smtClean="0">
                <a:latin typeface="Arial" pitchFamily="34" charset="0"/>
                <a:cs typeface="Arial" pitchFamily="34" charset="0"/>
              </a:rPr>
              <a:t>acknowledge distinctions between BASICs and crash involvement, based on findings from the SMS Effectiveness Test that FMCSA conducted.</a:t>
            </a:r>
          </a:p>
          <a:p>
            <a:endParaRPr lang="en-US" dirty="0"/>
          </a:p>
        </p:txBody>
      </p:sp>
    </p:spTree>
    <p:extLst>
      <p:ext uri="{BB962C8B-B14F-4D97-AF65-F5344CB8AC3E}">
        <p14:creationId xmlns:p14="http://schemas.microsoft.com/office/powerpoint/2010/main" val="1810079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6990" y="1371600"/>
            <a:ext cx="8784609" cy="4343400"/>
          </a:xfrm>
        </p:spPr>
        <p:txBody>
          <a:bodyPr>
            <a:noAutofit/>
          </a:bodyPr>
          <a:lstStyle/>
          <a:p>
            <a:pPr marL="342900" indent="-342900">
              <a:spcBef>
                <a:spcPts val="600"/>
              </a:spcBef>
              <a:buFont typeface="Arial" pitchFamily="34" charset="0"/>
              <a:buChar char="•"/>
            </a:pPr>
            <a:r>
              <a:rPr lang="en-US" sz="1600" b="1" dirty="0">
                <a:latin typeface="Arial" panose="020B0604020202020204" pitchFamily="34" charset="0"/>
                <a:cs typeface="Arial" panose="020B0604020202020204" pitchFamily="34" charset="0"/>
              </a:rPr>
              <a:t>Safety Rating </a:t>
            </a:r>
            <a:r>
              <a:rPr lang="en-US" sz="1600" dirty="0">
                <a:latin typeface="Arial" panose="020B0604020202020204" pitchFamily="34" charset="0"/>
                <a:cs typeface="Arial" panose="020B0604020202020204" pitchFamily="34" charset="0"/>
              </a:rPr>
              <a:t>− displays a carrier’s safety rating </a:t>
            </a:r>
            <a:r>
              <a:rPr lang="en-US" sz="1600" dirty="0" smtClean="0">
                <a:latin typeface="Arial" panose="020B0604020202020204" pitchFamily="34" charset="0"/>
                <a:cs typeface="Arial" panose="020B0604020202020204" pitchFamily="34" charset="0"/>
              </a:rPr>
              <a:t>from </a:t>
            </a:r>
            <a:r>
              <a:rPr lang="en-US" sz="1600" dirty="0">
                <a:latin typeface="Arial" panose="020B0604020202020204" pitchFamily="34" charset="0"/>
                <a:cs typeface="Arial" panose="020B0604020202020204" pitchFamily="34" charset="0"/>
              </a:rPr>
              <a:t>a compliance review issued in accordance with 49 CFR Part 385 (updated daily</a:t>
            </a:r>
            <a:r>
              <a:rPr lang="en-US" sz="1600" dirty="0" smtClean="0">
                <a:latin typeface="Arial" panose="020B0604020202020204" pitchFamily="34" charset="0"/>
                <a:cs typeface="Arial" panose="020B0604020202020204" pitchFamily="34" charset="0"/>
              </a:rPr>
              <a:t>).</a:t>
            </a:r>
          </a:p>
          <a:p>
            <a:pPr>
              <a:spcBef>
                <a:spcPts val="600"/>
              </a:spcBef>
            </a:pPr>
            <a:endParaRPr lang="en-US" sz="400" dirty="0" smtClean="0">
              <a:latin typeface="Arial" panose="020B0604020202020204" pitchFamily="34" charset="0"/>
              <a:cs typeface="Arial" panose="020B0604020202020204" pitchFamily="34" charset="0"/>
            </a:endParaRPr>
          </a:p>
          <a:p>
            <a:pPr marL="342900" indent="-342900">
              <a:spcBef>
                <a:spcPts val="600"/>
              </a:spcBef>
              <a:buFont typeface="Arial" pitchFamily="34" charset="0"/>
              <a:buChar char="•"/>
            </a:pPr>
            <a:r>
              <a:rPr lang="en-US" sz="1600" b="1" dirty="0" smtClean="0">
                <a:latin typeface="Arial" panose="020B0604020202020204" pitchFamily="34" charset="0"/>
                <a:cs typeface="Arial" panose="020B0604020202020204" pitchFamily="34" charset="0"/>
              </a:rPr>
              <a:t>Licensing </a:t>
            </a:r>
            <a:r>
              <a:rPr lang="en-US" sz="1600" b="1" dirty="0">
                <a:latin typeface="Arial" panose="020B0604020202020204" pitchFamily="34" charset="0"/>
                <a:cs typeface="Arial" panose="020B0604020202020204" pitchFamily="34" charset="0"/>
              </a:rPr>
              <a:t>and </a:t>
            </a:r>
            <a:r>
              <a:rPr lang="en-US" sz="1600" b="1" dirty="0" smtClean="0">
                <a:latin typeface="Arial" panose="020B0604020202020204" pitchFamily="34" charset="0"/>
                <a:cs typeface="Arial" panose="020B0604020202020204" pitchFamily="34" charset="0"/>
              </a:rPr>
              <a:t>Insurance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provides a carrier’s current insurance and authority status (updated hourly</a:t>
            </a:r>
            <a:r>
              <a:rPr lang="en-US" sz="1600" dirty="0" smtClean="0">
                <a:latin typeface="Arial" panose="020B0604020202020204" pitchFamily="34" charset="0"/>
                <a:cs typeface="Arial" panose="020B0604020202020204" pitchFamily="34" charset="0"/>
              </a:rPr>
              <a:t>).</a:t>
            </a:r>
          </a:p>
          <a:p>
            <a:pPr>
              <a:spcBef>
                <a:spcPts val="600"/>
              </a:spcBef>
            </a:pPr>
            <a:endParaRPr lang="en-US" sz="400" dirty="0" smtClean="0">
              <a:latin typeface="Arial" panose="020B0604020202020204" pitchFamily="34" charset="0"/>
              <a:cs typeface="Arial" panose="020B0604020202020204" pitchFamily="34" charset="0"/>
            </a:endParaRPr>
          </a:p>
          <a:p>
            <a:pPr marL="342900" indent="-342900">
              <a:spcBef>
                <a:spcPts val="600"/>
              </a:spcBef>
              <a:buFont typeface="Arial" pitchFamily="34" charset="0"/>
              <a:buChar char="•"/>
            </a:pPr>
            <a:r>
              <a:rPr lang="en-US" sz="1600" b="1" dirty="0" smtClean="0">
                <a:latin typeface="Arial" panose="020B0604020202020204" pitchFamily="34" charset="0"/>
                <a:cs typeface="Arial" panose="020B0604020202020204" pitchFamily="34" charset="0"/>
              </a:rPr>
              <a:t>Penalties </a:t>
            </a:r>
            <a:r>
              <a:rPr lang="en-US" sz="1600" b="1" dirty="0">
                <a:latin typeface="Arial" panose="020B0604020202020204" pitchFamily="34" charset="0"/>
                <a:cs typeface="Arial" panose="020B0604020202020204" pitchFamily="34" charset="0"/>
              </a:rPr>
              <a:t>History </a:t>
            </a:r>
            <a:r>
              <a:rPr lang="en-US" sz="1600" dirty="0">
                <a:latin typeface="Arial" panose="020B0604020202020204" pitchFamily="34" charset="0"/>
                <a:cs typeface="Arial" panose="020B0604020202020204" pitchFamily="34" charset="0"/>
              </a:rPr>
              <a:t>− shows a carrier’s enforcement history including the date the case was closed, </a:t>
            </a:r>
            <a:r>
              <a:rPr lang="en-US" sz="1600" dirty="0" smtClean="0">
                <a:latin typeface="Arial" panose="020B0604020202020204" pitchFamily="34" charset="0"/>
                <a:cs typeface="Arial" panose="020B0604020202020204" pitchFamily="34" charset="0"/>
              </a:rPr>
              <a:t>applicable </a:t>
            </a:r>
            <a:r>
              <a:rPr lang="en-US" sz="1600" dirty="0">
                <a:latin typeface="Arial" panose="020B0604020202020204" pitchFamily="34" charset="0"/>
                <a:cs typeface="Arial" panose="020B0604020202020204" pitchFamily="34" charset="0"/>
              </a:rPr>
              <a:t>violations, </a:t>
            </a:r>
            <a:r>
              <a:rPr lang="en-US" sz="1600" dirty="0" smtClean="0">
                <a:latin typeface="Arial" panose="020B0604020202020204" pitchFamily="34" charset="0"/>
                <a:cs typeface="Arial" panose="020B0604020202020204" pitchFamily="34" charset="0"/>
              </a:rPr>
              <a:t>and </a:t>
            </a:r>
            <a:r>
              <a:rPr lang="en-US" sz="1600" dirty="0">
                <a:latin typeface="Arial" panose="020B0604020202020204" pitchFamily="34" charset="0"/>
                <a:cs typeface="Arial" panose="020B0604020202020204" pitchFamily="34" charset="0"/>
              </a:rPr>
              <a:t>associated fines (updated daily</a:t>
            </a:r>
            <a:r>
              <a:rPr lang="en-US" sz="1600" dirty="0" smtClean="0">
                <a:latin typeface="Arial" panose="020B0604020202020204" pitchFamily="34" charset="0"/>
                <a:cs typeface="Arial" panose="020B0604020202020204" pitchFamily="34" charset="0"/>
              </a:rPr>
              <a:t>).</a:t>
            </a:r>
          </a:p>
          <a:p>
            <a:pPr>
              <a:spcBef>
                <a:spcPts val="600"/>
              </a:spcBef>
            </a:pPr>
            <a:endParaRPr lang="en-US" sz="400" dirty="0" smtClean="0">
              <a:latin typeface="Arial" panose="020B0604020202020204" pitchFamily="34" charset="0"/>
              <a:cs typeface="Arial" panose="020B0604020202020204" pitchFamily="34" charset="0"/>
            </a:endParaRPr>
          </a:p>
          <a:p>
            <a:pPr marL="342900" indent="-342900">
              <a:spcBef>
                <a:spcPts val="600"/>
              </a:spcBef>
              <a:buFont typeface="Arial" pitchFamily="34" charset="0"/>
              <a:buChar char="•"/>
            </a:pPr>
            <a:r>
              <a:rPr lang="en-US" sz="1600" b="1" dirty="0" smtClean="0">
                <a:latin typeface="Arial" panose="020B0604020202020204" pitchFamily="34" charset="0"/>
                <a:cs typeface="Arial" panose="020B0604020202020204" pitchFamily="34" charset="0"/>
              </a:rPr>
              <a:t>Inspection Selection System (ISS)</a:t>
            </a:r>
            <a:r>
              <a:rPr lang="en-US" sz="1600" b="1" dirty="0">
                <a:solidFill>
                  <a:srgbClr val="800000"/>
                </a:solidFill>
                <a:latin typeface="Arial" pitchFamily="34" charset="0"/>
                <a:cs typeface="Arial" pitchFamily="34" charset="0"/>
              </a:rPr>
              <a:t> *</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allows a </a:t>
            </a:r>
            <a:r>
              <a:rPr lang="en-US" sz="1600" dirty="0" smtClean="0">
                <a:latin typeface="Arial" panose="020B0604020202020204" pitchFamily="34" charset="0"/>
                <a:cs typeface="Arial" panose="020B0604020202020204" pitchFamily="34" charset="0"/>
              </a:rPr>
              <a:t>logged-in carrier </a:t>
            </a:r>
            <a:r>
              <a:rPr lang="en-US" sz="1600" dirty="0">
                <a:latin typeface="Arial" panose="020B0604020202020204" pitchFamily="34" charset="0"/>
                <a:cs typeface="Arial" panose="020B0604020202020204" pitchFamily="34" charset="0"/>
              </a:rPr>
              <a:t>to access its own ISS </a:t>
            </a:r>
            <a:r>
              <a:rPr lang="en-US" sz="1600" dirty="0" smtClean="0">
                <a:latin typeface="Arial" panose="020B0604020202020204" pitchFamily="34" charset="0"/>
                <a:cs typeface="Arial" panose="020B0604020202020204" pitchFamily="34" charset="0"/>
              </a:rPr>
              <a:t>information.</a:t>
            </a:r>
          </a:p>
          <a:p>
            <a:pPr>
              <a:spcBef>
                <a:spcPts val="600"/>
              </a:spcBef>
            </a:pPr>
            <a:endParaRPr lang="en-US" sz="400" dirty="0" smtClean="0">
              <a:latin typeface="Arial" panose="020B0604020202020204" pitchFamily="34" charset="0"/>
              <a:cs typeface="Arial" panose="020B0604020202020204" pitchFamily="34" charset="0"/>
            </a:endParaRPr>
          </a:p>
          <a:p>
            <a:pPr marL="342900" lvl="0" indent="-342900">
              <a:spcBef>
                <a:spcPts val="600"/>
              </a:spcBef>
              <a:buFont typeface="Arial" pitchFamily="34" charset="0"/>
              <a:buChar char="•"/>
            </a:pPr>
            <a:r>
              <a:rPr lang="en-US" sz="1600" b="1" dirty="0" smtClean="0">
                <a:latin typeface="Arial" panose="020B0604020202020204" pitchFamily="34" charset="0"/>
                <a:cs typeface="Arial" panose="020B0604020202020204" pitchFamily="34" charset="0"/>
              </a:rPr>
              <a:t>Out-of-Service </a:t>
            </a:r>
            <a:r>
              <a:rPr lang="en-US" sz="1600" b="1" dirty="0">
                <a:latin typeface="Arial" panose="020B0604020202020204" pitchFamily="34" charset="0"/>
                <a:cs typeface="Arial" panose="020B0604020202020204" pitchFamily="34" charset="0"/>
              </a:rPr>
              <a:t>(OOS) </a:t>
            </a:r>
            <a:r>
              <a:rPr lang="en-US" sz="1600" b="1" dirty="0" smtClean="0">
                <a:latin typeface="Arial" panose="020B0604020202020204" pitchFamily="34" charset="0"/>
                <a:cs typeface="Arial" panose="020B0604020202020204" pitchFamily="34" charset="0"/>
              </a:rPr>
              <a:t>Rates</a:t>
            </a:r>
            <a:r>
              <a:rPr lang="en-US" sz="1600" b="1" dirty="0">
                <a:solidFill>
                  <a:srgbClr val="800000"/>
                </a:solidFill>
                <a:latin typeface="Arial" pitchFamily="34" charset="0"/>
                <a:cs typeface="Arial" pitchFamily="34" charset="0"/>
              </a:rPr>
              <a:t> *</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provides </a:t>
            </a:r>
            <a:r>
              <a:rPr lang="en-US" sz="1600" dirty="0">
                <a:latin typeface="Arial" panose="020B0604020202020204" pitchFamily="34" charset="0"/>
                <a:cs typeface="Arial" panose="020B0604020202020204" pitchFamily="34" charset="0"/>
              </a:rPr>
              <a:t>carrier and driver OOS rates and national </a:t>
            </a:r>
            <a:r>
              <a:rPr lang="en-US" sz="1600" dirty="0" smtClean="0">
                <a:latin typeface="Arial" panose="020B0604020202020204" pitchFamily="34" charset="0"/>
                <a:cs typeface="Arial" panose="020B0604020202020204" pitchFamily="34" charset="0"/>
              </a:rPr>
              <a:t>averages.</a:t>
            </a:r>
          </a:p>
          <a:p>
            <a:pPr lvl="0">
              <a:spcBef>
                <a:spcPts val="600"/>
              </a:spcBef>
            </a:pPr>
            <a:endParaRPr lang="en-US" sz="400" dirty="0">
              <a:latin typeface="Arial" panose="020B0604020202020204" pitchFamily="34" charset="0"/>
              <a:cs typeface="Arial" panose="020B0604020202020204" pitchFamily="34" charset="0"/>
            </a:endParaRPr>
          </a:p>
          <a:p>
            <a:pPr marL="342900" indent="-342900">
              <a:spcBef>
                <a:spcPts val="600"/>
              </a:spcBef>
              <a:buFont typeface="Arial" pitchFamily="34" charset="0"/>
              <a:buChar char="•"/>
            </a:pPr>
            <a:r>
              <a:rPr lang="en-US" sz="1600" b="1" dirty="0" smtClean="0">
                <a:latin typeface="Arial" panose="020B0604020202020204" pitchFamily="34" charset="0"/>
                <a:cs typeface="Arial" panose="020B0604020202020204" pitchFamily="34" charset="0"/>
              </a:rPr>
              <a:t>Doing Business As (DBA) Name</a:t>
            </a:r>
            <a:r>
              <a:rPr lang="en-US" sz="1600" b="1" dirty="0">
                <a:solidFill>
                  <a:srgbClr val="800000"/>
                </a:solidFill>
                <a:latin typeface="Arial" pitchFamily="34" charset="0"/>
                <a:cs typeface="Arial" pitchFamily="34" charset="0"/>
              </a:rPr>
              <a:t> *</a:t>
            </a:r>
            <a:r>
              <a:rPr lang="en-US" sz="1600" b="1"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shows </a:t>
            </a:r>
            <a:r>
              <a:rPr lang="en-US" sz="1600" dirty="0">
                <a:latin typeface="Arial" panose="020B0604020202020204" pitchFamily="34" charset="0"/>
                <a:cs typeface="Arial" panose="020B0604020202020204" pitchFamily="34" charset="0"/>
              </a:rPr>
              <a:t>a carrier’s DBA name to enhance the search options on the </a:t>
            </a:r>
            <a:r>
              <a:rPr lang="en-US" sz="1600" dirty="0" smtClean="0">
                <a:latin typeface="Arial" panose="020B0604020202020204" pitchFamily="34" charset="0"/>
                <a:cs typeface="Arial" panose="020B0604020202020204" pitchFamily="34" charset="0"/>
              </a:rPr>
              <a:t>website.</a:t>
            </a:r>
          </a:p>
          <a:p>
            <a:pPr marL="342900" indent="-342900">
              <a:buFont typeface="Arial" pitchFamily="34" charset="0"/>
              <a:buChar char="•"/>
            </a:pP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2965B74D-C908-AA4D-BBBA-E0BEF921E9CF}" type="slidenum">
              <a:rPr lang="en-US" smtClean="0"/>
              <a:pPr/>
              <a:t>9</a:t>
            </a:fld>
            <a:endParaRPr lang="en-US" dirty="0"/>
          </a:p>
        </p:txBody>
      </p:sp>
      <p:sp>
        <p:nvSpPr>
          <p:cNvPr id="5" name="Content Placeholder 4"/>
          <p:cNvSpPr>
            <a:spLocks noGrp="1"/>
          </p:cNvSpPr>
          <p:nvPr>
            <p:ph sz="quarter" idx="11"/>
          </p:nvPr>
        </p:nvSpPr>
        <p:spPr>
          <a:xfrm>
            <a:off x="220639" y="609600"/>
            <a:ext cx="8610600" cy="643033"/>
          </a:xfrm>
        </p:spPr>
        <p:txBody>
          <a:bodyPr/>
          <a:lstStyle/>
          <a:p>
            <a:pPr>
              <a:spcBef>
                <a:spcPct val="0"/>
              </a:spcBef>
            </a:pPr>
            <a:r>
              <a:rPr lang="en-US" sz="2300" b="0" dirty="0" smtClean="0">
                <a:solidFill>
                  <a:srgbClr val="FEB825"/>
                </a:solidFill>
                <a:latin typeface="Arial Black"/>
                <a:ea typeface="+mj-ea"/>
                <a:cs typeface="Arial Black"/>
              </a:rPr>
              <a:t>Objective 2: Consolidate FMCSA Safety Information So Users Do Not Have to Go to Multiple Sites</a:t>
            </a:r>
            <a:endParaRPr lang="en-US" sz="2300" b="0" dirty="0">
              <a:solidFill>
                <a:srgbClr val="FF0000"/>
              </a:solidFill>
              <a:latin typeface="Arial Black"/>
              <a:ea typeface="+mj-ea"/>
              <a:cs typeface="Arial Black"/>
            </a:endParaRPr>
          </a:p>
        </p:txBody>
      </p:sp>
    </p:spTree>
    <p:extLst>
      <p:ext uri="{BB962C8B-B14F-4D97-AF65-F5344CB8AC3E}">
        <p14:creationId xmlns:p14="http://schemas.microsoft.com/office/powerpoint/2010/main" val="1684074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14193DBC21444D9763F7AD8378F726" ma:contentTypeVersion="1" ma:contentTypeDescription="Create a new document." ma:contentTypeScope="" ma:versionID="375df321170b72634e59ab219a82302b">
  <xsd:schema xmlns:xsd="http://www.w3.org/2001/XMLSchema" xmlns:xs="http://www.w3.org/2001/XMLSchema" xmlns:p="http://schemas.microsoft.com/office/2006/metadata/properties" targetNamespace="http://schemas.microsoft.com/office/2006/metadata/properties" ma:root="true" ma:fieldsID="4bb9ff0a29388135f283ffa78f89813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rca:RCAuthoringProperties xmlns:rca="urn:sharePointPublishingRcaProperties">
  <rca:Converter rca:guid="6dfdc5b4-2a28-4a06-b0c6-ad3901e3a807">
    <rca:property rca:type="InheritParentSettings">False</rca:property>
    <rca:property rca:type="SelectedPageLayout">24</rca:property>
    <rca:property rca:type="SelectedPageField">f55c4d88-1f2e-4ad9-aaa8-819af4ee7ee8</rca:property>
    <rca:property rca:type="SelectedStylesField">a932ec3f-94c1-48b1-b6dc-41aaa6eb7e54</rca:property>
    <rca:property rca:type="CreatePageWithSourceDocument">True</rca:property>
    <rca:property rca:type="AllowChangeLocationConfig">True</rca:property>
    <rca:property rca:type="ConfiguredPageLocation">https://one.dot.gov/fmcsa</rca:property>
    <rca:property rca:type="CreateSynchronously">True</rca:property>
    <rca:property rca:type="AllowChangeProcessingConfig">True</rca:property>
    <rca:property rca:type="ConverterSpecificSettings"/>
  </rca:Converter>
</rca:RCAuthoringProperties>
</file>

<file path=customXml/itemProps1.xml><?xml version="1.0" encoding="utf-8"?>
<ds:datastoreItem xmlns:ds="http://schemas.openxmlformats.org/officeDocument/2006/customXml" ds:itemID="{6EA263DB-BB0F-4CE5-A389-9D40E0686433}">
  <ds:schemaRefs>
    <ds:schemaRef ds:uri="http://schemas.microsoft.com/sharepoint/v3/contenttype/forms"/>
  </ds:schemaRefs>
</ds:datastoreItem>
</file>

<file path=customXml/itemProps2.xml><?xml version="1.0" encoding="utf-8"?>
<ds:datastoreItem xmlns:ds="http://schemas.openxmlformats.org/officeDocument/2006/customXml" ds:itemID="{EE2B4F65-8498-4F17-9A65-35DE9DE0B65C}">
  <ds:schemaRefs>
    <ds:schemaRef ds:uri="http://schemas.microsoft.com/office/2006/documentManagement/types"/>
    <ds:schemaRef ds:uri="http://schemas.openxmlformats.org/package/2006/metadata/core-properties"/>
    <ds:schemaRef ds:uri="http://purl.org/dc/dcmitype/"/>
    <ds:schemaRef ds:uri="http://www.w3.org/XML/1998/namespace"/>
    <ds:schemaRef ds:uri="http://purl.org/dc/terms/"/>
    <ds:schemaRef ds:uri="http://schemas.microsoft.com/office/2006/metadata/properties"/>
    <ds:schemaRef ds:uri="http://purl.org/dc/elements/1.1/"/>
    <ds:schemaRef ds:uri="http://schemas.microsoft.com/office/infopath/2007/PartnerControls"/>
  </ds:schemaRefs>
</ds:datastoreItem>
</file>

<file path=customXml/itemProps3.xml><?xml version="1.0" encoding="utf-8"?>
<ds:datastoreItem xmlns:ds="http://schemas.openxmlformats.org/officeDocument/2006/customXml" ds:itemID="{219F18DE-EDD6-4D98-AC05-6B7EE43102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BB1BD2C3-5AAE-4ABB-A7A4-C8FE468FA306}">
  <ds:schemaRefs>
    <ds:schemaRef ds:uri="urn:sharePointPublishingRcaProperties"/>
  </ds:schemaRefs>
</ds:datastoreItem>
</file>

<file path=docProps/app.xml><?xml version="1.0" encoding="utf-8"?>
<Properties xmlns="http://schemas.openxmlformats.org/officeDocument/2006/extended-properties" xmlns:vt="http://schemas.openxmlformats.org/officeDocument/2006/docPropsVTypes">
  <TotalTime>20005</TotalTime>
  <Words>2364</Words>
  <Application>Microsoft Office PowerPoint</Application>
  <PresentationFormat>On-screen Show (4:3)</PresentationFormat>
  <Paragraphs>338</Paragraphs>
  <Slides>53</Slides>
  <Notes>53</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Office Theme</vt:lpstr>
      <vt:lpstr>1_Office Theme</vt:lpstr>
      <vt:lpstr>SMS Display Enhancements and New Adjudicated Citations Policy</vt:lpstr>
      <vt:lpstr>Today’s Presenters</vt:lpstr>
      <vt:lpstr>Today’s Agenda</vt:lpstr>
      <vt:lpstr>CSA’s Safety Measurement System (SMS)</vt:lpstr>
      <vt:lpstr>SMS Improvement Process</vt:lpstr>
      <vt:lpstr>SMS Display Enhancements Timeline</vt:lpstr>
      <vt:lpstr>SMS Display Enhancements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Policy to Improve Data Quality and Uniformity</vt:lpstr>
      <vt:lpstr>What Does Adjudicated Citation Mean?</vt:lpstr>
      <vt:lpstr>What Does Adjudicated Citation Mean? Cont.</vt:lpstr>
      <vt:lpstr>Background</vt:lpstr>
      <vt:lpstr>How the New Policy Works</vt:lpstr>
      <vt:lpstr>How the New Policy Works Cont.</vt:lpstr>
      <vt:lpstr>How the New Policy Works Cont.</vt:lpstr>
      <vt:lpstr>PowerPoint Presentation</vt:lpstr>
      <vt:lpstr>How the New Policy Works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Additional Support</vt:lpstr>
      <vt:lpstr>Help Us Build a Nationwide Commitment to Safety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SMS Display Enhancements and New Adjudicated Citations Policy</dc:title>
  <dc:creator>May, Sarah (VOLPE)</dc:creator>
  <cp:lastModifiedBy>May, Sarah (VOLPE)</cp:lastModifiedBy>
  <cp:revision>748</cp:revision>
  <cp:lastPrinted>2014-09-26T11:18:08Z</cp:lastPrinted>
  <dcterms:created xsi:type="dcterms:W3CDTF">2014-01-06T17:56:01Z</dcterms:created>
  <dcterms:modified xsi:type="dcterms:W3CDTF">2014-09-26T11:28:36Z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0x0101008A14193DBC21444D9763F7AD8378F726</vt:lpwstr>
  </property>
</Properties>
</file>