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97" r:id="rId3"/>
  </p:sldMasterIdLst>
  <p:notesMasterIdLst>
    <p:notesMasterId r:id="rId11"/>
  </p:notesMasterIdLst>
  <p:handoutMasterIdLst>
    <p:handoutMasterId r:id="rId12"/>
  </p:handoutMasterIdLst>
  <p:sldIdLst>
    <p:sldId id="521" r:id="rId4"/>
    <p:sldId id="513" r:id="rId5"/>
    <p:sldId id="514" r:id="rId6"/>
    <p:sldId id="515" r:id="rId7"/>
    <p:sldId id="516" r:id="rId8"/>
    <p:sldId id="517" r:id="rId9"/>
    <p:sldId id="522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deghiero, Aislynn CTR (VOLPE)" initials="RAC(" lastIdx="8" clrIdx="0"/>
  <p:cmAuthor id="7" name="Nora Madonick" initials="NM" lastIdx="14" clrIdx="7"/>
  <p:cmAuthor id="1" name="Laurie" initials="L" lastIdx="2" clrIdx="1"/>
  <p:cmAuthor id="8" name="Hacker, Elizabeth (VOLPE)" initials="HE(" lastIdx="9" clrIdx="8">
    <p:extLst/>
  </p:cmAuthor>
  <p:cmAuthor id="2" name="Larkin, Dana (VOLPE)" initials="LD(" lastIdx="57" clrIdx="2">
    <p:extLst/>
  </p:cmAuthor>
  <p:cmAuthor id="9" name="Allison Simmons-Jacobi" initials="AS" lastIdx="8" clrIdx="9">
    <p:extLst/>
  </p:cmAuthor>
  <p:cmAuthor id="3" name="Markunas, Rebecca (VOLPE)" initials="MR(" lastIdx="28" clrIdx="3">
    <p:extLst/>
  </p:cmAuthor>
  <p:cmAuthor id="10" name="Anne Marie Corbalis" initials="AMC" lastIdx="1" clrIdx="10">
    <p:extLst/>
  </p:cmAuthor>
  <p:cmAuthor id="4" name="Rodeghiero, Aislynn (VOLPE)" initials="RA(" lastIdx="5" clrIdx="4">
    <p:extLst/>
  </p:cmAuthor>
  <p:cmAuthor id="11" name="Hovey, Rebecca (Volpe)" initials="HR(" lastIdx="5" clrIdx="11">
    <p:extLst>
      <p:ext uri="{19B8F6BF-5375-455C-9EA6-DF929625EA0E}">
        <p15:presenceInfo xmlns:p15="http://schemas.microsoft.com/office/powerpoint/2012/main" userId="S-1-5-21-982035342-1880134254-310265210-247409" providerId="AD"/>
      </p:ext>
    </p:extLst>
  </p:cmAuthor>
  <p:cmAuthor id="5" name="Gillham, Olivia (VOLPE)" initials="GO(" lastIdx="5" clrIdx="5">
    <p:extLst/>
  </p:cmAuthor>
  <p:cmAuthor id="6" name="Oh, Catterson (FMCSA)" initials="OC(" lastIdx="2" clrIdx="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144"/>
    <a:srgbClr val="5F6D93"/>
    <a:srgbClr val="003366"/>
    <a:srgbClr val="4579B9"/>
    <a:srgbClr val="000000"/>
    <a:srgbClr val="0033CC"/>
    <a:srgbClr val="0066CC"/>
    <a:srgbClr val="FFCC00"/>
    <a:srgbClr val="FF9900"/>
    <a:srgbClr val="768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9" autoAdjust="0"/>
    <p:restoredTop sz="74014" autoAdjust="0"/>
  </p:normalViewPr>
  <p:slideViewPr>
    <p:cSldViewPr>
      <p:cViewPr varScale="1">
        <p:scale>
          <a:sx n="55" d="100"/>
          <a:sy n="55" d="100"/>
        </p:scale>
        <p:origin x="190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29"/>
    </p:cViewPr>
  </p:sorterViewPr>
  <p:notesViewPr>
    <p:cSldViewPr>
      <p:cViewPr varScale="1">
        <p:scale>
          <a:sx n="103" d="100"/>
          <a:sy n="103" d="100"/>
        </p:scale>
        <p:origin x="3450" y="10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15A30B-830B-4E0B-9730-FA49CCF658B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354BAB-02D4-4CC8-A475-9A1B60A41000}">
      <dgm:prSet custT="1"/>
      <dgm:spPr>
        <a:solidFill>
          <a:srgbClr val="001144"/>
        </a:solidFill>
      </dgm:spPr>
      <dgm:t>
        <a:bodyPr/>
        <a:lstStyle/>
        <a:p>
          <a:pPr rtl="0"/>
          <a:r>
            <a:rPr lang="en-US" sz="1900" dirty="0" smtClean="0"/>
            <a:t>A Safety </a:t>
          </a:r>
          <a:r>
            <a:rPr lang="en-US" sz="1900" dirty="0" smtClean="0"/>
            <a:t>Investigator requests documents </a:t>
          </a:r>
          <a:r>
            <a:rPr lang="en-US" sz="1900" dirty="0" smtClean="0"/>
            <a:t>from a </a:t>
          </a:r>
          <a:r>
            <a:rPr lang="en-US" sz="1900" dirty="0" smtClean="0"/>
            <a:t>carrier to diagnose safety performance and compliance problems. </a:t>
          </a:r>
          <a:endParaRPr lang="en-US" sz="1900" dirty="0"/>
        </a:p>
      </dgm:t>
    </dgm:pt>
    <dgm:pt modelId="{BEAD8E5F-5205-49C5-BAE4-A21C43A2E259}" type="parTrans" cxnId="{1A674CF5-FDBB-406A-B313-62F22749D8EC}">
      <dgm:prSet/>
      <dgm:spPr/>
      <dgm:t>
        <a:bodyPr/>
        <a:lstStyle/>
        <a:p>
          <a:endParaRPr lang="en-US"/>
        </a:p>
      </dgm:t>
    </dgm:pt>
    <dgm:pt modelId="{55161D50-2F12-4119-8318-E53DBA31A4C7}" type="sibTrans" cxnId="{1A674CF5-FDBB-406A-B313-62F22749D8EC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5F6D93"/>
          </a:solidFill>
        </a:ln>
      </dgm:spPr>
      <dgm:t>
        <a:bodyPr/>
        <a:lstStyle/>
        <a:p>
          <a:endParaRPr lang="en-US" sz="1800"/>
        </a:p>
      </dgm:t>
    </dgm:pt>
    <dgm:pt modelId="{63ECD129-3C44-4C94-B19D-7D332528D9E3}">
      <dgm:prSet custT="1"/>
      <dgm:spPr>
        <a:solidFill>
          <a:srgbClr val="001144"/>
        </a:solidFill>
      </dgm:spPr>
      <dgm:t>
        <a:bodyPr/>
        <a:lstStyle/>
        <a:p>
          <a:pPr rtl="0"/>
          <a:r>
            <a:rPr lang="en-US" sz="1900" dirty="0" smtClean="0"/>
            <a:t>The carrier </a:t>
          </a:r>
          <a:r>
            <a:rPr lang="en-US" sz="1900" dirty="0" smtClean="0"/>
            <a:t>submits required documentation through a new, easy-to-use feature on the SMS website. </a:t>
          </a:r>
          <a:endParaRPr lang="en-US" sz="1900" dirty="0"/>
        </a:p>
      </dgm:t>
    </dgm:pt>
    <dgm:pt modelId="{591AC3BA-DF38-4F1F-B9FF-08D3B2EB844B}" type="parTrans" cxnId="{65F12A6A-B657-445A-B13F-C19023B04CEE}">
      <dgm:prSet/>
      <dgm:spPr/>
      <dgm:t>
        <a:bodyPr/>
        <a:lstStyle/>
        <a:p>
          <a:endParaRPr lang="en-US"/>
        </a:p>
      </dgm:t>
    </dgm:pt>
    <dgm:pt modelId="{54996684-B900-41B9-B92D-3A4EF003B138}" type="sibTrans" cxnId="{65F12A6A-B657-445A-B13F-C19023B04CEE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5F6D93">
              <a:alpha val="90000"/>
            </a:srgbClr>
          </a:solidFill>
        </a:ln>
      </dgm:spPr>
      <dgm:t>
        <a:bodyPr/>
        <a:lstStyle/>
        <a:p>
          <a:endParaRPr lang="en-US" sz="1800"/>
        </a:p>
      </dgm:t>
    </dgm:pt>
    <dgm:pt modelId="{A19C1EFD-1B9F-4D3A-B7E7-E6248AE39840}">
      <dgm:prSet custT="1"/>
      <dgm:spPr>
        <a:solidFill>
          <a:srgbClr val="001144"/>
        </a:solidFill>
      </dgm:spPr>
      <dgm:t>
        <a:bodyPr/>
        <a:lstStyle/>
        <a:p>
          <a:pPr rtl="0"/>
          <a:r>
            <a:rPr lang="en-US" sz="1900" dirty="0" smtClean="0"/>
            <a:t>The Safety Investigator reviews the documentation and identifies specific issues related to BASICs-above-threshold. </a:t>
          </a:r>
          <a:endParaRPr lang="en-US" sz="1900" dirty="0"/>
        </a:p>
      </dgm:t>
    </dgm:pt>
    <dgm:pt modelId="{160C64FB-DFF4-49E8-86AA-A006CE3C0839}" type="parTrans" cxnId="{5E35DE8C-DB86-4447-8768-BAF86E310514}">
      <dgm:prSet/>
      <dgm:spPr/>
      <dgm:t>
        <a:bodyPr/>
        <a:lstStyle/>
        <a:p>
          <a:endParaRPr lang="en-US"/>
        </a:p>
      </dgm:t>
    </dgm:pt>
    <dgm:pt modelId="{0D71F7E5-25B5-49F8-B4BD-92F0AD0F552E}" type="sibTrans" cxnId="{5E35DE8C-DB86-4447-8768-BAF86E310514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5F6D93">
              <a:alpha val="90000"/>
            </a:srgbClr>
          </a:solidFill>
        </a:ln>
      </dgm:spPr>
      <dgm:t>
        <a:bodyPr/>
        <a:lstStyle/>
        <a:p>
          <a:endParaRPr lang="en-US" sz="1800"/>
        </a:p>
      </dgm:t>
    </dgm:pt>
    <dgm:pt modelId="{17934A2A-B7BD-4A2B-9868-E076F7A30893}">
      <dgm:prSet custT="1"/>
      <dgm:spPr>
        <a:solidFill>
          <a:srgbClr val="001144"/>
        </a:solidFill>
      </dgm:spPr>
      <dgm:t>
        <a:bodyPr/>
        <a:lstStyle/>
        <a:p>
          <a:pPr rtl="0"/>
          <a:r>
            <a:rPr lang="en-US" sz="1900" dirty="0" smtClean="0"/>
            <a:t>The Safety Investigator shares the findings with the carrier and reviews actions the carrier can take to improve safety compliance and performance.</a:t>
          </a:r>
          <a:endParaRPr lang="en-US" sz="1900" dirty="0"/>
        </a:p>
      </dgm:t>
    </dgm:pt>
    <dgm:pt modelId="{8E199C72-C213-48D3-94E5-BD35D59D8CF2}" type="parTrans" cxnId="{099109B1-3CB3-4D46-BC45-5C8C843B0963}">
      <dgm:prSet/>
      <dgm:spPr/>
      <dgm:t>
        <a:bodyPr/>
        <a:lstStyle/>
        <a:p>
          <a:endParaRPr lang="en-US"/>
        </a:p>
      </dgm:t>
    </dgm:pt>
    <dgm:pt modelId="{5B65D729-4EAC-43EC-873B-D2E085CCDA12}" type="sibTrans" cxnId="{099109B1-3CB3-4D46-BC45-5C8C843B0963}">
      <dgm:prSet/>
      <dgm:spPr/>
      <dgm:t>
        <a:bodyPr/>
        <a:lstStyle/>
        <a:p>
          <a:endParaRPr lang="en-US"/>
        </a:p>
      </dgm:t>
    </dgm:pt>
    <dgm:pt modelId="{55FD15AD-44C5-475E-A61C-D94487824CD1}" type="pres">
      <dgm:prSet presAssocID="{1215A30B-830B-4E0B-9730-FA49CCF658B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65131B-8A43-41A8-B4CF-A06326C15756}" type="pres">
      <dgm:prSet presAssocID="{1215A30B-830B-4E0B-9730-FA49CCF658BB}" presName="dummyMaxCanvas" presStyleCnt="0">
        <dgm:presLayoutVars/>
      </dgm:prSet>
      <dgm:spPr/>
    </dgm:pt>
    <dgm:pt modelId="{AB6A62F3-AF04-4DB4-ACCA-EEE8DC053F19}" type="pres">
      <dgm:prSet presAssocID="{1215A30B-830B-4E0B-9730-FA49CCF658B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3627B7-0450-46A0-8F42-4C5571494D67}" type="pres">
      <dgm:prSet presAssocID="{1215A30B-830B-4E0B-9730-FA49CCF658B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D73706-6EFB-48DE-9898-1F99AA50CADA}" type="pres">
      <dgm:prSet presAssocID="{1215A30B-830B-4E0B-9730-FA49CCF658B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F7513-DBF2-4A2F-A02E-8EAE3312802A}" type="pres">
      <dgm:prSet presAssocID="{1215A30B-830B-4E0B-9730-FA49CCF658B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B0EDCF-47E6-486D-914C-8CA1123E07B0}" type="pres">
      <dgm:prSet presAssocID="{1215A30B-830B-4E0B-9730-FA49CCF658BB}" presName="FourConn_1-2" presStyleLbl="fgAccFollowNode1" presStyleIdx="0" presStyleCnt="3" custScaleY="1305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1DDF36-F073-41FB-958D-A602D74347BF}" type="pres">
      <dgm:prSet presAssocID="{1215A30B-830B-4E0B-9730-FA49CCF658BB}" presName="FourConn_2-3" presStyleLbl="fgAccFollowNode1" presStyleIdx="1" presStyleCnt="3" custScaleY="1221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E90D22-3075-4DA2-B70E-BE99C28385B1}" type="pres">
      <dgm:prSet presAssocID="{1215A30B-830B-4E0B-9730-FA49CCF658BB}" presName="FourConn_3-4" presStyleLbl="fgAccFollowNode1" presStyleIdx="2" presStyleCnt="3" custScaleY="1136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0D7561-6AC5-4056-863C-5D3B387A508B}" type="pres">
      <dgm:prSet presAssocID="{1215A30B-830B-4E0B-9730-FA49CCF658B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B6218B-8E65-4C9A-9038-57847CC28121}" type="pres">
      <dgm:prSet presAssocID="{1215A30B-830B-4E0B-9730-FA49CCF658B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0E0FCE-58FA-467C-B32F-3B2304C844A1}" type="pres">
      <dgm:prSet presAssocID="{1215A30B-830B-4E0B-9730-FA49CCF658B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88B174-7AF6-4F42-AAD4-F6EDF7CE61DC}" type="pres">
      <dgm:prSet presAssocID="{1215A30B-830B-4E0B-9730-FA49CCF658B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35DE8C-DB86-4447-8768-BAF86E310514}" srcId="{1215A30B-830B-4E0B-9730-FA49CCF658BB}" destId="{A19C1EFD-1B9F-4D3A-B7E7-E6248AE39840}" srcOrd="2" destOrd="0" parTransId="{160C64FB-DFF4-49E8-86AA-A006CE3C0839}" sibTransId="{0D71F7E5-25B5-49F8-B4BD-92F0AD0F552E}"/>
    <dgm:cxn modelId="{7CFA1F9C-1EB2-4719-A06F-626E2BD08155}" type="presOf" srcId="{1215A30B-830B-4E0B-9730-FA49CCF658BB}" destId="{55FD15AD-44C5-475E-A61C-D94487824CD1}" srcOrd="0" destOrd="0" presId="urn:microsoft.com/office/officeart/2005/8/layout/vProcess5"/>
    <dgm:cxn modelId="{AB5DDECB-25AD-46AF-8D37-A627AA2D0C57}" type="presOf" srcId="{34354BAB-02D4-4CC8-A475-9A1B60A41000}" destId="{C20D7561-6AC5-4056-863C-5D3B387A508B}" srcOrd="1" destOrd="0" presId="urn:microsoft.com/office/officeart/2005/8/layout/vProcess5"/>
    <dgm:cxn modelId="{12251B9E-1CE7-4559-ADD6-A05088D100C6}" type="presOf" srcId="{A19C1EFD-1B9F-4D3A-B7E7-E6248AE39840}" destId="{970E0FCE-58FA-467C-B32F-3B2304C844A1}" srcOrd="1" destOrd="0" presId="urn:microsoft.com/office/officeart/2005/8/layout/vProcess5"/>
    <dgm:cxn modelId="{C8A8E93E-C5D0-4A93-9016-B762CE4BA438}" type="presOf" srcId="{0D71F7E5-25B5-49F8-B4BD-92F0AD0F552E}" destId="{0BE90D22-3075-4DA2-B70E-BE99C28385B1}" srcOrd="0" destOrd="0" presId="urn:microsoft.com/office/officeart/2005/8/layout/vProcess5"/>
    <dgm:cxn modelId="{2A38DA53-BC60-4344-B232-944FACFB356C}" type="presOf" srcId="{34354BAB-02D4-4CC8-A475-9A1B60A41000}" destId="{AB6A62F3-AF04-4DB4-ACCA-EEE8DC053F19}" srcOrd="0" destOrd="0" presId="urn:microsoft.com/office/officeart/2005/8/layout/vProcess5"/>
    <dgm:cxn modelId="{5C678ACE-CA88-4A9B-90AC-664238552A77}" type="presOf" srcId="{63ECD129-3C44-4C94-B19D-7D332528D9E3}" destId="{863627B7-0450-46A0-8F42-4C5571494D67}" srcOrd="0" destOrd="0" presId="urn:microsoft.com/office/officeart/2005/8/layout/vProcess5"/>
    <dgm:cxn modelId="{5CC38518-1790-47F6-9B58-A4B094AFE104}" type="presOf" srcId="{55161D50-2F12-4119-8318-E53DBA31A4C7}" destId="{E7B0EDCF-47E6-486D-914C-8CA1123E07B0}" srcOrd="0" destOrd="0" presId="urn:microsoft.com/office/officeart/2005/8/layout/vProcess5"/>
    <dgm:cxn modelId="{BB104AF9-83B2-44F2-87C0-91F0AA4A6F5B}" type="presOf" srcId="{17934A2A-B7BD-4A2B-9868-E076F7A30893}" destId="{7F88B174-7AF6-4F42-AAD4-F6EDF7CE61DC}" srcOrd="1" destOrd="0" presId="urn:microsoft.com/office/officeart/2005/8/layout/vProcess5"/>
    <dgm:cxn modelId="{B02E7D42-220D-4D3D-A5A6-CAF056E75C8B}" type="presOf" srcId="{17934A2A-B7BD-4A2B-9868-E076F7A30893}" destId="{D46F7513-DBF2-4A2F-A02E-8EAE3312802A}" srcOrd="0" destOrd="0" presId="urn:microsoft.com/office/officeart/2005/8/layout/vProcess5"/>
    <dgm:cxn modelId="{1A674CF5-FDBB-406A-B313-62F22749D8EC}" srcId="{1215A30B-830B-4E0B-9730-FA49CCF658BB}" destId="{34354BAB-02D4-4CC8-A475-9A1B60A41000}" srcOrd="0" destOrd="0" parTransId="{BEAD8E5F-5205-49C5-BAE4-A21C43A2E259}" sibTransId="{55161D50-2F12-4119-8318-E53DBA31A4C7}"/>
    <dgm:cxn modelId="{A8E6DDB6-56F0-432B-8A21-E4FEF6D52494}" type="presOf" srcId="{54996684-B900-41B9-B92D-3A4EF003B138}" destId="{661DDF36-F073-41FB-958D-A602D74347BF}" srcOrd="0" destOrd="0" presId="urn:microsoft.com/office/officeart/2005/8/layout/vProcess5"/>
    <dgm:cxn modelId="{099109B1-3CB3-4D46-BC45-5C8C843B0963}" srcId="{1215A30B-830B-4E0B-9730-FA49CCF658BB}" destId="{17934A2A-B7BD-4A2B-9868-E076F7A30893}" srcOrd="3" destOrd="0" parTransId="{8E199C72-C213-48D3-94E5-BD35D59D8CF2}" sibTransId="{5B65D729-4EAC-43EC-873B-D2E085CCDA12}"/>
    <dgm:cxn modelId="{4BFEAE62-E058-4D94-8B17-C516727192C6}" type="presOf" srcId="{A19C1EFD-1B9F-4D3A-B7E7-E6248AE39840}" destId="{D9D73706-6EFB-48DE-9898-1F99AA50CADA}" srcOrd="0" destOrd="0" presId="urn:microsoft.com/office/officeart/2005/8/layout/vProcess5"/>
    <dgm:cxn modelId="{E2E0B2B3-01B8-4C4E-964A-4E1857431555}" type="presOf" srcId="{63ECD129-3C44-4C94-B19D-7D332528D9E3}" destId="{96B6218B-8E65-4C9A-9038-57847CC28121}" srcOrd="1" destOrd="0" presId="urn:microsoft.com/office/officeart/2005/8/layout/vProcess5"/>
    <dgm:cxn modelId="{65F12A6A-B657-445A-B13F-C19023B04CEE}" srcId="{1215A30B-830B-4E0B-9730-FA49CCF658BB}" destId="{63ECD129-3C44-4C94-B19D-7D332528D9E3}" srcOrd="1" destOrd="0" parTransId="{591AC3BA-DF38-4F1F-B9FF-08D3B2EB844B}" sibTransId="{54996684-B900-41B9-B92D-3A4EF003B138}"/>
    <dgm:cxn modelId="{4ACF2784-A33B-4892-BDB2-B16D070AD7AA}" type="presParOf" srcId="{55FD15AD-44C5-475E-A61C-D94487824CD1}" destId="{7F65131B-8A43-41A8-B4CF-A06326C15756}" srcOrd="0" destOrd="0" presId="urn:microsoft.com/office/officeart/2005/8/layout/vProcess5"/>
    <dgm:cxn modelId="{89FB7A96-C9B9-4410-8670-F22CDE23AC72}" type="presParOf" srcId="{55FD15AD-44C5-475E-A61C-D94487824CD1}" destId="{AB6A62F3-AF04-4DB4-ACCA-EEE8DC053F19}" srcOrd="1" destOrd="0" presId="urn:microsoft.com/office/officeart/2005/8/layout/vProcess5"/>
    <dgm:cxn modelId="{C409DFA0-6C5E-48EE-9F8F-671A92F06ECB}" type="presParOf" srcId="{55FD15AD-44C5-475E-A61C-D94487824CD1}" destId="{863627B7-0450-46A0-8F42-4C5571494D67}" srcOrd="2" destOrd="0" presId="urn:microsoft.com/office/officeart/2005/8/layout/vProcess5"/>
    <dgm:cxn modelId="{0D385EC4-8072-468C-A453-F754C5E272A8}" type="presParOf" srcId="{55FD15AD-44C5-475E-A61C-D94487824CD1}" destId="{D9D73706-6EFB-48DE-9898-1F99AA50CADA}" srcOrd="3" destOrd="0" presId="urn:microsoft.com/office/officeart/2005/8/layout/vProcess5"/>
    <dgm:cxn modelId="{CE91AA1B-9E58-4560-B587-8AC23FC1AD8F}" type="presParOf" srcId="{55FD15AD-44C5-475E-A61C-D94487824CD1}" destId="{D46F7513-DBF2-4A2F-A02E-8EAE3312802A}" srcOrd="4" destOrd="0" presId="urn:microsoft.com/office/officeart/2005/8/layout/vProcess5"/>
    <dgm:cxn modelId="{8FF0D855-89F9-4A0C-BB88-1BF71B0ABA39}" type="presParOf" srcId="{55FD15AD-44C5-475E-A61C-D94487824CD1}" destId="{E7B0EDCF-47E6-486D-914C-8CA1123E07B0}" srcOrd="5" destOrd="0" presId="urn:microsoft.com/office/officeart/2005/8/layout/vProcess5"/>
    <dgm:cxn modelId="{B2FF4659-C5D2-4FE3-8445-BF0519A8D5A4}" type="presParOf" srcId="{55FD15AD-44C5-475E-A61C-D94487824CD1}" destId="{661DDF36-F073-41FB-958D-A602D74347BF}" srcOrd="6" destOrd="0" presId="urn:microsoft.com/office/officeart/2005/8/layout/vProcess5"/>
    <dgm:cxn modelId="{6A0B54E5-056D-453B-898D-F260FC519724}" type="presParOf" srcId="{55FD15AD-44C5-475E-A61C-D94487824CD1}" destId="{0BE90D22-3075-4DA2-B70E-BE99C28385B1}" srcOrd="7" destOrd="0" presId="urn:microsoft.com/office/officeart/2005/8/layout/vProcess5"/>
    <dgm:cxn modelId="{D2306D6F-AE74-4956-AE75-B34FBE343DEF}" type="presParOf" srcId="{55FD15AD-44C5-475E-A61C-D94487824CD1}" destId="{C20D7561-6AC5-4056-863C-5D3B387A508B}" srcOrd="8" destOrd="0" presId="urn:microsoft.com/office/officeart/2005/8/layout/vProcess5"/>
    <dgm:cxn modelId="{CC9BEEFA-20BC-478A-A4E1-843534CB56F4}" type="presParOf" srcId="{55FD15AD-44C5-475E-A61C-D94487824CD1}" destId="{96B6218B-8E65-4C9A-9038-57847CC28121}" srcOrd="9" destOrd="0" presId="urn:microsoft.com/office/officeart/2005/8/layout/vProcess5"/>
    <dgm:cxn modelId="{89F3E695-3973-4AC9-AFB6-168A2F2E3B82}" type="presParOf" srcId="{55FD15AD-44C5-475E-A61C-D94487824CD1}" destId="{970E0FCE-58FA-467C-B32F-3B2304C844A1}" srcOrd="10" destOrd="0" presId="urn:microsoft.com/office/officeart/2005/8/layout/vProcess5"/>
    <dgm:cxn modelId="{8E2997F2-ECC5-49B0-A048-5AFE9E32FE1E}" type="presParOf" srcId="{55FD15AD-44C5-475E-A61C-D94487824CD1}" destId="{7F88B174-7AF6-4F42-AAD4-F6EDF7CE61D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F13765-4ADA-48B7-AA82-6841D6B953D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715E9D-873A-4525-BAD8-A4A0255F129D}">
      <dgm:prSet/>
      <dgm:spPr>
        <a:solidFill>
          <a:srgbClr val="001144"/>
        </a:solidFill>
      </dgm:spPr>
      <dgm:t>
        <a:bodyPr/>
        <a:lstStyle/>
        <a:p>
          <a:pPr rtl="0"/>
          <a:r>
            <a:rPr lang="en-US" b="1" smtClean="0"/>
            <a:t>Flexible and convenient</a:t>
          </a:r>
          <a:endParaRPr lang="en-US"/>
        </a:p>
      </dgm:t>
    </dgm:pt>
    <dgm:pt modelId="{638CACC4-C34A-4F83-A63F-4F29871A6796}" type="parTrans" cxnId="{2611F5A4-F8FF-4785-85C4-CBAAFCE1B407}">
      <dgm:prSet/>
      <dgm:spPr/>
      <dgm:t>
        <a:bodyPr/>
        <a:lstStyle/>
        <a:p>
          <a:endParaRPr lang="en-US"/>
        </a:p>
      </dgm:t>
    </dgm:pt>
    <dgm:pt modelId="{195A24D3-1E91-40DB-8090-82C1CFA63418}" type="sibTrans" cxnId="{2611F5A4-F8FF-4785-85C4-CBAAFCE1B407}">
      <dgm:prSet/>
      <dgm:spPr/>
      <dgm:t>
        <a:bodyPr/>
        <a:lstStyle/>
        <a:p>
          <a:endParaRPr lang="en-US"/>
        </a:p>
      </dgm:t>
    </dgm:pt>
    <dgm:pt modelId="{A4F9AA7E-B705-4E0F-83EC-8662910A5FB8}">
      <dgm:prSet custT="1"/>
      <dgm:spPr/>
      <dgm:t>
        <a:bodyPr/>
        <a:lstStyle/>
        <a:p>
          <a:pPr rtl="0"/>
          <a:r>
            <a:rPr lang="en-US" sz="1900" dirty="0" smtClean="0"/>
            <a:t>Documents can be collected and submitted when it is most </a:t>
          </a:r>
          <a:r>
            <a:rPr lang="en-US" sz="1900" dirty="0" smtClean="0"/>
            <a:t>convenient for the carrier, </a:t>
          </a:r>
          <a:r>
            <a:rPr lang="en-US" sz="1900" dirty="0" smtClean="0"/>
            <a:t>even after business hours.</a:t>
          </a:r>
          <a:endParaRPr lang="en-US" sz="1900" dirty="0"/>
        </a:p>
      </dgm:t>
    </dgm:pt>
    <dgm:pt modelId="{AABE6A2B-B1E4-4979-9835-C7F5D80145DC}" type="parTrans" cxnId="{6063941A-CB3E-4340-8CD6-C4EBBC75248E}">
      <dgm:prSet/>
      <dgm:spPr/>
      <dgm:t>
        <a:bodyPr/>
        <a:lstStyle/>
        <a:p>
          <a:endParaRPr lang="en-US"/>
        </a:p>
      </dgm:t>
    </dgm:pt>
    <dgm:pt modelId="{77D0B15C-2FE9-443E-A6AF-68F83EC1FD3F}" type="sibTrans" cxnId="{6063941A-CB3E-4340-8CD6-C4EBBC75248E}">
      <dgm:prSet/>
      <dgm:spPr/>
      <dgm:t>
        <a:bodyPr/>
        <a:lstStyle/>
        <a:p>
          <a:endParaRPr lang="en-US"/>
        </a:p>
      </dgm:t>
    </dgm:pt>
    <dgm:pt modelId="{A8C5B399-62AD-42D4-86F4-A82E55FE6E58}">
      <dgm:prSet/>
      <dgm:spPr>
        <a:solidFill>
          <a:srgbClr val="001144"/>
        </a:solidFill>
      </dgm:spPr>
      <dgm:t>
        <a:bodyPr/>
        <a:lstStyle/>
        <a:p>
          <a:pPr rtl="0"/>
          <a:r>
            <a:rPr lang="en-US" b="1" dirty="0" smtClean="0"/>
            <a:t>Less company downtime</a:t>
          </a:r>
          <a:endParaRPr lang="en-US" dirty="0"/>
        </a:p>
      </dgm:t>
    </dgm:pt>
    <dgm:pt modelId="{E527D691-C85A-4DA7-B4D8-97B9C1E24284}" type="parTrans" cxnId="{1B386F2C-B963-481F-B657-4017FCF76F9B}">
      <dgm:prSet/>
      <dgm:spPr/>
      <dgm:t>
        <a:bodyPr/>
        <a:lstStyle/>
        <a:p>
          <a:endParaRPr lang="en-US"/>
        </a:p>
      </dgm:t>
    </dgm:pt>
    <dgm:pt modelId="{CB1C7472-ACB9-4EC1-9A8D-125915A26209}" type="sibTrans" cxnId="{1B386F2C-B963-481F-B657-4017FCF76F9B}">
      <dgm:prSet/>
      <dgm:spPr/>
      <dgm:t>
        <a:bodyPr/>
        <a:lstStyle/>
        <a:p>
          <a:endParaRPr lang="en-US"/>
        </a:p>
      </dgm:t>
    </dgm:pt>
    <dgm:pt modelId="{6C61CF53-7468-4A8C-B909-372BD029D108}">
      <dgm:prSet custT="1"/>
      <dgm:spPr/>
      <dgm:t>
        <a:bodyPr/>
        <a:lstStyle/>
        <a:p>
          <a:pPr rtl="0"/>
          <a:r>
            <a:rPr lang="en-US" sz="1900" dirty="0" smtClean="0"/>
            <a:t>An Offsite Investigation does not </a:t>
          </a:r>
          <a:r>
            <a:rPr lang="en-US" sz="1900" dirty="0" smtClean="0"/>
            <a:t>require </a:t>
          </a:r>
          <a:r>
            <a:rPr lang="en-US" sz="1900" dirty="0" smtClean="0"/>
            <a:t>an in-person investigation </a:t>
          </a:r>
          <a:r>
            <a:rPr lang="en-US" sz="1900" dirty="0" smtClean="0"/>
            <a:t>at a carrier’s place of business.</a:t>
          </a:r>
          <a:endParaRPr lang="en-US" sz="1900" dirty="0"/>
        </a:p>
      </dgm:t>
    </dgm:pt>
    <dgm:pt modelId="{2F2F7797-BA73-4434-A141-D1B2084FE4CB}" type="parTrans" cxnId="{E3E673C8-9295-4927-95E9-10BAA203FAD9}">
      <dgm:prSet/>
      <dgm:spPr/>
      <dgm:t>
        <a:bodyPr/>
        <a:lstStyle/>
        <a:p>
          <a:endParaRPr lang="en-US"/>
        </a:p>
      </dgm:t>
    </dgm:pt>
    <dgm:pt modelId="{42CA7CBD-5462-4029-8ECD-D06363091622}" type="sibTrans" cxnId="{E3E673C8-9295-4927-95E9-10BAA203FAD9}">
      <dgm:prSet/>
      <dgm:spPr/>
      <dgm:t>
        <a:bodyPr/>
        <a:lstStyle/>
        <a:p>
          <a:endParaRPr lang="en-US"/>
        </a:p>
      </dgm:t>
    </dgm:pt>
    <dgm:pt modelId="{FB851758-3B82-4233-9F63-815855145B01}">
      <dgm:prSet/>
      <dgm:spPr>
        <a:solidFill>
          <a:srgbClr val="001144"/>
        </a:solidFill>
      </dgm:spPr>
      <dgm:t>
        <a:bodyPr/>
        <a:lstStyle/>
        <a:p>
          <a:pPr rtl="0"/>
          <a:r>
            <a:rPr lang="en-US" b="1" dirty="0" smtClean="0"/>
            <a:t>Fast and easy to use</a:t>
          </a:r>
          <a:endParaRPr lang="en-US" dirty="0"/>
        </a:p>
      </dgm:t>
    </dgm:pt>
    <dgm:pt modelId="{8E516497-AEE8-407B-BC61-53EC1FEA728E}" type="parTrans" cxnId="{5B6238A9-9250-4C6B-AE30-A4B57FA8B16E}">
      <dgm:prSet/>
      <dgm:spPr/>
      <dgm:t>
        <a:bodyPr/>
        <a:lstStyle/>
        <a:p>
          <a:endParaRPr lang="en-US"/>
        </a:p>
      </dgm:t>
    </dgm:pt>
    <dgm:pt modelId="{8A23FAD3-39F7-46AF-9800-3BECEE96AB27}" type="sibTrans" cxnId="{5B6238A9-9250-4C6B-AE30-A4B57FA8B16E}">
      <dgm:prSet/>
      <dgm:spPr/>
      <dgm:t>
        <a:bodyPr/>
        <a:lstStyle/>
        <a:p>
          <a:endParaRPr lang="en-US"/>
        </a:p>
      </dgm:t>
    </dgm:pt>
    <dgm:pt modelId="{61C18F7F-EC59-43B3-A989-3CFFD02E78D4}">
      <dgm:prSet custT="1"/>
      <dgm:spPr/>
      <dgm:t>
        <a:bodyPr/>
        <a:lstStyle/>
        <a:p>
          <a:pPr rtl="0"/>
          <a:r>
            <a:rPr lang="en-US" sz="1900" dirty="0" smtClean="0"/>
            <a:t>Instructions are simple to follow, and </a:t>
          </a:r>
          <a:r>
            <a:rPr lang="en-US" sz="1900" dirty="0" smtClean="0"/>
            <a:t>both the carrier and the Safety Investigator </a:t>
          </a:r>
          <a:r>
            <a:rPr lang="en-US" sz="1900" dirty="0" smtClean="0"/>
            <a:t>can see, share, and discuss documents online.</a:t>
          </a:r>
          <a:endParaRPr lang="en-US" sz="1900" dirty="0"/>
        </a:p>
      </dgm:t>
    </dgm:pt>
    <dgm:pt modelId="{A692B0B4-B32F-43A1-91EB-F7274008586E}" type="parTrans" cxnId="{074EAF79-B568-47C3-BE61-858C8C43F00D}">
      <dgm:prSet/>
      <dgm:spPr/>
      <dgm:t>
        <a:bodyPr/>
        <a:lstStyle/>
        <a:p>
          <a:endParaRPr lang="en-US"/>
        </a:p>
      </dgm:t>
    </dgm:pt>
    <dgm:pt modelId="{7FA403AF-27FE-466A-BD9B-1DE56942328B}" type="sibTrans" cxnId="{074EAF79-B568-47C3-BE61-858C8C43F00D}">
      <dgm:prSet/>
      <dgm:spPr/>
      <dgm:t>
        <a:bodyPr/>
        <a:lstStyle/>
        <a:p>
          <a:endParaRPr lang="en-US"/>
        </a:p>
      </dgm:t>
    </dgm:pt>
    <dgm:pt modelId="{6B35C9E4-60D3-4BDE-80A2-73AE8284F615}">
      <dgm:prSet/>
      <dgm:spPr>
        <a:solidFill>
          <a:srgbClr val="001144"/>
        </a:solidFill>
      </dgm:spPr>
      <dgm:t>
        <a:bodyPr/>
        <a:lstStyle/>
        <a:p>
          <a:pPr rtl="0"/>
          <a:r>
            <a:rPr lang="en-US" b="1" smtClean="0"/>
            <a:t>Good for business</a:t>
          </a:r>
          <a:endParaRPr lang="en-US"/>
        </a:p>
      </dgm:t>
    </dgm:pt>
    <dgm:pt modelId="{D0989184-58EA-4471-A9AA-2B14B7509219}" type="parTrans" cxnId="{61587F6E-819C-45A1-8FCB-0911FF15BF0D}">
      <dgm:prSet/>
      <dgm:spPr/>
      <dgm:t>
        <a:bodyPr/>
        <a:lstStyle/>
        <a:p>
          <a:endParaRPr lang="en-US"/>
        </a:p>
      </dgm:t>
    </dgm:pt>
    <dgm:pt modelId="{DCF64D1A-DCAC-4ADA-8769-CAB7A9CDEF40}" type="sibTrans" cxnId="{61587F6E-819C-45A1-8FCB-0911FF15BF0D}">
      <dgm:prSet/>
      <dgm:spPr/>
      <dgm:t>
        <a:bodyPr/>
        <a:lstStyle/>
        <a:p>
          <a:endParaRPr lang="en-US"/>
        </a:p>
      </dgm:t>
    </dgm:pt>
    <dgm:pt modelId="{6E6F50F4-2520-49E6-A7C8-65D013E8F709}">
      <dgm:prSet custT="1"/>
      <dgm:spPr/>
      <dgm:t>
        <a:bodyPr/>
        <a:lstStyle/>
        <a:p>
          <a:pPr algn="l" rtl="0"/>
          <a:r>
            <a:rPr lang="en-US" sz="1900" dirty="0" smtClean="0"/>
            <a:t>Eligible carriers can meet investigation requirements and improve safety compliance more efficiently, saving time and money.</a:t>
          </a:r>
          <a:endParaRPr lang="en-US" sz="1900" dirty="0"/>
        </a:p>
      </dgm:t>
    </dgm:pt>
    <dgm:pt modelId="{F290B911-BB63-4231-A012-8B1C911811AE}" type="parTrans" cxnId="{84F2BD3E-B861-4710-AB6A-2545A002DC0D}">
      <dgm:prSet/>
      <dgm:spPr/>
      <dgm:t>
        <a:bodyPr/>
        <a:lstStyle/>
        <a:p>
          <a:endParaRPr lang="en-US"/>
        </a:p>
      </dgm:t>
    </dgm:pt>
    <dgm:pt modelId="{DB71096C-00E1-4FFC-A63F-AA19D255BC94}" type="sibTrans" cxnId="{84F2BD3E-B861-4710-AB6A-2545A002DC0D}">
      <dgm:prSet/>
      <dgm:spPr/>
      <dgm:t>
        <a:bodyPr/>
        <a:lstStyle/>
        <a:p>
          <a:endParaRPr lang="en-US"/>
        </a:p>
      </dgm:t>
    </dgm:pt>
    <dgm:pt modelId="{F48F8106-25D5-46D3-A6E0-961125FD83E2}" type="pres">
      <dgm:prSet presAssocID="{A2F13765-4ADA-48B7-AA82-6841D6B953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185C61-399D-4B1E-8A74-BDABA2C9B015}" type="pres">
      <dgm:prSet presAssocID="{D0715E9D-873A-4525-BAD8-A4A0255F129D}" presName="linNode" presStyleCnt="0"/>
      <dgm:spPr/>
    </dgm:pt>
    <dgm:pt modelId="{B5D9CBF3-F448-42E7-A94C-3382466AC208}" type="pres">
      <dgm:prSet presAssocID="{D0715E9D-873A-4525-BAD8-A4A0255F129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EA2E3F-19EC-42F8-A85C-67B7AB95448F}" type="pres">
      <dgm:prSet presAssocID="{D0715E9D-873A-4525-BAD8-A4A0255F129D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D75FFE-FD63-466C-8743-45976CAC59F1}" type="pres">
      <dgm:prSet presAssocID="{195A24D3-1E91-40DB-8090-82C1CFA63418}" presName="sp" presStyleCnt="0"/>
      <dgm:spPr/>
    </dgm:pt>
    <dgm:pt modelId="{8CE8C009-8505-4D31-BF34-F4ADE51F6647}" type="pres">
      <dgm:prSet presAssocID="{A8C5B399-62AD-42D4-86F4-A82E55FE6E58}" presName="linNode" presStyleCnt="0"/>
      <dgm:spPr/>
    </dgm:pt>
    <dgm:pt modelId="{93218ACD-CB70-43B8-ACA0-DE5E8CC3C512}" type="pres">
      <dgm:prSet presAssocID="{A8C5B399-62AD-42D4-86F4-A82E55FE6E58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AA02C9-3F42-42D0-898D-192ACBE5F91E}" type="pres">
      <dgm:prSet presAssocID="{A8C5B399-62AD-42D4-86F4-A82E55FE6E58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6F26ED-4497-433C-A283-88AAE6AB218C}" type="pres">
      <dgm:prSet presAssocID="{CB1C7472-ACB9-4EC1-9A8D-125915A26209}" presName="sp" presStyleCnt="0"/>
      <dgm:spPr/>
    </dgm:pt>
    <dgm:pt modelId="{A723266D-8DA6-427B-BFFD-19902A496A8F}" type="pres">
      <dgm:prSet presAssocID="{FB851758-3B82-4233-9F63-815855145B01}" presName="linNode" presStyleCnt="0"/>
      <dgm:spPr/>
    </dgm:pt>
    <dgm:pt modelId="{AC51A57A-2F8A-4889-B59D-56F4EE87D9A3}" type="pres">
      <dgm:prSet presAssocID="{FB851758-3B82-4233-9F63-815855145B0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3812A-CB7E-4CB5-A4D5-15B34E1A0BD5}" type="pres">
      <dgm:prSet presAssocID="{FB851758-3B82-4233-9F63-815855145B0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712453-2AB0-4E07-AC82-6F6BDDAF1756}" type="pres">
      <dgm:prSet presAssocID="{8A23FAD3-39F7-46AF-9800-3BECEE96AB27}" presName="sp" presStyleCnt="0"/>
      <dgm:spPr/>
    </dgm:pt>
    <dgm:pt modelId="{4B68AC8D-5632-4BFF-95A6-B5AA2CE5DE2E}" type="pres">
      <dgm:prSet presAssocID="{6B35C9E4-60D3-4BDE-80A2-73AE8284F615}" presName="linNode" presStyleCnt="0"/>
      <dgm:spPr/>
    </dgm:pt>
    <dgm:pt modelId="{BC34A9B6-D35B-46B3-9AE5-1FF054D894C7}" type="pres">
      <dgm:prSet presAssocID="{6B35C9E4-60D3-4BDE-80A2-73AE8284F615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0C313B-525C-4ACF-8005-78E6A1B7C01B}" type="pres">
      <dgm:prSet presAssocID="{6B35C9E4-60D3-4BDE-80A2-73AE8284F615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386F2C-B963-481F-B657-4017FCF76F9B}" srcId="{A2F13765-4ADA-48B7-AA82-6841D6B953DA}" destId="{A8C5B399-62AD-42D4-86F4-A82E55FE6E58}" srcOrd="1" destOrd="0" parTransId="{E527D691-C85A-4DA7-B4D8-97B9C1E24284}" sibTransId="{CB1C7472-ACB9-4EC1-9A8D-125915A26209}"/>
    <dgm:cxn modelId="{6063941A-CB3E-4340-8CD6-C4EBBC75248E}" srcId="{D0715E9D-873A-4525-BAD8-A4A0255F129D}" destId="{A4F9AA7E-B705-4E0F-83EC-8662910A5FB8}" srcOrd="0" destOrd="0" parTransId="{AABE6A2B-B1E4-4979-9835-C7F5D80145DC}" sibTransId="{77D0B15C-2FE9-443E-A6AF-68F83EC1FD3F}"/>
    <dgm:cxn modelId="{5C3D8929-8252-4A7E-8375-057E077A692C}" type="presOf" srcId="{A4F9AA7E-B705-4E0F-83EC-8662910A5FB8}" destId="{0DEA2E3F-19EC-42F8-A85C-67B7AB95448F}" srcOrd="0" destOrd="0" presId="urn:microsoft.com/office/officeart/2005/8/layout/vList5"/>
    <dgm:cxn modelId="{5A44BD44-F34C-41EE-9043-EBED950F0B52}" type="presOf" srcId="{A8C5B399-62AD-42D4-86F4-A82E55FE6E58}" destId="{93218ACD-CB70-43B8-ACA0-DE5E8CC3C512}" srcOrd="0" destOrd="0" presId="urn:microsoft.com/office/officeart/2005/8/layout/vList5"/>
    <dgm:cxn modelId="{37EE293D-51F6-418D-A269-973A668D449F}" type="presOf" srcId="{6B35C9E4-60D3-4BDE-80A2-73AE8284F615}" destId="{BC34A9B6-D35B-46B3-9AE5-1FF054D894C7}" srcOrd="0" destOrd="0" presId="urn:microsoft.com/office/officeart/2005/8/layout/vList5"/>
    <dgm:cxn modelId="{2F58B0DF-A9D6-4E37-A941-9ED40DC42C2D}" type="presOf" srcId="{61C18F7F-EC59-43B3-A989-3CFFD02E78D4}" destId="{26E3812A-CB7E-4CB5-A4D5-15B34E1A0BD5}" srcOrd="0" destOrd="0" presId="urn:microsoft.com/office/officeart/2005/8/layout/vList5"/>
    <dgm:cxn modelId="{E3E673C8-9295-4927-95E9-10BAA203FAD9}" srcId="{A8C5B399-62AD-42D4-86F4-A82E55FE6E58}" destId="{6C61CF53-7468-4A8C-B909-372BD029D108}" srcOrd="0" destOrd="0" parTransId="{2F2F7797-BA73-4434-A141-D1B2084FE4CB}" sibTransId="{42CA7CBD-5462-4029-8ECD-D06363091622}"/>
    <dgm:cxn modelId="{5B6238A9-9250-4C6B-AE30-A4B57FA8B16E}" srcId="{A2F13765-4ADA-48B7-AA82-6841D6B953DA}" destId="{FB851758-3B82-4233-9F63-815855145B01}" srcOrd="2" destOrd="0" parTransId="{8E516497-AEE8-407B-BC61-53EC1FEA728E}" sibTransId="{8A23FAD3-39F7-46AF-9800-3BECEE96AB27}"/>
    <dgm:cxn modelId="{E1B7AA62-21A6-4302-A36D-C530AD53A0C1}" type="presOf" srcId="{FB851758-3B82-4233-9F63-815855145B01}" destId="{AC51A57A-2F8A-4889-B59D-56F4EE87D9A3}" srcOrd="0" destOrd="0" presId="urn:microsoft.com/office/officeart/2005/8/layout/vList5"/>
    <dgm:cxn modelId="{95359A40-BDAB-4CF7-B82D-61FBC54043AB}" type="presOf" srcId="{6E6F50F4-2520-49E6-A7C8-65D013E8F709}" destId="{F40C313B-525C-4ACF-8005-78E6A1B7C01B}" srcOrd="0" destOrd="0" presId="urn:microsoft.com/office/officeart/2005/8/layout/vList5"/>
    <dgm:cxn modelId="{71C6CB47-D4F4-4F36-BDFD-BB7BFF4BE29B}" type="presOf" srcId="{6C61CF53-7468-4A8C-B909-372BD029D108}" destId="{63AA02C9-3F42-42D0-898D-192ACBE5F91E}" srcOrd="0" destOrd="0" presId="urn:microsoft.com/office/officeart/2005/8/layout/vList5"/>
    <dgm:cxn modelId="{84F2BD3E-B861-4710-AB6A-2545A002DC0D}" srcId="{6B35C9E4-60D3-4BDE-80A2-73AE8284F615}" destId="{6E6F50F4-2520-49E6-A7C8-65D013E8F709}" srcOrd="0" destOrd="0" parTransId="{F290B911-BB63-4231-A012-8B1C911811AE}" sibTransId="{DB71096C-00E1-4FFC-A63F-AA19D255BC94}"/>
    <dgm:cxn modelId="{074EAF79-B568-47C3-BE61-858C8C43F00D}" srcId="{FB851758-3B82-4233-9F63-815855145B01}" destId="{61C18F7F-EC59-43B3-A989-3CFFD02E78D4}" srcOrd="0" destOrd="0" parTransId="{A692B0B4-B32F-43A1-91EB-F7274008586E}" sibTransId="{7FA403AF-27FE-466A-BD9B-1DE56942328B}"/>
    <dgm:cxn modelId="{409BD630-5612-483E-841C-24BA4375BDFE}" type="presOf" srcId="{A2F13765-4ADA-48B7-AA82-6841D6B953DA}" destId="{F48F8106-25D5-46D3-A6E0-961125FD83E2}" srcOrd="0" destOrd="0" presId="urn:microsoft.com/office/officeart/2005/8/layout/vList5"/>
    <dgm:cxn modelId="{61587F6E-819C-45A1-8FCB-0911FF15BF0D}" srcId="{A2F13765-4ADA-48B7-AA82-6841D6B953DA}" destId="{6B35C9E4-60D3-4BDE-80A2-73AE8284F615}" srcOrd="3" destOrd="0" parTransId="{D0989184-58EA-4471-A9AA-2B14B7509219}" sibTransId="{DCF64D1A-DCAC-4ADA-8769-CAB7A9CDEF40}"/>
    <dgm:cxn modelId="{131D9AD2-99C7-4696-BAE7-2265819D4014}" type="presOf" srcId="{D0715E9D-873A-4525-BAD8-A4A0255F129D}" destId="{B5D9CBF3-F448-42E7-A94C-3382466AC208}" srcOrd="0" destOrd="0" presId="urn:microsoft.com/office/officeart/2005/8/layout/vList5"/>
    <dgm:cxn modelId="{2611F5A4-F8FF-4785-85C4-CBAAFCE1B407}" srcId="{A2F13765-4ADA-48B7-AA82-6841D6B953DA}" destId="{D0715E9D-873A-4525-BAD8-A4A0255F129D}" srcOrd="0" destOrd="0" parTransId="{638CACC4-C34A-4F83-A63F-4F29871A6796}" sibTransId="{195A24D3-1E91-40DB-8090-82C1CFA63418}"/>
    <dgm:cxn modelId="{B7C5B0BA-56A0-48AA-92FD-538DADB7134D}" type="presParOf" srcId="{F48F8106-25D5-46D3-A6E0-961125FD83E2}" destId="{71185C61-399D-4B1E-8A74-BDABA2C9B015}" srcOrd="0" destOrd="0" presId="urn:microsoft.com/office/officeart/2005/8/layout/vList5"/>
    <dgm:cxn modelId="{8CFC9349-2536-46B6-8BD9-59C04E8AC37E}" type="presParOf" srcId="{71185C61-399D-4B1E-8A74-BDABA2C9B015}" destId="{B5D9CBF3-F448-42E7-A94C-3382466AC208}" srcOrd="0" destOrd="0" presId="urn:microsoft.com/office/officeart/2005/8/layout/vList5"/>
    <dgm:cxn modelId="{440843A7-590D-408E-BE31-6ECCB4C4620F}" type="presParOf" srcId="{71185C61-399D-4B1E-8A74-BDABA2C9B015}" destId="{0DEA2E3F-19EC-42F8-A85C-67B7AB95448F}" srcOrd="1" destOrd="0" presId="urn:microsoft.com/office/officeart/2005/8/layout/vList5"/>
    <dgm:cxn modelId="{18D2FB70-BF9B-4835-82AC-48309F26D2F2}" type="presParOf" srcId="{F48F8106-25D5-46D3-A6E0-961125FD83E2}" destId="{79D75FFE-FD63-466C-8743-45976CAC59F1}" srcOrd="1" destOrd="0" presId="urn:microsoft.com/office/officeart/2005/8/layout/vList5"/>
    <dgm:cxn modelId="{EC2C1151-D58C-4109-A2C2-6FAE84CAD798}" type="presParOf" srcId="{F48F8106-25D5-46D3-A6E0-961125FD83E2}" destId="{8CE8C009-8505-4D31-BF34-F4ADE51F6647}" srcOrd="2" destOrd="0" presId="urn:microsoft.com/office/officeart/2005/8/layout/vList5"/>
    <dgm:cxn modelId="{28F95957-1951-4618-AC15-573F530B5EE5}" type="presParOf" srcId="{8CE8C009-8505-4D31-BF34-F4ADE51F6647}" destId="{93218ACD-CB70-43B8-ACA0-DE5E8CC3C512}" srcOrd="0" destOrd="0" presId="urn:microsoft.com/office/officeart/2005/8/layout/vList5"/>
    <dgm:cxn modelId="{1C7B318C-B365-434C-96B6-1539E14C9021}" type="presParOf" srcId="{8CE8C009-8505-4D31-BF34-F4ADE51F6647}" destId="{63AA02C9-3F42-42D0-898D-192ACBE5F91E}" srcOrd="1" destOrd="0" presId="urn:microsoft.com/office/officeart/2005/8/layout/vList5"/>
    <dgm:cxn modelId="{74B9D942-CECB-4CA1-AB33-A10E3EC572CB}" type="presParOf" srcId="{F48F8106-25D5-46D3-A6E0-961125FD83E2}" destId="{B66F26ED-4497-433C-A283-88AAE6AB218C}" srcOrd="3" destOrd="0" presId="urn:microsoft.com/office/officeart/2005/8/layout/vList5"/>
    <dgm:cxn modelId="{5917F2FE-91A4-49A9-9182-FDDA3234A614}" type="presParOf" srcId="{F48F8106-25D5-46D3-A6E0-961125FD83E2}" destId="{A723266D-8DA6-427B-BFFD-19902A496A8F}" srcOrd="4" destOrd="0" presId="urn:microsoft.com/office/officeart/2005/8/layout/vList5"/>
    <dgm:cxn modelId="{4E2A7BEE-9C3D-41CB-8C89-5D9DD26F6F8A}" type="presParOf" srcId="{A723266D-8DA6-427B-BFFD-19902A496A8F}" destId="{AC51A57A-2F8A-4889-B59D-56F4EE87D9A3}" srcOrd="0" destOrd="0" presId="urn:microsoft.com/office/officeart/2005/8/layout/vList5"/>
    <dgm:cxn modelId="{5DD3A787-17E4-430A-846B-93122DDA36FE}" type="presParOf" srcId="{A723266D-8DA6-427B-BFFD-19902A496A8F}" destId="{26E3812A-CB7E-4CB5-A4D5-15B34E1A0BD5}" srcOrd="1" destOrd="0" presId="urn:microsoft.com/office/officeart/2005/8/layout/vList5"/>
    <dgm:cxn modelId="{C1A6189F-2BF0-4477-B7FB-D943C95EC50E}" type="presParOf" srcId="{F48F8106-25D5-46D3-A6E0-961125FD83E2}" destId="{80712453-2AB0-4E07-AC82-6F6BDDAF1756}" srcOrd="5" destOrd="0" presId="urn:microsoft.com/office/officeart/2005/8/layout/vList5"/>
    <dgm:cxn modelId="{42887925-33B1-4D5A-8545-1EA6388A002E}" type="presParOf" srcId="{F48F8106-25D5-46D3-A6E0-961125FD83E2}" destId="{4B68AC8D-5632-4BFF-95A6-B5AA2CE5DE2E}" srcOrd="6" destOrd="0" presId="urn:microsoft.com/office/officeart/2005/8/layout/vList5"/>
    <dgm:cxn modelId="{F4C97CAD-C640-47F5-A8A7-546EC04C1FC4}" type="presParOf" srcId="{4B68AC8D-5632-4BFF-95A6-B5AA2CE5DE2E}" destId="{BC34A9B6-D35B-46B3-9AE5-1FF054D894C7}" srcOrd="0" destOrd="0" presId="urn:microsoft.com/office/officeart/2005/8/layout/vList5"/>
    <dgm:cxn modelId="{530E65EA-1558-42FC-A85D-3970A366DBD3}" type="presParOf" srcId="{4B68AC8D-5632-4BFF-95A6-B5AA2CE5DE2E}" destId="{F40C313B-525C-4ACF-8005-78E6A1B7C01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A62F3-AF04-4DB4-ACCA-EEE8DC053F19}">
      <dsp:nvSpPr>
        <dsp:cNvPr id="0" name=""/>
        <dsp:cNvSpPr/>
      </dsp:nvSpPr>
      <dsp:spPr>
        <a:xfrm>
          <a:off x="0" y="0"/>
          <a:ext cx="6888480" cy="1056132"/>
        </a:xfrm>
        <a:prstGeom prst="roundRect">
          <a:avLst>
            <a:gd name="adj" fmla="val 10000"/>
          </a:avLst>
        </a:prstGeom>
        <a:solidFill>
          <a:srgbClr val="0011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 Safety </a:t>
          </a:r>
          <a:r>
            <a:rPr lang="en-US" sz="1900" kern="1200" dirty="0" smtClean="0"/>
            <a:t>Investigator requests documents </a:t>
          </a:r>
          <a:r>
            <a:rPr lang="en-US" sz="1900" kern="1200" dirty="0" smtClean="0"/>
            <a:t>from a </a:t>
          </a:r>
          <a:r>
            <a:rPr lang="en-US" sz="1900" kern="1200" dirty="0" smtClean="0"/>
            <a:t>carrier to diagnose safety performance and compliance problems. </a:t>
          </a:r>
          <a:endParaRPr lang="en-US" sz="1900" kern="1200" dirty="0"/>
        </a:p>
      </dsp:txBody>
      <dsp:txXfrm>
        <a:off x="30933" y="30933"/>
        <a:ext cx="5659588" cy="994266"/>
      </dsp:txXfrm>
    </dsp:sp>
    <dsp:sp modelId="{863627B7-0450-46A0-8F42-4C5571494D67}">
      <dsp:nvSpPr>
        <dsp:cNvPr id="0" name=""/>
        <dsp:cNvSpPr/>
      </dsp:nvSpPr>
      <dsp:spPr>
        <a:xfrm>
          <a:off x="576910" y="1248156"/>
          <a:ext cx="6888480" cy="1056132"/>
        </a:xfrm>
        <a:prstGeom prst="roundRect">
          <a:avLst>
            <a:gd name="adj" fmla="val 10000"/>
          </a:avLst>
        </a:prstGeom>
        <a:solidFill>
          <a:srgbClr val="0011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 carrier </a:t>
          </a:r>
          <a:r>
            <a:rPr lang="en-US" sz="1900" kern="1200" dirty="0" smtClean="0"/>
            <a:t>submits required documentation through a new, easy-to-use feature on the SMS website. </a:t>
          </a:r>
          <a:endParaRPr lang="en-US" sz="1900" kern="1200" dirty="0"/>
        </a:p>
      </dsp:txBody>
      <dsp:txXfrm>
        <a:off x="607843" y="1279089"/>
        <a:ext cx="5563218" cy="994266"/>
      </dsp:txXfrm>
    </dsp:sp>
    <dsp:sp modelId="{D9D73706-6EFB-48DE-9898-1F99AA50CADA}">
      <dsp:nvSpPr>
        <dsp:cNvPr id="0" name=""/>
        <dsp:cNvSpPr/>
      </dsp:nvSpPr>
      <dsp:spPr>
        <a:xfrm>
          <a:off x="1145209" y="2496312"/>
          <a:ext cx="6888480" cy="1056132"/>
        </a:xfrm>
        <a:prstGeom prst="roundRect">
          <a:avLst>
            <a:gd name="adj" fmla="val 10000"/>
          </a:avLst>
        </a:prstGeom>
        <a:solidFill>
          <a:srgbClr val="0011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 Safety Investigator reviews the documentation and identifies specific issues related to BASICs-above-threshold. </a:t>
          </a:r>
          <a:endParaRPr lang="en-US" sz="1900" kern="1200" dirty="0"/>
        </a:p>
      </dsp:txBody>
      <dsp:txXfrm>
        <a:off x="1176142" y="2527245"/>
        <a:ext cx="5571828" cy="994265"/>
      </dsp:txXfrm>
    </dsp:sp>
    <dsp:sp modelId="{D46F7513-DBF2-4A2F-A02E-8EAE3312802A}">
      <dsp:nvSpPr>
        <dsp:cNvPr id="0" name=""/>
        <dsp:cNvSpPr/>
      </dsp:nvSpPr>
      <dsp:spPr>
        <a:xfrm>
          <a:off x="1722119" y="3744468"/>
          <a:ext cx="6888480" cy="1056132"/>
        </a:xfrm>
        <a:prstGeom prst="roundRect">
          <a:avLst>
            <a:gd name="adj" fmla="val 10000"/>
          </a:avLst>
        </a:prstGeom>
        <a:solidFill>
          <a:srgbClr val="0011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 Safety Investigator shares the findings with the carrier and reviews actions the carrier can take to improve safety compliance and performance.</a:t>
          </a:r>
          <a:endParaRPr lang="en-US" sz="1900" kern="1200" dirty="0"/>
        </a:p>
      </dsp:txBody>
      <dsp:txXfrm>
        <a:off x="1753052" y="3775401"/>
        <a:ext cx="5563218" cy="994266"/>
      </dsp:txXfrm>
    </dsp:sp>
    <dsp:sp modelId="{E7B0EDCF-47E6-486D-914C-8CA1123E07B0}">
      <dsp:nvSpPr>
        <dsp:cNvPr id="0" name=""/>
        <dsp:cNvSpPr/>
      </dsp:nvSpPr>
      <dsp:spPr>
        <a:xfrm>
          <a:off x="6201994" y="704085"/>
          <a:ext cx="686485" cy="8961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5F6D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6356453" y="704085"/>
        <a:ext cx="377567" cy="726212"/>
      </dsp:txXfrm>
    </dsp:sp>
    <dsp:sp modelId="{661DDF36-F073-41FB-958D-A602D74347BF}">
      <dsp:nvSpPr>
        <dsp:cNvPr id="0" name=""/>
        <dsp:cNvSpPr/>
      </dsp:nvSpPr>
      <dsp:spPr>
        <a:xfrm>
          <a:off x="6778904" y="1981200"/>
          <a:ext cx="686485" cy="83819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5F6D93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6933363" y="1981200"/>
        <a:ext cx="377567" cy="668294"/>
      </dsp:txXfrm>
    </dsp:sp>
    <dsp:sp modelId="{0BE90D22-3075-4DA2-B70E-BE99C28385B1}">
      <dsp:nvSpPr>
        <dsp:cNvPr id="0" name=""/>
        <dsp:cNvSpPr/>
      </dsp:nvSpPr>
      <dsp:spPr>
        <a:xfrm>
          <a:off x="7347204" y="3258312"/>
          <a:ext cx="686485" cy="7802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5F6D93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7501663" y="3258312"/>
        <a:ext cx="377567" cy="6103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EA2E3F-19EC-42F8-A85C-67B7AB95448F}">
      <dsp:nvSpPr>
        <dsp:cNvPr id="0" name=""/>
        <dsp:cNvSpPr/>
      </dsp:nvSpPr>
      <dsp:spPr>
        <a:xfrm rot="5400000">
          <a:off x="5478560" y="-2241969"/>
          <a:ext cx="856927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Documents can be collected and submitted when it is most </a:t>
          </a:r>
          <a:r>
            <a:rPr lang="en-US" sz="1900" kern="1200" dirty="0" smtClean="0"/>
            <a:t>convenient for the carrier, </a:t>
          </a:r>
          <a:r>
            <a:rPr lang="en-US" sz="1900" kern="1200" dirty="0" smtClean="0"/>
            <a:t>even after business hours.</a:t>
          </a:r>
          <a:endParaRPr lang="en-US" sz="1900" kern="1200" dirty="0"/>
        </a:p>
      </dsp:txBody>
      <dsp:txXfrm rot="-5400000">
        <a:off x="3127248" y="151175"/>
        <a:ext cx="5517720" cy="773263"/>
      </dsp:txXfrm>
    </dsp:sp>
    <dsp:sp modelId="{B5D9CBF3-F448-42E7-A94C-3382466AC208}">
      <dsp:nvSpPr>
        <dsp:cNvPr id="0" name=""/>
        <dsp:cNvSpPr/>
      </dsp:nvSpPr>
      <dsp:spPr>
        <a:xfrm>
          <a:off x="0" y="2227"/>
          <a:ext cx="3127248" cy="1071158"/>
        </a:xfrm>
        <a:prstGeom prst="roundRect">
          <a:avLst/>
        </a:prstGeom>
        <a:solidFill>
          <a:srgbClr val="0011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smtClean="0"/>
            <a:t>Flexible and convenient</a:t>
          </a:r>
          <a:endParaRPr lang="en-US" sz="3100" kern="1200"/>
        </a:p>
      </dsp:txBody>
      <dsp:txXfrm>
        <a:off x="52290" y="54517"/>
        <a:ext cx="3022668" cy="966578"/>
      </dsp:txXfrm>
    </dsp:sp>
    <dsp:sp modelId="{63AA02C9-3F42-42D0-898D-192ACBE5F91E}">
      <dsp:nvSpPr>
        <dsp:cNvPr id="0" name=""/>
        <dsp:cNvSpPr/>
      </dsp:nvSpPr>
      <dsp:spPr>
        <a:xfrm rot="5400000">
          <a:off x="5478560" y="-1117252"/>
          <a:ext cx="856927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An Offsite Investigation does not </a:t>
          </a:r>
          <a:r>
            <a:rPr lang="en-US" sz="1900" kern="1200" dirty="0" smtClean="0"/>
            <a:t>require </a:t>
          </a:r>
          <a:r>
            <a:rPr lang="en-US" sz="1900" kern="1200" dirty="0" smtClean="0"/>
            <a:t>an in-person investigation </a:t>
          </a:r>
          <a:r>
            <a:rPr lang="en-US" sz="1900" kern="1200" dirty="0" smtClean="0"/>
            <a:t>at a carrier’s place of business.</a:t>
          </a:r>
          <a:endParaRPr lang="en-US" sz="1900" kern="1200" dirty="0"/>
        </a:p>
      </dsp:txBody>
      <dsp:txXfrm rot="-5400000">
        <a:off x="3127248" y="1275892"/>
        <a:ext cx="5517720" cy="773263"/>
      </dsp:txXfrm>
    </dsp:sp>
    <dsp:sp modelId="{93218ACD-CB70-43B8-ACA0-DE5E8CC3C512}">
      <dsp:nvSpPr>
        <dsp:cNvPr id="0" name=""/>
        <dsp:cNvSpPr/>
      </dsp:nvSpPr>
      <dsp:spPr>
        <a:xfrm>
          <a:off x="0" y="1126943"/>
          <a:ext cx="3127248" cy="1071158"/>
        </a:xfrm>
        <a:prstGeom prst="roundRect">
          <a:avLst/>
        </a:prstGeom>
        <a:solidFill>
          <a:srgbClr val="0011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Less company downtime</a:t>
          </a:r>
          <a:endParaRPr lang="en-US" sz="3100" kern="1200" dirty="0"/>
        </a:p>
      </dsp:txBody>
      <dsp:txXfrm>
        <a:off x="52290" y="1179233"/>
        <a:ext cx="3022668" cy="966578"/>
      </dsp:txXfrm>
    </dsp:sp>
    <dsp:sp modelId="{26E3812A-CB7E-4CB5-A4D5-15B34E1A0BD5}">
      <dsp:nvSpPr>
        <dsp:cNvPr id="0" name=""/>
        <dsp:cNvSpPr/>
      </dsp:nvSpPr>
      <dsp:spPr>
        <a:xfrm rot="5400000">
          <a:off x="5478560" y="7463"/>
          <a:ext cx="856927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Instructions are simple to follow, and </a:t>
          </a:r>
          <a:r>
            <a:rPr lang="en-US" sz="1900" kern="1200" dirty="0" smtClean="0"/>
            <a:t>both the carrier and the Safety Investigator </a:t>
          </a:r>
          <a:r>
            <a:rPr lang="en-US" sz="1900" kern="1200" dirty="0" smtClean="0"/>
            <a:t>can see, share, and discuss documents online.</a:t>
          </a:r>
          <a:endParaRPr lang="en-US" sz="1900" kern="1200" dirty="0"/>
        </a:p>
      </dsp:txBody>
      <dsp:txXfrm rot="-5400000">
        <a:off x="3127248" y="2400607"/>
        <a:ext cx="5517720" cy="773263"/>
      </dsp:txXfrm>
    </dsp:sp>
    <dsp:sp modelId="{AC51A57A-2F8A-4889-B59D-56F4EE87D9A3}">
      <dsp:nvSpPr>
        <dsp:cNvPr id="0" name=""/>
        <dsp:cNvSpPr/>
      </dsp:nvSpPr>
      <dsp:spPr>
        <a:xfrm>
          <a:off x="0" y="2251660"/>
          <a:ext cx="3127248" cy="1071158"/>
        </a:xfrm>
        <a:prstGeom prst="roundRect">
          <a:avLst/>
        </a:prstGeom>
        <a:solidFill>
          <a:srgbClr val="0011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Fast and easy to use</a:t>
          </a:r>
          <a:endParaRPr lang="en-US" sz="3100" kern="1200" dirty="0"/>
        </a:p>
      </dsp:txBody>
      <dsp:txXfrm>
        <a:off x="52290" y="2303950"/>
        <a:ext cx="3022668" cy="966578"/>
      </dsp:txXfrm>
    </dsp:sp>
    <dsp:sp modelId="{F40C313B-525C-4ACF-8005-78E6A1B7C01B}">
      <dsp:nvSpPr>
        <dsp:cNvPr id="0" name=""/>
        <dsp:cNvSpPr/>
      </dsp:nvSpPr>
      <dsp:spPr>
        <a:xfrm rot="5400000">
          <a:off x="5478560" y="1132180"/>
          <a:ext cx="856927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Eligible carriers can meet investigation requirements and improve safety compliance more efficiently, saving time and money.</a:t>
          </a:r>
          <a:endParaRPr lang="en-US" sz="1900" kern="1200" dirty="0"/>
        </a:p>
      </dsp:txBody>
      <dsp:txXfrm rot="-5400000">
        <a:off x="3127248" y="3525324"/>
        <a:ext cx="5517720" cy="773263"/>
      </dsp:txXfrm>
    </dsp:sp>
    <dsp:sp modelId="{BC34A9B6-D35B-46B3-9AE5-1FF054D894C7}">
      <dsp:nvSpPr>
        <dsp:cNvPr id="0" name=""/>
        <dsp:cNvSpPr/>
      </dsp:nvSpPr>
      <dsp:spPr>
        <a:xfrm>
          <a:off x="0" y="3376377"/>
          <a:ext cx="3127248" cy="1071158"/>
        </a:xfrm>
        <a:prstGeom prst="roundRect">
          <a:avLst/>
        </a:prstGeom>
        <a:solidFill>
          <a:srgbClr val="00114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smtClean="0"/>
            <a:t>Good for business</a:t>
          </a:r>
          <a:endParaRPr lang="en-US" sz="3100" kern="1200"/>
        </a:p>
      </dsp:txBody>
      <dsp:txXfrm>
        <a:off x="52290" y="3428667"/>
        <a:ext cx="3022668" cy="966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DDFD6C-5D4F-4F70-99A0-E852968779AD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199EF12-299E-4EF0-A474-1755E741AC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60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/>
          <a:lstStyle>
            <a:lvl1pPr algn="r">
              <a:defRPr sz="1200"/>
            </a:lvl1pPr>
          </a:lstStyle>
          <a:p>
            <a:fld id="{322CA358-1EAD-41E5-9ACD-2BDD10CD8020}" type="datetimeFigureOut">
              <a:rPr lang="en-US" smtClean="0"/>
              <a:pPr/>
              <a:t>6/22/2018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2" tIns="46661" rIns="93322" bIns="4666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2" tIns="46661" rIns="93322" bIns="4666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29"/>
            <a:ext cx="3043343" cy="465455"/>
          </a:xfrm>
          <a:prstGeom prst="rect">
            <a:avLst/>
          </a:prstGeom>
        </p:spPr>
        <p:txBody>
          <a:bodyPr vert="horz" lIns="93322" tIns="46661" rIns="93322" bIns="46661" rtlCol="0" anchor="b"/>
          <a:lstStyle>
            <a:lvl1pPr algn="r">
              <a:defRPr sz="1200"/>
            </a:lvl1pPr>
          </a:lstStyle>
          <a:p>
            <a:fld id="{CAE67F4C-41B8-4A90-BFA1-19CB3DF8B8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30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67F4C-41B8-4A90-BFA1-19CB3DF8B8B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151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67F4C-41B8-4A90-BFA1-19CB3DF8B8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35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67F4C-41B8-4A90-BFA1-19CB3DF8B8B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68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67F4C-41B8-4A90-BFA1-19CB3DF8B8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911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Sources: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MCMIS and SMS snapshots from December 28, 2015; FMCSA Safety Program Effectiveness Measurement: Carrier Intervention Effectiveness Model (CIEM), Version 1.1 Report for Fiscal Year 2013 Interventions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67F4C-41B8-4A90-BFA1-19CB3DF8B8B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294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67F4C-41B8-4A90-BFA1-19CB3DF8B8B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720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s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400"/>
            <a:ext cx="9144000" cy="55499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4089400"/>
            <a:ext cx="7975600" cy="635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aseline="0">
                <a:solidFill>
                  <a:schemeClr val="bg1"/>
                </a:solidFill>
                <a:latin typeface="Arial Black"/>
              </a:defRPr>
            </a:lvl1pPr>
          </a:lstStyle>
          <a:p>
            <a:pPr lvl="0"/>
            <a:r>
              <a:rPr lang="en-US" dirty="0"/>
              <a:t>Click to Edit Title Slide Name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31800" y="4724400"/>
            <a:ext cx="7340600" cy="609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baseline="0">
                <a:solidFill>
                  <a:srgbClr val="FEB825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Date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864255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/ Picture /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7982764" cy="6858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86200" y="1371600"/>
            <a:ext cx="5029200" cy="396240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228600" y="1371600"/>
            <a:ext cx="3581400" cy="396240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50939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Bullets/Blue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33400"/>
            <a:ext cx="9144000" cy="5524500"/>
          </a:xfrm>
          <a:prstGeom prst="rect">
            <a:avLst/>
          </a:prstGeom>
          <a:solidFill>
            <a:srgbClr val="7684A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609599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37808" y="1295400"/>
            <a:ext cx="8220391" cy="436739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 sz="2200">
                <a:solidFill>
                  <a:schemeClr val="bg1"/>
                </a:solidFill>
                <a:latin typeface="Arial"/>
                <a:cs typeface="Arial"/>
              </a:defRPr>
            </a:lvl2pPr>
            <a:lvl3pPr>
              <a:defRPr sz="2000">
                <a:solidFill>
                  <a:schemeClr val="bg1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989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Bullets/Gray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533400"/>
            <a:ext cx="9144000" cy="55245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609599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37808" y="1295400"/>
            <a:ext cx="8220391" cy="436739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 sz="2200">
                <a:solidFill>
                  <a:schemeClr val="bg1"/>
                </a:solidFill>
                <a:latin typeface="Arial"/>
                <a:cs typeface="Arial"/>
              </a:defRPr>
            </a:lvl2pPr>
            <a:lvl3pPr>
              <a:defRPr sz="2000">
                <a:solidFill>
                  <a:schemeClr val="bg1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6771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672" y="1828800"/>
            <a:ext cx="5343336" cy="828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672" y="4286257"/>
            <a:ext cx="5342880" cy="1500198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accent5"/>
                </a:solidFill>
              </a:defRPr>
            </a:lvl1pPr>
            <a:lvl2pPr marL="467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3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07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7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43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75050" y="2663187"/>
            <a:ext cx="5339958" cy="1623070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9306594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70114" y="838200"/>
            <a:ext cx="8388000" cy="969282"/>
          </a:xfrm>
        </p:spPr>
        <p:txBody>
          <a:bodyPr>
            <a:normAutofit/>
          </a:bodyPr>
          <a:lstStyle>
            <a:lvl1pPr marL="0" indent="0">
              <a:buNone/>
              <a:defRPr sz="2400" b="0" i="1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0114" y="209433"/>
            <a:ext cx="8388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70114" y="1447804"/>
            <a:ext cx="8388000" cy="445112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70114" y="762000"/>
            <a:ext cx="83880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0067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6707738" y="379291"/>
            <a:ext cx="2221983" cy="14066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2490592" y="1828799"/>
            <a:ext cx="6072230" cy="4451119"/>
          </a:xfrm>
        </p:spPr>
        <p:txBody>
          <a:bodyPr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100">
                <a:latin typeface="Arial" pitchFamily="34" charset="0"/>
                <a:cs typeface="Arial" pitchFamily="34" charset="0"/>
              </a:defRPr>
            </a:lvl1pPr>
            <a:lvl2pPr marL="95858" indent="-95858">
              <a:lnSpc>
                <a:spcPct val="120000"/>
              </a:lnSpc>
              <a:spcBef>
                <a:spcPts val="614"/>
              </a:spcBef>
              <a:spcAft>
                <a:spcPts val="0"/>
              </a:spcAft>
              <a:buFont typeface="Arial" pitchFamily="34" charset="0"/>
              <a:buChar char="•"/>
              <a:defRPr sz="1100">
                <a:latin typeface="Arial" pitchFamily="34" charset="0"/>
                <a:cs typeface="Arial" pitchFamily="34" charset="0"/>
              </a:defRPr>
            </a:lvl2pPr>
            <a:lvl3pPr>
              <a:lnSpc>
                <a:spcPct val="120000"/>
              </a:lnSpc>
              <a:spcBef>
                <a:spcPts val="0"/>
              </a:spcBef>
              <a:defRPr sz="1100">
                <a:latin typeface="Arial" pitchFamily="34" charset="0"/>
                <a:cs typeface="Arial" pitchFamily="34" charset="0"/>
              </a:defRPr>
            </a:lvl3pPr>
            <a:lvl4pPr>
              <a:lnSpc>
                <a:spcPct val="120000"/>
              </a:lnSpc>
              <a:spcBef>
                <a:spcPts val="0"/>
              </a:spcBef>
              <a:defRPr sz="1100">
                <a:latin typeface="Arial" pitchFamily="34" charset="0"/>
                <a:cs typeface="Arial" pitchFamily="34" charset="0"/>
              </a:defRPr>
            </a:lvl4pPr>
            <a:lvl5pPr>
              <a:lnSpc>
                <a:spcPct val="120000"/>
              </a:lnSpc>
              <a:spcBef>
                <a:spcPts val="0"/>
              </a:spcBef>
              <a:defRPr sz="11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372544" y="1828800"/>
            <a:ext cx="1836752" cy="44511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>
                <a:latin typeface="Arial" pitchFamily="34" charset="0"/>
                <a:cs typeface="Arial" pitchFamily="34" charset="0"/>
              </a:defRPr>
            </a:lvl1pPr>
            <a:lvl2pPr marL="449263" indent="-168275">
              <a:spcBef>
                <a:spcPts val="0"/>
              </a:spcBef>
              <a:defRPr sz="1100">
                <a:latin typeface="Arial" pitchFamily="34" charset="0"/>
                <a:cs typeface="Arial" pitchFamily="34" charset="0"/>
              </a:defRPr>
            </a:lvl2pPr>
            <a:lvl3pPr marL="449263" indent="-168275">
              <a:spcBef>
                <a:spcPts val="0"/>
              </a:spcBef>
              <a:defRPr sz="1100">
                <a:latin typeface="Arial" pitchFamily="34" charset="0"/>
                <a:cs typeface="Arial" pitchFamily="34" charset="0"/>
              </a:defRPr>
            </a:lvl3pPr>
            <a:lvl4pPr marL="449263" indent="-168275">
              <a:spcBef>
                <a:spcPts val="0"/>
              </a:spcBef>
              <a:defRPr sz="1100">
                <a:latin typeface="Arial" pitchFamily="34" charset="0"/>
                <a:cs typeface="Arial" pitchFamily="34" charset="0"/>
              </a:defRPr>
            </a:lvl4pPr>
            <a:lvl5pPr marL="449263" indent="-168275">
              <a:spcBef>
                <a:spcPts val="0"/>
              </a:spcBef>
              <a:defRPr sz="11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120717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0114" y="332058"/>
            <a:ext cx="8388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70114" y="801550"/>
            <a:ext cx="8388000" cy="969282"/>
          </a:xfrm>
        </p:spPr>
        <p:txBody>
          <a:bodyPr>
            <a:normAutofit/>
          </a:bodyPr>
          <a:lstStyle>
            <a:lvl1pPr marL="0" indent="0">
              <a:buNone/>
              <a:defRPr sz="2400" b="0" i="1">
                <a:solidFill>
                  <a:srgbClr val="C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70800" y="1828800"/>
            <a:ext cx="4140000" cy="4451122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buNone/>
              <a:defRPr sz="1200" b="1">
                <a:solidFill>
                  <a:srgbClr val="C00000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200">
                <a:solidFill>
                  <a:schemeClr val="tx2"/>
                </a:solidFill>
              </a:defRPr>
            </a:lvl3pPr>
            <a:lvl4pPr marL="158098" indent="-158098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4pPr>
            <a:lvl5pPr marL="323318" indent="-165219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643439" y="1828804"/>
            <a:ext cx="4119563" cy="445112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buNone/>
              <a:defRPr sz="1200" b="1">
                <a:solidFill>
                  <a:srgbClr val="C00000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200"/>
            </a:lvl3pPr>
            <a:lvl4pPr marL="158098" indent="-158098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  <a:defRPr sz="1200"/>
            </a:lvl4pPr>
            <a:lvl5pPr marL="323318" indent="-165219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−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8588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&amp;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0114" y="332059"/>
            <a:ext cx="8388000" cy="10861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70800" y="1828800"/>
            <a:ext cx="4140000" cy="4451122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10000"/>
              </a:lnSpc>
              <a:spcBef>
                <a:spcPts val="614"/>
              </a:spcBef>
              <a:buFont typeface="Arial" pitchFamily="34" charset="0"/>
              <a:buNone/>
              <a:defRPr sz="1200" b="1">
                <a:solidFill>
                  <a:schemeClr val="accent3"/>
                </a:solidFill>
              </a:defRPr>
            </a:lvl2pPr>
            <a:lvl3pPr marL="0" indent="0">
              <a:lnSpc>
                <a:spcPct val="110000"/>
              </a:lnSpc>
              <a:spcBef>
                <a:spcPts val="614"/>
              </a:spcBef>
              <a:buFont typeface="Arial" pitchFamily="34" charset="0"/>
              <a:buNone/>
              <a:defRPr sz="1200"/>
            </a:lvl3pPr>
            <a:lvl4pPr marL="160338" indent="-160338">
              <a:lnSpc>
                <a:spcPct val="110000"/>
              </a:lnSpc>
              <a:spcBef>
                <a:spcPts val="614"/>
              </a:spcBef>
              <a:buFont typeface="Arial" pitchFamily="34" charset="0"/>
              <a:buChar char="•"/>
              <a:defRPr sz="1200"/>
            </a:lvl4pPr>
            <a:lvl5pPr marL="333375" indent="-173038">
              <a:lnSpc>
                <a:spcPct val="110000"/>
              </a:lnSpc>
              <a:spcBef>
                <a:spcPts val="614"/>
              </a:spcBef>
              <a:buFont typeface="Arial" pitchFamily="34" charset="0"/>
              <a:buChar char="−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4643439" y="1828800"/>
            <a:ext cx="4119563" cy="4451122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996958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Narrow 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0114" y="332058"/>
            <a:ext cx="8388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70114" y="801550"/>
            <a:ext cx="8388000" cy="969282"/>
          </a:xfrm>
        </p:spPr>
        <p:txBody>
          <a:bodyPr>
            <a:normAutofit/>
          </a:bodyPr>
          <a:lstStyle>
            <a:lvl1pPr marL="0" indent="0">
              <a:buNone/>
              <a:defRPr sz="2400" b="0" i="1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70801" y="1828803"/>
            <a:ext cx="2129498" cy="4446955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buNone/>
              <a:defRPr sz="1200" b="1">
                <a:solidFill>
                  <a:schemeClr val="accent1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200"/>
            </a:lvl3pPr>
            <a:lvl4pPr marL="158098" indent="-158098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  <a:defRPr sz="1200"/>
            </a:lvl4pPr>
            <a:lvl5pPr marL="323318" indent="-165219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−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2786065" y="1828803"/>
            <a:ext cx="5976937" cy="4451121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75591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0114" y="332059"/>
            <a:ext cx="8388000" cy="10861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6643704" y="1828800"/>
            <a:ext cx="2114410" cy="4451122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1">
                <a:solidFill>
                  <a:schemeClr val="accent1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200"/>
            </a:lvl2pPr>
            <a:lvl3pPr marL="158098" indent="-158098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  <a:defRPr sz="1200"/>
            </a:lvl3pPr>
            <a:lvl4pPr marL="323318" indent="-165219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−"/>
              <a:defRPr sz="1200"/>
            </a:lvl4pPr>
            <a:lvl5pPr marL="482840" indent="-159522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−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370114" y="1828800"/>
            <a:ext cx="6130713" cy="4451122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89939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Bullete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7982764" cy="6858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229600" cy="43735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9717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sationa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0114" y="332059"/>
            <a:ext cx="8388000" cy="10861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70116" y="1828800"/>
            <a:ext cx="2114410" cy="4451122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200" b="1">
                <a:solidFill>
                  <a:schemeClr val="accent1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200"/>
            </a:lvl3pPr>
            <a:lvl4pPr marL="160338" indent="-160338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  <a:defRPr sz="1200"/>
            </a:lvl4pPr>
            <a:lvl5pPr marL="319088" indent="-152400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−"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2632289" y="1828800"/>
            <a:ext cx="6130713" cy="4451122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738921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4" y="1828804"/>
            <a:ext cx="8388000" cy="445112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1"/>
            </a:lvl1pPr>
            <a:lvl2pPr marL="158098" indent="-158098">
              <a:spcBef>
                <a:spcPts val="0"/>
              </a:spcBef>
              <a:buFont typeface="Arial" pitchFamily="34" charset="0"/>
              <a:buChar char="•"/>
              <a:tabLst/>
              <a:defRPr/>
            </a:lvl2pPr>
            <a:lvl3pPr marL="158098" indent="-158098">
              <a:spcBef>
                <a:spcPts val="0"/>
              </a:spcBef>
              <a:buFont typeface="Arial" pitchFamily="34" charset="0"/>
              <a:buChar char="•"/>
              <a:defRPr i="1"/>
            </a:lvl3pPr>
            <a:lvl4pPr marL="323318" indent="-165219">
              <a:spcBef>
                <a:spcPts val="0"/>
              </a:spcBef>
              <a:buFont typeface="Arial" pitchFamily="34" charset="0"/>
              <a:buChar char="−"/>
              <a:defRPr i="0"/>
            </a:lvl4pPr>
            <a:lvl5pPr marL="482840" indent="-159522"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70114" y="332058"/>
            <a:ext cx="8388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70114" y="801550"/>
            <a:ext cx="8388000" cy="969282"/>
          </a:xfrm>
        </p:spPr>
        <p:txBody>
          <a:bodyPr>
            <a:normAutofit/>
          </a:bodyPr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48726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5" y="1828803"/>
            <a:ext cx="5844961" cy="445112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tabLst/>
              <a:defRPr sz="1200" b="1">
                <a:solidFill>
                  <a:schemeClr val="accent2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3pPr>
            <a:lvl4pPr marL="138113" indent="-138113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  <a:defRPr sz="1200"/>
            </a:lvl4pPr>
            <a:lvl5pPr marL="319088" indent="-171450">
              <a:lnSpc>
                <a:spcPct val="110000"/>
              </a:lnSpc>
              <a:spcBef>
                <a:spcPts val="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70115" y="332059"/>
            <a:ext cx="5844961" cy="10861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751202" y="1828800"/>
            <a:ext cx="2005326" cy="445040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700">
                <a:solidFill>
                  <a:schemeClr val="accent3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1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1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638554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&amp;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583" tIns="46792" rIns="93583" bIns="46792"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5" y="1828803"/>
            <a:ext cx="6559341" cy="445112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tabLst/>
              <a:defRPr sz="1200" b="1">
                <a:solidFill>
                  <a:srgbClr val="C00000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3pPr>
            <a:lvl4pPr marL="138113" indent="-138113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  <a:defRPr sz="1200"/>
            </a:lvl4pPr>
            <a:lvl5pPr marL="319088" indent="-171450">
              <a:lnSpc>
                <a:spcPct val="110000"/>
              </a:lnSpc>
              <a:spcBef>
                <a:spcPts val="0"/>
              </a:spcBef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70115" y="332059"/>
            <a:ext cx="6559341" cy="10861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828920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583" tIns="46792" rIns="93583" bIns="46792"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5" y="1828803"/>
            <a:ext cx="8392887" cy="445112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tabLst/>
              <a:defRPr sz="1200" b="1">
                <a:solidFill>
                  <a:schemeClr val="accent3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3pPr>
            <a:lvl4pPr marL="138113" indent="-138113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  <a:defRPr sz="1200"/>
            </a:lvl4pPr>
            <a:lvl5pPr marL="317500" indent="-171450">
              <a:lnSpc>
                <a:spcPct val="110000"/>
              </a:lnSpc>
              <a:spcBef>
                <a:spcPts val="0"/>
              </a:spcBef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70115" y="332059"/>
            <a:ext cx="8392887" cy="10861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62741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583" tIns="46792" rIns="93583" bIns="46792"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4" y="1828803"/>
            <a:ext cx="4130450" cy="445112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/>
              <a:defRPr sz="1200" b="1">
                <a:solidFill>
                  <a:srgbClr val="C00000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3pPr>
            <a:lvl4pPr marL="138113" indent="-138113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1200"/>
            </a:lvl4pPr>
            <a:lvl5pPr marL="322263" indent="-1778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70114" y="332059"/>
            <a:ext cx="4130450" cy="10861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4643441" y="1"/>
            <a:ext cx="4500561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2030228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583" tIns="46792" rIns="93583" bIns="46792"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4" y="1828803"/>
            <a:ext cx="4130450" cy="4451121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tabLst/>
              <a:defRPr sz="1200" b="1">
                <a:solidFill>
                  <a:schemeClr val="accent3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3pPr>
            <a:lvl4pPr marL="138113" indent="-138113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  <a:tabLst/>
              <a:defRPr sz="1200"/>
            </a:lvl4pPr>
            <a:lvl5pPr marL="317500" indent="-169863">
              <a:lnSpc>
                <a:spcPct val="110000"/>
              </a:lnSpc>
              <a:spcBef>
                <a:spcPts val="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70115" y="332059"/>
            <a:ext cx="8392887" cy="10861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4643439" y="1828800"/>
            <a:ext cx="4119562" cy="4441137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298255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Slide 1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4" y="1828804"/>
            <a:ext cx="6095588" cy="4451121"/>
          </a:xfrm>
        </p:spPr>
        <p:txBody>
          <a:bodyPr>
            <a:norm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2000" b="0">
                <a:solidFill>
                  <a:schemeClr val="bg1"/>
                </a:solidFill>
              </a:defRPr>
            </a:lvl1pPr>
            <a:lvl2pPr marL="0" indent="0">
              <a:buNone/>
              <a:tabLst/>
              <a:defRPr sz="3100" b="0">
                <a:solidFill>
                  <a:schemeClr val="bg1"/>
                </a:solidFill>
              </a:defRPr>
            </a:lvl2pPr>
            <a:lvl3pPr marL="281075" indent="-281075">
              <a:buFont typeface="Arial" pitchFamily="34" charset="0"/>
              <a:buChar char="•"/>
              <a:defRPr sz="3100" b="0">
                <a:solidFill>
                  <a:schemeClr val="bg1"/>
                </a:solidFill>
              </a:defRPr>
            </a:lvl3pPr>
            <a:lvl4pPr>
              <a:defRPr sz="3100" b="0">
                <a:solidFill>
                  <a:schemeClr val="bg1"/>
                </a:solidFill>
              </a:defRPr>
            </a:lvl4pPr>
            <a:lvl5pPr>
              <a:defRPr sz="31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bg1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48996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ey Statement Slide 1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4" y="1828804"/>
            <a:ext cx="6095588" cy="4451121"/>
          </a:xfrm>
        </p:spPr>
        <p:txBody>
          <a:bodyPr>
            <a:norm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2000" b="0">
                <a:solidFill>
                  <a:schemeClr val="bg1"/>
                </a:solidFill>
              </a:defRPr>
            </a:lvl1pPr>
            <a:lvl2pPr marL="0" indent="0">
              <a:buNone/>
              <a:tabLst/>
              <a:defRPr sz="3100" b="0">
                <a:solidFill>
                  <a:schemeClr val="bg1"/>
                </a:solidFill>
              </a:defRPr>
            </a:lvl2pPr>
            <a:lvl3pPr marL="281075" indent="-281075">
              <a:buFont typeface="Arial" pitchFamily="34" charset="0"/>
              <a:buChar char="•"/>
              <a:defRPr sz="3100" b="0">
                <a:solidFill>
                  <a:schemeClr val="bg1"/>
                </a:solidFill>
              </a:defRPr>
            </a:lvl3pPr>
            <a:lvl4pPr>
              <a:defRPr sz="3100" b="0">
                <a:solidFill>
                  <a:schemeClr val="bg1"/>
                </a:solidFill>
              </a:defRPr>
            </a:lvl4pPr>
            <a:lvl5pPr>
              <a:defRPr sz="31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bg1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83125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ey Statement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4" y="1828804"/>
            <a:ext cx="6095588" cy="4451121"/>
          </a:xfrm>
        </p:spPr>
        <p:txBody>
          <a:bodyPr>
            <a:norm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2000" b="0">
                <a:solidFill>
                  <a:schemeClr val="bg1"/>
                </a:solidFill>
              </a:defRPr>
            </a:lvl1pPr>
            <a:lvl2pPr marL="0" indent="0">
              <a:buNone/>
              <a:tabLst/>
              <a:defRPr sz="3100" b="0">
                <a:solidFill>
                  <a:schemeClr val="bg1"/>
                </a:solidFill>
              </a:defRPr>
            </a:lvl2pPr>
            <a:lvl3pPr marL="281075" indent="-281075">
              <a:buFont typeface="Arial" pitchFamily="34" charset="0"/>
              <a:buChar char="•"/>
              <a:defRPr sz="3100" b="0">
                <a:solidFill>
                  <a:schemeClr val="bg1"/>
                </a:solidFill>
              </a:defRPr>
            </a:lvl3pPr>
            <a:lvl4pPr>
              <a:defRPr sz="3100" b="0">
                <a:solidFill>
                  <a:schemeClr val="bg1"/>
                </a:solidFill>
              </a:defRPr>
            </a:lvl4pPr>
            <a:lvl5pPr>
              <a:defRPr sz="31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bg1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8824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28600" y="1379468"/>
            <a:ext cx="2761436" cy="4236720"/>
          </a:xfrm>
          <a:prstGeom prst="rect">
            <a:avLst/>
          </a:prstGeom>
        </p:spPr>
        <p:txBody>
          <a:bodyPr vert="horz"/>
          <a:lstStyle>
            <a:lvl1pPr marL="342900" indent="-342900">
              <a:lnSpc>
                <a:spcPct val="110000"/>
              </a:lnSpc>
              <a:buFont typeface="Arial"/>
              <a:buChar char="•"/>
              <a:defRPr sz="24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7982764" cy="6858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200400" y="1379468"/>
            <a:ext cx="2761436" cy="423672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buNone/>
              <a:defRPr sz="24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172200" y="1371600"/>
            <a:ext cx="2761436" cy="423672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buNone/>
              <a:defRPr sz="24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56501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932" y="1466846"/>
            <a:ext cx="8391619" cy="4819674"/>
          </a:xfrm>
        </p:spPr>
        <p:txBody>
          <a:bodyPr anchor="t">
            <a:noAutofit/>
          </a:bodyPr>
          <a:lstStyle>
            <a:lvl1pPr algn="l">
              <a:defRPr sz="6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bg1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70907" y="3000375"/>
            <a:ext cx="8391642" cy="328614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3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defRPr sz="13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defRPr sz="13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009545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739" y="1828800"/>
            <a:ext cx="8420105" cy="742944"/>
          </a:xfrm>
        </p:spPr>
        <p:txBody>
          <a:bodyPr anchor="t">
            <a:noAutofit/>
          </a:bodyPr>
          <a:lstStyle>
            <a:lvl1pPr algn="l">
              <a:defRPr sz="48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6739" y="2571744"/>
            <a:ext cx="8420105" cy="3200080"/>
          </a:xfrm>
        </p:spPr>
        <p:txBody>
          <a:bodyPr>
            <a:noAutofit/>
          </a:bodyPr>
          <a:lstStyle>
            <a:lvl1pPr marL="0" indent="0">
              <a:buNone/>
              <a:defRPr sz="480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3501242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3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583" tIns="46792" rIns="93583" bIns="46792"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740" y="1828800"/>
            <a:ext cx="2776503" cy="4091006"/>
          </a:xfrm>
        </p:spPr>
        <p:txBody>
          <a:bodyPr anchor="t">
            <a:noAutofit/>
          </a:bodyPr>
          <a:lstStyle>
            <a:lvl1pPr algn="l">
              <a:defRPr sz="37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798861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096235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0116" y="6408004"/>
            <a:ext cx="7559473" cy="252001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0895-F3B9-4FFC-972C-D43960BABA85}" type="slidenum">
              <a:rPr lang="en-US" smtClean="0">
                <a:solidFill>
                  <a:srgbClr val="313131"/>
                </a:solidFill>
              </a:rPr>
              <a:pPr/>
              <a:t>‹#›</a:t>
            </a:fld>
            <a:endParaRPr 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7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s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400"/>
            <a:ext cx="9144000" cy="55499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4089400"/>
            <a:ext cx="7975600" cy="635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aseline="0">
                <a:solidFill>
                  <a:schemeClr val="bg1"/>
                </a:solidFill>
                <a:latin typeface="Arial Black"/>
              </a:defRPr>
            </a:lvl1pPr>
          </a:lstStyle>
          <a:p>
            <a:pPr lvl="0"/>
            <a:r>
              <a:rPr lang="en-US" dirty="0"/>
              <a:t>Click to Edit Title Slide Name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31800" y="4724400"/>
            <a:ext cx="7340600" cy="609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baseline="0">
                <a:solidFill>
                  <a:srgbClr val="FEB825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Date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27557016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Bulleted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7982764" cy="6858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229600" cy="43735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98060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28600" y="1379468"/>
            <a:ext cx="2761436" cy="4236720"/>
          </a:xfrm>
          <a:prstGeom prst="rect">
            <a:avLst/>
          </a:prstGeom>
        </p:spPr>
        <p:txBody>
          <a:bodyPr vert="horz"/>
          <a:lstStyle>
            <a:lvl1pPr marL="342900" indent="-342900">
              <a:lnSpc>
                <a:spcPct val="110000"/>
              </a:lnSpc>
              <a:buFont typeface="Arial"/>
              <a:buChar char="•"/>
              <a:defRPr sz="24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7982764" cy="6858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200400" y="1379468"/>
            <a:ext cx="2761436" cy="423672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buNone/>
              <a:defRPr sz="24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172200" y="1371600"/>
            <a:ext cx="2761436" cy="423672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buNone/>
              <a:defRPr sz="24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08672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Title +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19"/>
          <p:cNvSpPr>
            <a:spLocks noGrp="1"/>
          </p:cNvSpPr>
          <p:nvPr>
            <p:ph sz="quarter" idx="11"/>
          </p:nvPr>
        </p:nvSpPr>
        <p:spPr>
          <a:xfrm>
            <a:off x="228600" y="609600"/>
            <a:ext cx="8001000" cy="6096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8001000" cy="4236720"/>
          </a:xfrm>
          <a:prstGeom prst="rect">
            <a:avLst/>
          </a:prstGeom>
        </p:spPr>
        <p:txBody>
          <a:bodyPr vert="horz"/>
          <a:lstStyle>
            <a:lvl1pPr marL="0" indent="0" algn="l">
              <a:lnSpc>
                <a:spcPct val="110000"/>
              </a:lnSpc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 algn="l">
              <a:lnSpc>
                <a:spcPct val="110000"/>
              </a:lnSpc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914400" indent="0" algn="l">
              <a:lnSpc>
                <a:spcPct val="110000"/>
              </a:lnSpc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1371600" indent="0" algn="l">
              <a:lnSpc>
                <a:spcPct val="110000"/>
              </a:lnSpc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828800" indent="0" algn="l">
              <a:lnSpc>
                <a:spcPct val="110000"/>
              </a:lnSpc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85361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Title + Content /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42887" y="1524000"/>
            <a:ext cx="3886200" cy="35052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buNone/>
              <a:defRPr sz="24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</a:t>
            </a:r>
            <a:r>
              <a:rPr lang="is-IS" dirty="0"/>
              <a:t>etiam porta sem malesuada magna mollis euismod. Aenean lacinia bibendum nulla sed consectetur. Vestibulum id ligula porta felis euismod semper. 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43400" y="685801"/>
            <a:ext cx="4800600" cy="457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19"/>
          <p:cNvSpPr>
            <a:spLocks noGrp="1"/>
          </p:cNvSpPr>
          <p:nvPr>
            <p:ph sz="quarter" idx="11"/>
          </p:nvPr>
        </p:nvSpPr>
        <p:spPr>
          <a:xfrm>
            <a:off x="228600" y="685800"/>
            <a:ext cx="3886200" cy="828863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8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695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Title +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19"/>
          <p:cNvSpPr>
            <a:spLocks noGrp="1"/>
          </p:cNvSpPr>
          <p:nvPr>
            <p:ph sz="quarter" idx="11"/>
          </p:nvPr>
        </p:nvSpPr>
        <p:spPr>
          <a:xfrm>
            <a:off x="228600" y="609600"/>
            <a:ext cx="8001000" cy="6096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8001000" cy="4236720"/>
          </a:xfrm>
          <a:prstGeom prst="rect">
            <a:avLst/>
          </a:prstGeom>
        </p:spPr>
        <p:txBody>
          <a:bodyPr vert="horz"/>
          <a:lstStyle>
            <a:lvl1pPr marL="0" indent="0" algn="l">
              <a:lnSpc>
                <a:spcPct val="110000"/>
              </a:lnSpc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 algn="l">
              <a:lnSpc>
                <a:spcPct val="110000"/>
              </a:lnSpc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914400" indent="0" algn="l">
              <a:lnSpc>
                <a:spcPct val="110000"/>
              </a:lnSpc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1371600" indent="0" algn="l">
              <a:lnSpc>
                <a:spcPct val="110000"/>
              </a:lnSpc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828800" indent="0" algn="l">
              <a:lnSpc>
                <a:spcPct val="110000"/>
              </a:lnSpc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34625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+ Content /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42887" y="1524000"/>
            <a:ext cx="3886200" cy="35052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buNone/>
              <a:defRPr sz="24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</a:t>
            </a:r>
            <a:r>
              <a:rPr lang="is-IS" dirty="0"/>
              <a:t>etiam porta sem malesuada magna mollis euismod. Aenean lacinia bibendum nulla sed consectetur. Vestibulum id ligula porta felis euismod semper. 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43400" y="685801"/>
            <a:ext cx="4800600" cy="457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19"/>
          <p:cNvSpPr>
            <a:spLocks noGrp="1"/>
          </p:cNvSpPr>
          <p:nvPr>
            <p:ph sz="quarter" idx="11"/>
          </p:nvPr>
        </p:nvSpPr>
        <p:spPr>
          <a:xfrm>
            <a:off x="228600" y="685800"/>
            <a:ext cx="3886200" cy="828863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800" b="0" baseline="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69532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Blue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33400"/>
            <a:ext cx="9144000" cy="5524500"/>
          </a:xfrm>
          <a:prstGeom prst="rect">
            <a:avLst/>
          </a:prstGeom>
          <a:solidFill>
            <a:srgbClr val="0015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228600" y="1295400"/>
            <a:ext cx="8229600" cy="43434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 b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Title </a:t>
            </a:r>
            <a:r>
              <a:rPr lang="fr-FR" dirty="0"/>
              <a:t>Donec ullamcorper nulla non metus auctor fringilla. Etiam porta sem malesuada magna mollis euismod. Cras justo odio, dapibus ac facilisis in, egestas eget quam. </a:t>
            </a:r>
            <a:r>
              <a:rPr lang="ro-RO" dirty="0"/>
              <a:t>Vestibulum id ligula porta felis euismod semper.</a:t>
            </a:r>
            <a:endParaRPr lang="en-US" dirty="0"/>
          </a:p>
        </p:txBody>
      </p:sp>
      <p:sp>
        <p:nvSpPr>
          <p:cNvPr id="6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609599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42601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gra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33400"/>
            <a:ext cx="9144000" cy="5524500"/>
          </a:xfrm>
          <a:prstGeom prst="rect">
            <a:avLst/>
          </a:prstGeom>
          <a:solidFill>
            <a:srgbClr val="0015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228600" y="1295400"/>
            <a:ext cx="8229600" cy="41910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 b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Title </a:t>
            </a:r>
            <a:r>
              <a:rPr lang="fr-FR" dirty="0"/>
              <a:t>Donec ullamcorper nulla non metus auctor fringilla. Etiam porta sem malesuada magna mollis euismod. Cras justo odio, dapibus ac facilisis in, egestas eget quam. </a:t>
            </a:r>
            <a:r>
              <a:rPr lang="ro-RO" dirty="0"/>
              <a:t>Vestibulum id ligula porta felis euismod semper.</a:t>
            </a:r>
            <a:endParaRPr lang="en-US" dirty="0"/>
          </a:p>
        </p:txBody>
      </p:sp>
      <p:sp>
        <p:nvSpPr>
          <p:cNvPr id="6" name="Title 29"/>
          <p:cNvSpPr>
            <a:spLocks noGrp="1"/>
          </p:cNvSpPr>
          <p:nvPr>
            <p:ph type="title"/>
          </p:nvPr>
        </p:nvSpPr>
        <p:spPr>
          <a:xfrm>
            <a:off x="228600" y="609601"/>
            <a:ext cx="8229600" cy="609599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77920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7982764" cy="6858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228600" y="1523999"/>
            <a:ext cx="8763000" cy="373380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705600" y="63246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defTabSz="457200" fontAlgn="base">
              <a:spcBef>
                <a:spcPct val="0"/>
              </a:spcBef>
              <a:spcAft>
                <a:spcPct val="0"/>
              </a:spcAft>
            </a:pPr>
            <a:fld id="{D086D5A9-3EFC-4454-8E37-95B036C94070}" type="slidenum">
              <a:rPr lang="en-US" sz="1200" smtClean="0">
                <a:solidFill>
                  <a:prstClr val="black">
                    <a:tint val="75000"/>
                  </a:prstClr>
                </a:solidFill>
              </a:rPr>
              <a:pPr algn="r"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3337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/ Picture /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7982764" cy="6858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86200" y="1371600"/>
            <a:ext cx="5029200" cy="396240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228600" y="1371600"/>
            <a:ext cx="3581400" cy="396240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5899880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Bullets/Blue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33400"/>
            <a:ext cx="9144000" cy="5524500"/>
          </a:xfrm>
          <a:prstGeom prst="rect">
            <a:avLst/>
          </a:prstGeom>
          <a:solidFill>
            <a:srgbClr val="0015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609599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37808" y="1295400"/>
            <a:ext cx="8220391" cy="436739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 sz="2200">
                <a:solidFill>
                  <a:schemeClr val="bg1"/>
                </a:solidFill>
                <a:latin typeface="Arial"/>
                <a:cs typeface="Arial"/>
              </a:defRPr>
            </a:lvl2pPr>
            <a:lvl3pPr>
              <a:defRPr sz="2000">
                <a:solidFill>
                  <a:schemeClr val="bg1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7228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Bullets/Gray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533400"/>
            <a:ext cx="9144000" cy="5524500"/>
          </a:xfrm>
          <a:prstGeom prst="rect">
            <a:avLst/>
          </a:prstGeom>
          <a:solidFill>
            <a:srgbClr val="0015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609599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37808" y="1295400"/>
            <a:ext cx="8220391" cy="436739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 sz="2200">
                <a:solidFill>
                  <a:schemeClr val="bg1"/>
                </a:solidFill>
                <a:latin typeface="Arial"/>
                <a:cs typeface="Arial"/>
              </a:defRPr>
            </a:lvl2pPr>
            <a:lvl3pPr>
              <a:defRPr sz="2000">
                <a:solidFill>
                  <a:schemeClr val="bg1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730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Title + Content /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42887" y="1524000"/>
            <a:ext cx="3886200" cy="35052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buNone/>
              <a:defRPr sz="24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</a:t>
            </a:r>
            <a:r>
              <a:rPr lang="is-IS" dirty="0"/>
              <a:t>etiam porta sem malesuada magna mollis euismod. Aenean lacinia bibendum nulla sed consectetur. Vestibulum id ligula porta felis euismod semper. 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43400" y="685801"/>
            <a:ext cx="4800600" cy="457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19"/>
          <p:cNvSpPr>
            <a:spLocks noGrp="1"/>
          </p:cNvSpPr>
          <p:nvPr>
            <p:ph sz="quarter" idx="11"/>
          </p:nvPr>
        </p:nvSpPr>
        <p:spPr>
          <a:xfrm>
            <a:off x="228600" y="685800"/>
            <a:ext cx="3886200" cy="828863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8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179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+ Content /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42887" y="1524000"/>
            <a:ext cx="3886200" cy="35052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buNone/>
              <a:defRPr sz="24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2pPr>
            <a:lvl3pPr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3pPr>
            <a:lvl4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4pPr>
            <a:lvl5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</a:t>
            </a:r>
            <a:r>
              <a:rPr lang="is-IS" dirty="0"/>
              <a:t>etiam porta sem malesuada magna mollis euismod. Aenean lacinia bibendum nulla sed consectetur. Vestibulum id ligula porta felis euismod semper. 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43400" y="685801"/>
            <a:ext cx="4800600" cy="457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19"/>
          <p:cNvSpPr>
            <a:spLocks noGrp="1"/>
          </p:cNvSpPr>
          <p:nvPr>
            <p:ph sz="quarter" idx="11"/>
          </p:nvPr>
        </p:nvSpPr>
        <p:spPr>
          <a:xfrm>
            <a:off x="228600" y="685800"/>
            <a:ext cx="3886200" cy="828863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800" b="0" baseline="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82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Blue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33400"/>
            <a:ext cx="9144000" cy="5524500"/>
          </a:xfrm>
          <a:prstGeom prst="rect">
            <a:avLst/>
          </a:prstGeom>
          <a:solidFill>
            <a:srgbClr val="7684A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228600" y="1295400"/>
            <a:ext cx="8229600" cy="43434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 b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Title </a:t>
            </a:r>
            <a:r>
              <a:rPr lang="fr-FR" dirty="0"/>
              <a:t>Donec ullamcorper nulla non metus auctor fringilla. Etiam porta sem malesuada magna mollis euismod. Cras justo odio, dapibus ac facilisis in, egestas eget quam. </a:t>
            </a:r>
            <a:r>
              <a:rPr lang="ro-RO" dirty="0"/>
              <a:t>Vestibulum id ligula porta felis euismod semper.</a:t>
            </a:r>
            <a:endParaRPr lang="en-US" dirty="0"/>
          </a:p>
        </p:txBody>
      </p:sp>
      <p:sp>
        <p:nvSpPr>
          <p:cNvPr id="6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609599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1298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gra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9751584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2276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33400"/>
            <a:ext cx="9144000" cy="55245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228600" y="1295400"/>
            <a:ext cx="8229600" cy="41910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 b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Title </a:t>
            </a:r>
            <a:r>
              <a:rPr lang="fr-FR" dirty="0"/>
              <a:t>Donec ullamcorper nulla non metus auctor fringilla. Etiam porta sem malesuada magna mollis euismod. Cras justo odio, dapibus ac facilisis in, egestas eget quam. </a:t>
            </a:r>
            <a:r>
              <a:rPr lang="ro-RO" dirty="0"/>
              <a:t>Vestibulum id ligula porta felis euismod semper.</a:t>
            </a:r>
            <a:endParaRPr lang="en-US" dirty="0"/>
          </a:p>
        </p:txBody>
      </p:sp>
      <p:sp>
        <p:nvSpPr>
          <p:cNvPr id="6" name="Title 29"/>
          <p:cNvSpPr>
            <a:spLocks noGrp="1"/>
          </p:cNvSpPr>
          <p:nvPr>
            <p:ph type="title"/>
          </p:nvPr>
        </p:nvSpPr>
        <p:spPr>
          <a:xfrm>
            <a:off x="228600" y="609601"/>
            <a:ext cx="8229600" cy="609599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3414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9"/>
          <p:cNvSpPr>
            <a:spLocks noGrp="1"/>
          </p:cNvSpPr>
          <p:nvPr>
            <p:ph type="title"/>
          </p:nvPr>
        </p:nvSpPr>
        <p:spPr>
          <a:xfrm>
            <a:off x="228600" y="609600"/>
            <a:ext cx="7982764" cy="6858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FEB825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228600" y="1523999"/>
            <a:ext cx="8763000" cy="373380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89661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542636"/>
          </a:xfrm>
          <a:prstGeom prst="rect">
            <a:avLst/>
          </a:prstGeom>
        </p:spPr>
      </p:pic>
      <p:pic>
        <p:nvPicPr>
          <p:cNvPr id="11" name="Picture 10" descr="This is the logo for the U.S. Department of Transportation Federal Motor Carrier Safety Administration and the footer for this presentation.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58525"/>
            <a:ext cx="9144000" cy="799475"/>
          </a:xfrm>
          <a:prstGeom prst="rect">
            <a:avLst/>
          </a:prstGeom>
        </p:spPr>
      </p:pic>
      <p:pic>
        <p:nvPicPr>
          <p:cNvPr id="17" name="Picture 16" descr="This is the Compliance, Safety, Accountability (CSA) logo.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38" y="106008"/>
            <a:ext cx="1073150" cy="30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25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0114" y="332064"/>
            <a:ext cx="8388000" cy="1477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114" y="1447804"/>
            <a:ext cx="8388000" cy="44511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6" y="6408004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>
                <a:solidFill>
                  <a:srgbClr val="313131"/>
                </a:solidFill>
              </a:rPr>
              <a:pPr/>
              <a:t>‹#›</a:t>
            </a:fld>
            <a:endParaRPr 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76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  <p:sldLayoutId id="2147483695" r:id="rId21"/>
    <p:sldLayoutId id="2147483696" r:id="rId22"/>
  </p:sldLayoutIdLst>
  <p:transition>
    <p:fade/>
  </p:transition>
  <p:hf hdr="0" ftr="0" dt="0"/>
  <p:txStyles>
    <p:titleStyle>
      <a:lvl1pPr algn="l" defTabSz="935830" rtl="0" eaLnBrk="1" latinLnBrk="0" hangingPunct="1"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81075" indent="-281075" algn="l" defTabSz="935830" rtl="0" eaLnBrk="1" latinLnBrk="0" hangingPunct="1">
        <a:spcBef>
          <a:spcPts val="1228"/>
        </a:spcBef>
        <a:buFont typeface="Arial" pitchFamily="34" charset="0"/>
        <a:buChar char="•"/>
        <a:defRPr sz="180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451668" indent="-170595" algn="l" defTabSz="935830" rtl="0" eaLnBrk="1" latinLnBrk="0" hangingPunct="1">
        <a:spcBef>
          <a:spcPts val="1228"/>
        </a:spcBef>
        <a:buFont typeface="Arial" pitchFamily="34" charset="0"/>
        <a:buChar char="−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451668" indent="-170595" algn="l" defTabSz="935830" rtl="0" eaLnBrk="1" latinLnBrk="0" hangingPunct="1">
        <a:spcBef>
          <a:spcPts val="1228"/>
        </a:spcBef>
        <a:buFont typeface="Arial" pitchFamily="34" charset="0"/>
        <a:buChar char="−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458167" indent="-185216" algn="l" defTabSz="935830" rtl="0" eaLnBrk="1" latinLnBrk="0" hangingPunct="1">
        <a:spcBef>
          <a:spcPts val="1228"/>
        </a:spcBef>
        <a:buFont typeface="Arial" pitchFamily="34" charset="0"/>
        <a:buChar char="−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451668" indent="-170595" algn="l" defTabSz="935830" rtl="0" eaLnBrk="1" latinLnBrk="0" hangingPunct="1">
        <a:spcBef>
          <a:spcPts val="1228"/>
        </a:spcBef>
        <a:buFont typeface="Arial" pitchFamily="34" charset="0"/>
        <a:buChar char="−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73532" indent="-233957" algn="l" defTabSz="9358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41447" indent="-233957" algn="l" defTabSz="9358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09362" indent="-233957" algn="l" defTabSz="9358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977277" indent="-233957" algn="l" defTabSz="9358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58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7915" algn="l" defTabSz="9358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5830" algn="l" defTabSz="9358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03745" algn="l" defTabSz="9358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71660" algn="l" defTabSz="9358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9575" algn="l" defTabSz="9358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07490" algn="l" defTabSz="9358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75404" algn="l" defTabSz="9358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43319" algn="l" defTabSz="9358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his is the logo for the U.S. Department of Transportation Federal Motor Carrier Safety Administration and the footer for this presentation.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58525"/>
            <a:ext cx="9144000" cy="799475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-1" y="0"/>
            <a:ext cx="9147175" cy="562513"/>
          </a:xfrm>
          <a:prstGeom prst="rect">
            <a:avLst/>
          </a:prstGeom>
          <a:solidFill>
            <a:srgbClr val="0015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6" name="Picture 5" descr="csalogo_white_white_LG.pn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86060" y="106082"/>
            <a:ext cx="1208779" cy="39359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759575" y="96356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684A7"/>
                </a:solidFill>
                <a:latin typeface="Arial Black"/>
                <a:cs typeface="Arial Black"/>
              </a:rPr>
              <a:t>Get Road Smart.</a:t>
            </a:r>
          </a:p>
        </p:txBody>
      </p:sp>
    </p:spTree>
    <p:extLst>
      <p:ext uri="{BB962C8B-B14F-4D97-AF65-F5344CB8AC3E}">
        <p14:creationId xmlns:p14="http://schemas.microsoft.com/office/powerpoint/2010/main" val="355023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a.fmcsa.dot.gov/CSA_Feedback.aspx" TargetMode="External"/><Relationship Id="rId2" Type="http://schemas.openxmlformats.org/officeDocument/2006/relationships/hyperlink" Target="http://csa.fmcsa.dot.gov/?carriersafet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mcsa.dot.gov/mission/field-offi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6201" y="2974851"/>
            <a:ext cx="8229600" cy="1981200"/>
          </a:xfrm>
          <a:prstGeom prst="rect">
            <a:avLst/>
          </a:prstGeom>
        </p:spPr>
        <p:txBody>
          <a:bodyPr vert="horz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FEB825"/>
                </a:solidFill>
                <a:latin typeface="Arial Black"/>
                <a:ea typeface="+mj-ea"/>
                <a:cs typeface="Arial Black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000" dirty="0" smtClean="0"/>
              <a:t>Offsite Investigations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Summer </a:t>
            </a:r>
            <a:r>
              <a:rPr lang="en-US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2018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6201" y="5257800"/>
            <a:ext cx="9067800" cy="685800"/>
            <a:chOff x="-1333497" y="4288466"/>
            <a:chExt cx="26143492" cy="1732478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99700" y="4288466"/>
              <a:ext cx="4965296" cy="1732473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96888" y="4716614"/>
              <a:ext cx="3547568" cy="1304327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6899" y="4716612"/>
              <a:ext cx="2463154" cy="130433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33497" y="4288469"/>
              <a:ext cx="4965298" cy="1732475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19776" y="4448603"/>
              <a:ext cx="2990219" cy="1542322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5151" y="4424268"/>
              <a:ext cx="3093544" cy="1596665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06024" y="4716612"/>
              <a:ext cx="2463154" cy="1304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816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</a:t>
            </a:r>
            <a:r>
              <a:rPr lang="en-US" dirty="0" smtClean="0"/>
              <a:t>s </a:t>
            </a:r>
            <a:r>
              <a:rPr lang="en-US" dirty="0"/>
              <a:t>an Offsite Investigation?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4373563"/>
          </a:xfr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en-US" sz="2200" dirty="0" smtClean="0">
                <a:solidFill>
                  <a:schemeClr val="tx1"/>
                </a:solidFill>
              </a:rPr>
              <a:t>An Offsite Investigation is part of CSA’s National Safety Interventions package of intervention tools that help motor carriers comply with safety regulations and improve safety performance.</a:t>
            </a:r>
            <a:endParaRPr lang="en-US" sz="2200" dirty="0">
              <a:solidFill>
                <a:schemeClr val="tx1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2200" dirty="0" smtClean="0">
                <a:solidFill>
                  <a:schemeClr val="tx1"/>
                </a:solidFill>
              </a:rPr>
              <a:t>An Offsite Investigation </a:t>
            </a:r>
            <a:r>
              <a:rPr lang="en-US" sz="2200" dirty="0" smtClean="0">
                <a:solidFill>
                  <a:schemeClr val="tx1"/>
                </a:solidFill>
              </a:rPr>
              <a:t>is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conducted remotely by </a:t>
            </a:r>
            <a:r>
              <a:rPr lang="en-US" sz="2200" dirty="0" smtClean="0">
                <a:solidFill>
                  <a:schemeClr val="tx1"/>
                </a:solidFill>
              </a:rPr>
              <a:t>a Safety Investigator </a:t>
            </a:r>
            <a:r>
              <a:rPr lang="en-US" sz="2200" dirty="0">
                <a:solidFill>
                  <a:schemeClr val="tx1"/>
                </a:solidFill>
              </a:rPr>
              <a:t>based on the discretion of enforcement, instead of at a carrier’s place of business. </a:t>
            </a:r>
            <a:r>
              <a:rPr lang="en-US" sz="2200" dirty="0" smtClean="0">
                <a:solidFill>
                  <a:schemeClr val="tx1"/>
                </a:solidFill>
              </a:rPr>
              <a:t>A carrier </a:t>
            </a:r>
            <a:r>
              <a:rPr lang="en-US" sz="2200" dirty="0">
                <a:solidFill>
                  <a:schemeClr val="tx1"/>
                </a:solidFill>
              </a:rPr>
              <a:t>cannot request an Offsite.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/>
                </a:solidFill>
              </a:rPr>
              <a:t>An Offsite Investigation involves research, cooperation, and communication between </a:t>
            </a:r>
            <a:r>
              <a:rPr lang="en-US" sz="2200" dirty="0" smtClean="0">
                <a:solidFill>
                  <a:schemeClr val="tx1"/>
                </a:solidFill>
              </a:rPr>
              <a:t>a carrier </a:t>
            </a:r>
            <a:r>
              <a:rPr lang="en-US" sz="2200" dirty="0">
                <a:solidFill>
                  <a:schemeClr val="tx1"/>
                </a:solidFill>
              </a:rPr>
              <a:t>and </a:t>
            </a:r>
            <a:r>
              <a:rPr lang="en-US" sz="2200" dirty="0" smtClean="0">
                <a:solidFill>
                  <a:schemeClr val="tx1"/>
                </a:solidFill>
              </a:rPr>
              <a:t>a Safety </a:t>
            </a:r>
            <a:r>
              <a:rPr lang="en-US" sz="2200" dirty="0">
                <a:solidFill>
                  <a:schemeClr val="tx1"/>
                </a:solidFill>
              </a:rPr>
              <a:t>Investigator.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/>
                </a:solidFill>
              </a:rPr>
              <a:t>An Offsite Investigation can result in an enforcement action, but it cannot result in a safety rating. </a:t>
            </a:r>
          </a:p>
          <a:p>
            <a:pPr lvl="0">
              <a:spcAft>
                <a:spcPts val="600"/>
              </a:spcAft>
            </a:pPr>
            <a:r>
              <a:rPr lang="en-US" sz="2200" dirty="0" smtClean="0">
                <a:solidFill>
                  <a:schemeClr val="tx1"/>
                </a:solidFill>
              </a:rPr>
              <a:t>To comply, a carrier supplies </a:t>
            </a:r>
            <a:r>
              <a:rPr lang="en-US" sz="2200" dirty="0">
                <a:solidFill>
                  <a:schemeClr val="tx1"/>
                </a:solidFill>
              </a:rPr>
              <a:t>documents </a:t>
            </a:r>
            <a:r>
              <a:rPr lang="en-US" sz="2200" dirty="0" smtClean="0">
                <a:solidFill>
                  <a:schemeClr val="tx1"/>
                </a:solidFill>
              </a:rPr>
              <a:t>online through </a:t>
            </a:r>
            <a:r>
              <a:rPr lang="en-US" sz="2200" dirty="0">
                <a:solidFill>
                  <a:schemeClr val="tx1"/>
                </a:solidFill>
              </a:rPr>
              <a:t>SMS, which </a:t>
            </a:r>
            <a:r>
              <a:rPr lang="en-US" sz="2200" dirty="0" smtClean="0">
                <a:solidFill>
                  <a:schemeClr val="tx1"/>
                </a:solidFill>
              </a:rPr>
              <a:t>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Safety Investigator </a:t>
            </a:r>
            <a:r>
              <a:rPr lang="en-US" sz="2200" dirty="0" smtClean="0">
                <a:solidFill>
                  <a:schemeClr val="tx1"/>
                </a:solidFill>
              </a:rPr>
              <a:t>reviews offsite.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12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10600" cy="685800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Happens </a:t>
            </a:r>
            <a:r>
              <a:rPr lang="en-US" dirty="0"/>
              <a:t>in an Offsite Investigation?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978193"/>
              </p:ext>
            </p:extLst>
          </p:nvPr>
        </p:nvGraphicFramePr>
        <p:xfrm>
          <a:off x="228600" y="1143000"/>
          <a:ext cx="8610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07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7281" y="546259"/>
            <a:ext cx="8915400" cy="685800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Happens </a:t>
            </a:r>
            <a:r>
              <a:rPr lang="en-US" dirty="0"/>
              <a:t>if a </a:t>
            </a:r>
            <a:r>
              <a:rPr lang="en-US" dirty="0" smtClean="0"/>
              <a:t>Carrier </a:t>
            </a:r>
            <a:r>
              <a:rPr lang="en-US" dirty="0"/>
              <a:t>D</a:t>
            </a:r>
            <a:r>
              <a:rPr lang="en-US" dirty="0" smtClean="0"/>
              <a:t>oesn’t </a:t>
            </a:r>
            <a:r>
              <a:rPr lang="en-US" dirty="0"/>
              <a:t>S</a:t>
            </a:r>
            <a:r>
              <a:rPr lang="en-US" dirty="0" smtClean="0"/>
              <a:t>ubmit </a:t>
            </a:r>
            <a:r>
              <a:rPr lang="en-US" dirty="0"/>
              <a:t>R</a:t>
            </a:r>
            <a:r>
              <a:rPr lang="en-US" dirty="0" smtClean="0"/>
              <a:t>equired </a:t>
            </a:r>
            <a:r>
              <a:rPr lang="en-US" dirty="0"/>
              <a:t>D</a:t>
            </a:r>
            <a:r>
              <a:rPr lang="en-US" dirty="0" smtClean="0"/>
              <a:t>ocuments </a:t>
            </a:r>
            <a:r>
              <a:rPr lang="en-US" dirty="0"/>
              <a:t>or </a:t>
            </a:r>
            <a:r>
              <a:rPr lang="en-US" dirty="0" smtClean="0"/>
              <a:t>Meet </a:t>
            </a:r>
            <a:r>
              <a:rPr lang="en-US" dirty="0"/>
              <a:t>D</a:t>
            </a:r>
            <a:r>
              <a:rPr lang="en-US" dirty="0" smtClean="0"/>
              <a:t>eadlines</a:t>
            </a:r>
            <a:r>
              <a:rPr lang="en-US" dirty="0"/>
              <a:t>? 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28600" y="1525688"/>
            <a:ext cx="8763000" cy="43735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/>
                </a:solidFill>
              </a:rPr>
              <a:t>The CSA Interventions process evaluates why safety problems occur, recommends corrective </a:t>
            </a:r>
            <a:r>
              <a:rPr lang="en-US" sz="2200" dirty="0" smtClean="0">
                <a:solidFill>
                  <a:schemeClr val="tx1"/>
                </a:solidFill>
              </a:rPr>
              <a:t>actions, </a:t>
            </a:r>
            <a:r>
              <a:rPr lang="en-US" sz="2200" dirty="0">
                <a:solidFill>
                  <a:schemeClr val="tx1"/>
                </a:solidFill>
              </a:rPr>
              <a:t>and as needed, invokes strong penalties for carriers that fail to comply.  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/>
                </a:solidFill>
              </a:rPr>
              <a:t>Lack of response or missed deadlines may cause an Offsite Investigation to be converted to an Onsite Investigation at the discretion of the Safety Investigator.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chemeClr val="tx1"/>
                </a:solidFill>
              </a:rPr>
              <a:t>An Offsite Investigation is a </a:t>
            </a:r>
            <a:r>
              <a:rPr lang="en-US" sz="2200" dirty="0">
                <a:solidFill>
                  <a:schemeClr val="tx1"/>
                </a:solidFill>
              </a:rPr>
              <a:t>cooperative </a:t>
            </a:r>
            <a:r>
              <a:rPr lang="en-US" sz="2200" dirty="0" smtClean="0">
                <a:solidFill>
                  <a:schemeClr val="tx1"/>
                </a:solidFill>
              </a:rPr>
              <a:t>investigation </a:t>
            </a:r>
            <a:r>
              <a:rPr lang="en-US" sz="2200" dirty="0">
                <a:solidFill>
                  <a:schemeClr val="tx1"/>
                </a:solidFill>
              </a:rPr>
              <a:t>that </a:t>
            </a:r>
            <a:r>
              <a:rPr lang="en-US" sz="2200" dirty="0" smtClean="0">
                <a:solidFill>
                  <a:schemeClr val="tx1"/>
                </a:solidFill>
              </a:rPr>
              <a:t>minimizes </a:t>
            </a:r>
            <a:r>
              <a:rPr lang="en-US" sz="2200" dirty="0">
                <a:solidFill>
                  <a:schemeClr val="tx1"/>
                </a:solidFill>
              </a:rPr>
              <a:t>disruption to </a:t>
            </a:r>
            <a:r>
              <a:rPr lang="en-US" sz="2200" dirty="0" smtClean="0">
                <a:solidFill>
                  <a:schemeClr val="tx1"/>
                </a:solidFill>
              </a:rPr>
              <a:t>a </a:t>
            </a:r>
            <a:r>
              <a:rPr lang="en-US" sz="2200" dirty="0">
                <a:solidFill>
                  <a:schemeClr val="tx1"/>
                </a:solidFill>
              </a:rPr>
              <a:t>carrier’s business.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chemeClr val="tx1"/>
                </a:solidFill>
              </a:rPr>
              <a:t>A carriers </a:t>
            </a:r>
            <a:r>
              <a:rPr lang="en-US" sz="2200" dirty="0">
                <a:solidFill>
                  <a:schemeClr val="tx1"/>
                </a:solidFill>
              </a:rPr>
              <a:t>cooperating in an Offsite Investigation </a:t>
            </a:r>
            <a:r>
              <a:rPr lang="en-US" sz="2200" dirty="0" smtClean="0">
                <a:solidFill>
                  <a:schemeClr val="tx1"/>
                </a:solidFill>
              </a:rPr>
              <a:t>receives </a:t>
            </a:r>
            <a:r>
              <a:rPr lang="en-US" sz="2200" dirty="0">
                <a:solidFill>
                  <a:schemeClr val="tx1"/>
                </a:solidFill>
              </a:rPr>
              <a:t>important input from the Safety Management Cycle, a tool </a:t>
            </a:r>
            <a:r>
              <a:rPr lang="en-US" sz="2200" dirty="0" smtClean="0">
                <a:solidFill>
                  <a:schemeClr val="tx1"/>
                </a:solidFill>
              </a:rPr>
              <a:t>the carrier can </a:t>
            </a:r>
            <a:r>
              <a:rPr lang="en-US" sz="2200" dirty="0">
                <a:solidFill>
                  <a:schemeClr val="tx1"/>
                </a:solidFill>
              </a:rPr>
              <a:t>use to </a:t>
            </a:r>
            <a:r>
              <a:rPr lang="en-US" sz="2200" dirty="0" smtClean="0">
                <a:solidFill>
                  <a:schemeClr val="tx1"/>
                </a:solidFill>
              </a:rPr>
              <a:t>address </a:t>
            </a:r>
            <a:r>
              <a:rPr lang="en-US" sz="2200" dirty="0">
                <a:solidFill>
                  <a:schemeClr val="tx1"/>
                </a:solidFill>
              </a:rPr>
              <a:t>safety challenges in </a:t>
            </a:r>
            <a:r>
              <a:rPr lang="en-US" sz="2200" dirty="0" smtClean="0">
                <a:solidFill>
                  <a:schemeClr val="tx1"/>
                </a:solidFill>
              </a:rPr>
              <a:t>its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operations.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65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10600" cy="685800"/>
          </a:xfrm>
        </p:spPr>
        <p:txBody>
          <a:bodyPr/>
          <a:lstStyle/>
          <a:p>
            <a:r>
              <a:rPr lang="en-US" dirty="0"/>
              <a:t>Offsite Investigations Are Effective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44497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/>
                </a:solidFill>
              </a:rPr>
              <a:t>In early tests, one year after an Offsite Investigation, 60% of carriers </a:t>
            </a:r>
            <a:r>
              <a:rPr lang="en-US" sz="2200" dirty="0" smtClean="0">
                <a:solidFill>
                  <a:schemeClr val="tx1"/>
                </a:solidFill>
              </a:rPr>
              <a:t>improved </a:t>
            </a:r>
            <a:r>
              <a:rPr lang="en-US" sz="2200" dirty="0">
                <a:solidFill>
                  <a:schemeClr val="tx1"/>
                </a:solidFill>
              </a:rPr>
              <a:t>in the </a:t>
            </a:r>
            <a:r>
              <a:rPr lang="en-US" sz="2200" dirty="0" smtClean="0">
                <a:solidFill>
                  <a:schemeClr val="tx1"/>
                </a:solidFill>
              </a:rPr>
              <a:t>BASIC(s) </a:t>
            </a:r>
            <a:r>
              <a:rPr lang="en-US" sz="2200" dirty="0">
                <a:solidFill>
                  <a:schemeClr val="tx1"/>
                </a:solidFill>
              </a:rPr>
              <a:t>under review, no longer requiring an investigation in </a:t>
            </a:r>
            <a:r>
              <a:rPr lang="en-US" sz="2200" dirty="0" smtClean="0">
                <a:solidFill>
                  <a:schemeClr val="tx1"/>
                </a:solidFill>
              </a:rPr>
              <a:t>at least one of those BASICs.</a:t>
            </a:r>
            <a:endParaRPr lang="en-US" sz="22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/>
                </a:solidFill>
              </a:rPr>
              <a:t>Two years after an Offsite Investigation, Safety Investigators escalated just 11% of carriers to an Onsite Investigation.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/>
                </a:solidFill>
              </a:rPr>
              <a:t>Safety Investigators found violations in 85% of Offsite Investigations conducted. 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/>
                </a:solidFill>
              </a:rPr>
              <a:t>100 investigations </a:t>
            </a:r>
            <a:r>
              <a:rPr lang="en-US" sz="2200" dirty="0" smtClean="0">
                <a:solidFill>
                  <a:schemeClr val="tx1"/>
                </a:solidFill>
              </a:rPr>
              <a:t>add </a:t>
            </a:r>
            <a:r>
              <a:rPr lang="en-US" sz="2200" dirty="0">
                <a:solidFill>
                  <a:schemeClr val="tx1"/>
                </a:solidFill>
              </a:rPr>
              <a:t>up to 14 crashes </a:t>
            </a:r>
            <a:r>
              <a:rPr lang="en-US" sz="2200" dirty="0" smtClean="0">
                <a:solidFill>
                  <a:schemeClr val="tx1"/>
                </a:solidFill>
              </a:rPr>
              <a:t>prevented: </a:t>
            </a:r>
            <a:r>
              <a:rPr lang="en-US" sz="2200" dirty="0">
                <a:solidFill>
                  <a:schemeClr val="tx1"/>
                </a:solidFill>
              </a:rPr>
              <a:t>Offsite Investigations help Safety Investigators reach more carriers more efficiently. </a:t>
            </a:r>
          </a:p>
          <a:p>
            <a:pPr lvl="1">
              <a:spcBef>
                <a:spcPts val="1800"/>
              </a:spcBef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spcBef>
                <a:spcPts val="18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10600" cy="685800"/>
          </a:xfrm>
        </p:spPr>
        <p:txBody>
          <a:bodyPr/>
          <a:lstStyle/>
          <a:p>
            <a:r>
              <a:rPr lang="en-US" dirty="0"/>
              <a:t>Offsite Investigations Are Efficient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391186"/>
              </p:ext>
            </p:extLst>
          </p:nvPr>
        </p:nvGraphicFramePr>
        <p:xfrm>
          <a:off x="228600" y="1295400"/>
          <a:ext cx="8686800" cy="4449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1511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965B74D-C908-AA4D-BBBA-E0BEF921E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</a:t>
            </a:r>
            <a:r>
              <a:rPr lang="en-US" dirty="0" smtClean="0"/>
              <a:t>Us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373563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Visit the </a:t>
            </a:r>
            <a:r>
              <a:rPr lang="en-US" sz="2200" dirty="0" smtClean="0">
                <a:solidFill>
                  <a:schemeClr val="tx1"/>
                </a:solidFill>
              </a:rPr>
              <a:t>CSA Website for more information 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hlinkClick r:id="rId2"/>
              </a:rPr>
              <a:t>http://csa.fmcsa.dot.gov/?</a:t>
            </a:r>
            <a:r>
              <a:rPr lang="en-US" sz="2200" dirty="0" smtClean="0">
                <a:hlinkClick r:id="rId2"/>
              </a:rPr>
              <a:t>carriersafety</a:t>
            </a:r>
            <a:r>
              <a:rPr lang="en-US" sz="2200" dirty="0" smtClean="0"/>
              <a:t> </a:t>
            </a:r>
            <a:endParaRPr lang="en-US" sz="2200" dirty="0"/>
          </a:p>
          <a:p>
            <a:r>
              <a:rPr lang="en-US" sz="2200" dirty="0" smtClean="0">
                <a:solidFill>
                  <a:schemeClr val="tx1"/>
                </a:solidFill>
              </a:rPr>
              <a:t>Contact </a:t>
            </a:r>
            <a:r>
              <a:rPr lang="en-US" sz="2200" dirty="0">
                <a:solidFill>
                  <a:schemeClr val="tx1"/>
                </a:solidFill>
              </a:rPr>
              <a:t>FMCSA </a:t>
            </a:r>
            <a:r>
              <a:rPr lang="en-US" sz="2200" dirty="0" smtClean="0">
                <a:solidFill>
                  <a:schemeClr val="tx1"/>
                </a:solidFill>
              </a:rPr>
              <a:t>with </a:t>
            </a:r>
            <a:r>
              <a:rPr lang="en-US" sz="2200" dirty="0">
                <a:solidFill>
                  <a:schemeClr val="tx1"/>
                </a:solidFill>
              </a:rPr>
              <a:t>questions </a:t>
            </a:r>
            <a:r>
              <a:rPr lang="en-US" sz="2200" dirty="0" smtClean="0">
                <a:solidFill>
                  <a:schemeClr val="tx1"/>
                </a:solidFill>
              </a:rPr>
              <a:t>about CSA</a:t>
            </a:r>
          </a:p>
          <a:p>
            <a:pPr lvl="1"/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csa.fmcsa.dot.gov/CSA_Feedback.aspx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877-254-5365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Call </a:t>
            </a:r>
            <a:r>
              <a:rPr lang="en-US" sz="2200" dirty="0">
                <a:solidFill>
                  <a:schemeClr val="tx1"/>
                </a:solidFill>
              </a:rPr>
              <a:t>your local Division Office </a:t>
            </a:r>
            <a:r>
              <a:rPr lang="en-US" sz="2200" dirty="0">
                <a:hlinkClick r:id="rId4"/>
              </a:rPr>
              <a:t>https://</a:t>
            </a:r>
            <a:r>
              <a:rPr lang="en-US" sz="2200" dirty="0" smtClean="0">
                <a:hlinkClick r:id="rId4"/>
              </a:rPr>
              <a:t>www.fmcsa.dot.gov/mission/field-offices</a:t>
            </a:r>
            <a:r>
              <a:rPr lang="en-US" sz="2200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lpe_FMCSA_GRS_PPTTemplate_50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loitte Presentation Template 201113">
  <a:themeElements>
    <a:clrScheme name="Custom 100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575757"/>
      </a:accent5>
      <a:accent6>
        <a:srgbClr val="BDD203"/>
      </a:accent6>
      <a:hlink>
        <a:srgbClr val="00A1DE"/>
      </a:hlink>
      <a:folHlink>
        <a:srgbClr val="72C7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loitte Proposal Template Screen_050214" id="{923EB894-30BE-44C0-AACC-0F9A48B21B08}" vid="{F6F68BF1-A885-4F99-B739-3B99C673C0D3}"/>
    </a:ext>
  </a:extLst>
</a:theme>
</file>

<file path=ppt/theme/theme3.xml><?xml version="1.0" encoding="utf-8"?>
<a:theme xmlns:a="http://schemas.openxmlformats.org/drawingml/2006/main" name="2_Volpe_FMCSA_GRS_PPTTemplate_50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25553</TotalTime>
  <Words>556</Words>
  <Application>Microsoft Office PowerPoint</Application>
  <PresentationFormat>On-screen Show (4:3)</PresentationFormat>
  <Paragraphs>52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</vt:lpstr>
      <vt:lpstr>Arial Black</vt:lpstr>
      <vt:lpstr>Calibri</vt:lpstr>
      <vt:lpstr>Georgia</vt:lpstr>
      <vt:lpstr>Volpe_FMCSA_GRS_PPTTemplate_508</vt:lpstr>
      <vt:lpstr>Deloitte Presentation Template 201113</vt:lpstr>
      <vt:lpstr>2_Volpe_FMCSA_GRS_PPTTemplate_508</vt:lpstr>
      <vt:lpstr>PowerPoint Presentation</vt:lpstr>
      <vt:lpstr>What is an Offsite Investigation?</vt:lpstr>
      <vt:lpstr>What Happens in an Offsite Investigation?</vt:lpstr>
      <vt:lpstr>What Happens if a Carrier Doesn’t Submit Required Documents or Meet Deadlines? </vt:lpstr>
      <vt:lpstr>Offsite Investigations Are Effective</vt:lpstr>
      <vt:lpstr>Offsite Investigations Are Efficient</vt:lpstr>
      <vt:lpstr>Contact Us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Rodeghiero, Aislynn CTR (VOLPE)</dc:creator>
  <cp:lastModifiedBy>Hovey, Rebecca (Volpe)</cp:lastModifiedBy>
  <cp:revision>1225</cp:revision>
  <cp:lastPrinted>2017-05-04T13:57:41Z</cp:lastPrinted>
  <dcterms:created xsi:type="dcterms:W3CDTF">2015-12-23T15:03:22Z</dcterms:created>
  <dcterms:modified xsi:type="dcterms:W3CDTF">2018-06-22T19:17:46Z</dcterms:modified>
</cp:coreProperties>
</file>