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4"/>
  </p:notesMasterIdLst>
  <p:handoutMasterIdLst>
    <p:handoutMasterId r:id="rId45"/>
  </p:handoutMasterIdLst>
  <p:sldIdLst>
    <p:sldId id="269" r:id="rId5"/>
    <p:sldId id="270" r:id="rId6"/>
    <p:sldId id="271" r:id="rId7"/>
    <p:sldId id="272" r:id="rId8"/>
    <p:sldId id="316" r:id="rId9"/>
    <p:sldId id="325" r:id="rId10"/>
    <p:sldId id="274" r:id="rId11"/>
    <p:sldId id="276" r:id="rId12"/>
    <p:sldId id="277" r:id="rId13"/>
    <p:sldId id="314" r:id="rId14"/>
    <p:sldId id="318" r:id="rId15"/>
    <p:sldId id="319" r:id="rId16"/>
    <p:sldId id="329" r:id="rId17"/>
    <p:sldId id="322" r:id="rId18"/>
    <p:sldId id="285" r:id="rId19"/>
    <p:sldId id="323" r:id="rId20"/>
    <p:sldId id="289" r:id="rId21"/>
    <p:sldId id="290" r:id="rId22"/>
    <p:sldId id="324" r:id="rId23"/>
    <p:sldId id="292" r:id="rId24"/>
    <p:sldId id="294" r:id="rId25"/>
    <p:sldId id="295" r:id="rId26"/>
    <p:sldId id="297" r:id="rId27"/>
    <p:sldId id="298" r:id="rId28"/>
    <p:sldId id="299" r:id="rId29"/>
    <p:sldId id="300" r:id="rId30"/>
    <p:sldId id="301" r:id="rId31"/>
    <p:sldId id="302" r:id="rId32"/>
    <p:sldId id="303" r:id="rId33"/>
    <p:sldId id="307" r:id="rId34"/>
    <p:sldId id="308" r:id="rId35"/>
    <p:sldId id="309" r:id="rId36"/>
    <p:sldId id="310" r:id="rId37"/>
    <p:sldId id="311" r:id="rId38"/>
    <p:sldId id="315" r:id="rId39"/>
    <p:sldId id="317" r:id="rId40"/>
    <p:sldId id="326" r:id="rId41"/>
    <p:sldId id="327" r:id="rId42"/>
    <p:sldId id="313" r:id="rId43"/>
  </p:sldIdLst>
  <p:sldSz cx="9144000" cy="6858000" type="screen4x3"/>
  <p:notesSz cx="6950075" cy="9236075"/>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nes, Mary Beth (VOLPE)" initials="HMB" lastIdx="8" clrIdx="0"/>
  <p:cmAuthor id="1" name="Johnson-Moffet, Lilli CTR (VOLPE)" initials="LJM"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A59"/>
    <a:srgbClr val="050326"/>
    <a:srgbClr val="A3A3E1"/>
    <a:srgbClr val="9494DC"/>
    <a:srgbClr val="010326"/>
    <a:srgbClr val="BF0F0F"/>
    <a:srgbClr val="609BBF"/>
    <a:srgbClr val="3C7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0000" autoAdjust="0"/>
  </p:normalViewPr>
  <p:slideViewPr>
    <p:cSldViewPr>
      <p:cViewPr>
        <p:scale>
          <a:sx n="108" d="100"/>
          <a:sy n="108" d="100"/>
        </p:scale>
        <p:origin x="-216" y="6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2580"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sz="quarter" idx="1"/>
          </p:nvPr>
        </p:nvSpPr>
        <p:spPr>
          <a:xfrm>
            <a:off x="3936767" y="0"/>
            <a:ext cx="3011699" cy="461804"/>
          </a:xfrm>
          <a:prstGeom prst="rect">
            <a:avLst/>
          </a:prstGeom>
        </p:spPr>
        <p:txBody>
          <a:bodyPr vert="horz" lIns="92485" tIns="46243" rIns="92485" bIns="46243" rtlCol="0"/>
          <a:lstStyle>
            <a:lvl1pPr algn="r">
              <a:defRPr sz="1200"/>
            </a:lvl1pPr>
          </a:lstStyle>
          <a:p>
            <a:fld id="{F88C622D-7BCD-457C-8200-AF27EC0808F1}" type="datetimeFigureOut">
              <a:rPr lang="en-US" smtClean="0"/>
              <a:pPr/>
              <a:t>8/22/2012</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7" y="8772668"/>
            <a:ext cx="3011699" cy="461804"/>
          </a:xfrm>
          <a:prstGeom prst="rect">
            <a:avLst/>
          </a:prstGeom>
        </p:spPr>
        <p:txBody>
          <a:bodyPr vert="horz" lIns="92485" tIns="46243" rIns="92485" bIns="46243" rtlCol="0" anchor="b"/>
          <a:lstStyle>
            <a:lvl1pPr algn="r">
              <a:defRPr sz="1200"/>
            </a:lvl1pPr>
          </a:lstStyle>
          <a:p>
            <a:fld id="{AFFC343A-1D33-48E5-B1BF-7B7BAF34C0B1}" type="slidenum">
              <a:rPr lang="en-US" smtClean="0"/>
              <a:pPr/>
              <a:t>‹#›</a:t>
            </a:fld>
            <a:endParaRPr lang="en-US" dirty="0"/>
          </a:p>
        </p:txBody>
      </p:sp>
    </p:spTree>
    <p:extLst>
      <p:ext uri="{BB962C8B-B14F-4D97-AF65-F5344CB8AC3E}">
        <p14:creationId xmlns:p14="http://schemas.microsoft.com/office/powerpoint/2010/main" val="1594719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85" tIns="46243" rIns="92485" bIns="46243" numCol="1" anchor="t" anchorCtr="0" compatLnSpc="1">
            <a:prstTxWarp prst="textNoShape">
              <a:avLst/>
            </a:prstTxWarp>
          </a:bodyPr>
          <a:lstStyle>
            <a:lvl1pPr>
              <a:defRPr sz="1200"/>
            </a:lvl1pPr>
          </a:lstStyle>
          <a:p>
            <a:endParaRPr lang="en-US" dirty="0"/>
          </a:p>
        </p:txBody>
      </p:sp>
      <p:sp>
        <p:nvSpPr>
          <p:cNvPr id="7171" name="Rectangle 3"/>
          <p:cNvSpPr>
            <a:spLocks noGrp="1" noChangeArrowheads="1"/>
          </p:cNvSpPr>
          <p:nvPr>
            <p:ph type="dt" idx="1"/>
          </p:nvPr>
        </p:nvSpPr>
        <p:spPr bwMode="auto">
          <a:xfrm>
            <a:off x="3936767" y="0"/>
            <a:ext cx="3011699" cy="461804"/>
          </a:xfrm>
          <a:prstGeom prst="rect">
            <a:avLst/>
          </a:prstGeom>
          <a:noFill/>
          <a:ln w="9525">
            <a:noFill/>
            <a:miter lim="800000"/>
            <a:headEnd/>
            <a:tailEnd/>
          </a:ln>
          <a:effectLst/>
        </p:spPr>
        <p:txBody>
          <a:bodyPr vert="horz" wrap="square" lIns="92485" tIns="46243" rIns="92485" bIns="46243" numCol="1" anchor="t" anchorCtr="0" compatLnSpc="1">
            <a:prstTxWarp prst="textNoShape">
              <a:avLst/>
            </a:prstTxWarp>
          </a:bodyPr>
          <a:lstStyle>
            <a:lvl1pPr algn="r">
              <a:defRPr sz="1200"/>
            </a:lvl1pPr>
          </a:lstStyle>
          <a:p>
            <a:endParaRPr lang="en-US" dirty="0"/>
          </a:p>
        </p:txBody>
      </p:sp>
      <p:sp>
        <p:nvSpPr>
          <p:cNvPr id="7172"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85" tIns="46243" rIns="92485" bIns="462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85" tIns="46243" rIns="92485" bIns="46243" numCol="1" anchor="b" anchorCtr="0" compatLnSpc="1">
            <a:prstTxWarp prst="textNoShape">
              <a:avLst/>
            </a:prstTxWarp>
          </a:bodyPr>
          <a:lstStyle>
            <a:lvl1pPr>
              <a:defRPr sz="1200"/>
            </a:lvl1pPr>
          </a:lstStyle>
          <a:p>
            <a:endParaRPr lang="en-US" dirty="0"/>
          </a:p>
        </p:txBody>
      </p:sp>
      <p:sp>
        <p:nvSpPr>
          <p:cNvPr id="7175" name="Rectangle 7"/>
          <p:cNvSpPr>
            <a:spLocks noGrp="1" noChangeArrowheads="1"/>
          </p:cNvSpPr>
          <p:nvPr>
            <p:ph type="sldNum" sz="quarter" idx="5"/>
          </p:nvPr>
        </p:nvSpPr>
        <p:spPr bwMode="auto">
          <a:xfrm>
            <a:off x="3936767" y="8772668"/>
            <a:ext cx="3011699" cy="461804"/>
          </a:xfrm>
          <a:prstGeom prst="rect">
            <a:avLst/>
          </a:prstGeom>
          <a:noFill/>
          <a:ln w="9525">
            <a:noFill/>
            <a:miter lim="800000"/>
            <a:headEnd/>
            <a:tailEnd/>
          </a:ln>
          <a:effectLst/>
        </p:spPr>
        <p:txBody>
          <a:bodyPr vert="horz" wrap="square" lIns="92485" tIns="46243" rIns="92485" bIns="46243" numCol="1" anchor="b" anchorCtr="0" compatLnSpc="1">
            <a:prstTxWarp prst="textNoShape">
              <a:avLst/>
            </a:prstTxWarp>
          </a:bodyPr>
          <a:lstStyle>
            <a:lvl1pPr algn="r">
              <a:defRPr sz="1200"/>
            </a:lvl1pPr>
          </a:lstStyle>
          <a:p>
            <a:fld id="{EE0DF49A-EE32-4FAC-B281-BC9491B4E5A6}" type="slidenum">
              <a:rPr lang="en-US"/>
              <a:pPr/>
              <a:t>‹#›</a:t>
            </a:fld>
            <a:endParaRPr lang="en-US" dirty="0"/>
          </a:p>
        </p:txBody>
      </p:sp>
    </p:spTree>
    <p:extLst>
      <p:ext uri="{BB962C8B-B14F-4D97-AF65-F5344CB8AC3E}">
        <p14:creationId xmlns:p14="http://schemas.microsoft.com/office/powerpoint/2010/main" val="33634320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E7CEC7B-12C0-4BC5-B24B-5A2232EE5B48}"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lIns="92644" tIns="46322" rIns="92644" bIns="46322"/>
          <a:lstStyle/>
          <a:p>
            <a:pPr marL="171450" indent="-171450">
              <a:buFont typeface="Arial" pitchFamily="34" charset="0"/>
              <a:buChar char="•"/>
            </a:pPr>
            <a:r>
              <a:rPr lang="en-US" dirty="0" smtClean="0">
                <a:ea typeface="ＭＳ Ｐゴシック" pitchFamily="-84" charset="-128"/>
              </a:rPr>
              <a:t>All of the proposed</a:t>
            </a:r>
            <a:r>
              <a:rPr lang="en-US" baseline="0" dirty="0" smtClean="0">
                <a:ea typeface="ＭＳ Ｐゴシック" pitchFamily="-84" charset="-128"/>
              </a:rPr>
              <a:t> changes will help FMCSA to more efficiently and effectively prioritize the Agency’s workload to focus on carriers that pose the highest risk to safety.  Today, we are going to focus the presentation on three areas that we have received the most questions on.  Those areas are:</a:t>
            </a:r>
          </a:p>
          <a:p>
            <a:pPr marL="685800" lvl="1" indent="-228600">
              <a:buAutoNum type="arabicPeriod"/>
            </a:pPr>
            <a:r>
              <a:rPr lang="en-US" baseline="0" dirty="0" smtClean="0">
                <a:ea typeface="ＭＳ Ｐゴシック" pitchFamily="-84" charset="-128"/>
              </a:rPr>
              <a:t>Moving cargo securement violations into the Vehicle Maintenance BASIC</a:t>
            </a:r>
          </a:p>
          <a:p>
            <a:pPr marL="685800" lvl="1" indent="-228600">
              <a:buAutoNum type="arabicPeriod"/>
            </a:pPr>
            <a:r>
              <a:rPr lang="en-US" baseline="0" dirty="0" smtClean="0">
                <a:ea typeface="ＭＳ Ｐゴシック" pitchFamily="-84" charset="-128"/>
              </a:rPr>
              <a:t>The new HM BASIC</a:t>
            </a:r>
          </a:p>
          <a:p>
            <a:pPr marL="685800" lvl="1" indent="-228600">
              <a:buAutoNum type="arabicPeriod"/>
            </a:pPr>
            <a:r>
              <a:rPr lang="en-US" baseline="0" dirty="0" smtClean="0">
                <a:ea typeface="ＭＳ Ｐゴシック" pitchFamily="-84" charset="-128"/>
              </a:rPr>
              <a:t>The changes to the HM Threshold definition</a:t>
            </a:r>
          </a:p>
          <a:p>
            <a:pPr marL="228600" indent="-228600">
              <a:buAutoNum type="arabicPeriod"/>
            </a:pPr>
            <a:endParaRPr lang="en-US" baseline="0" dirty="0" smtClean="0">
              <a:ea typeface="ＭＳ Ｐゴシック" pitchFamily="-84" charset="-128"/>
            </a:endParaRPr>
          </a:p>
          <a:p>
            <a:pPr marL="228600" indent="-228600">
              <a:buFont typeface="Arial" pitchFamily="34" charset="0"/>
              <a:buChar char="•"/>
            </a:pPr>
            <a:r>
              <a:rPr lang="en-US" sz="1200" kern="1200" baseline="0" dirty="0" smtClean="0">
                <a:solidFill>
                  <a:schemeClr val="tx1"/>
                </a:solidFill>
                <a:latin typeface="Arial" charset="0"/>
                <a:ea typeface="+mn-ea"/>
                <a:cs typeface="+mn-cs"/>
              </a:rPr>
              <a:t>(Excerpt from foundational document): Under the proposed approach, slightly fewer carriers will be identified for FMCSA intervention, but those carriers that are identified demonstrate higher crash involvement, as well as higher HM violation rates. Overall, these proposed changes will help FMCSA identify carriers for intervention that pose a higher safety risk, both in terms of future crash involvement and the potential for increased consequences resulting from the presence of HM if a crash occurs. As shown in the data below, motor carriers identified for interventions under the proposed SMS changes are shown to have a higher future crash rate and higher HM violation rate than the motor carriers identified under the current SMS Methodology. </a:t>
            </a:r>
            <a:endParaRPr lang="en-US" dirty="0" smtClean="0">
              <a:ea typeface="ＭＳ Ｐゴシック" pitchFamily="-84" charset="-128"/>
            </a:endParaRPr>
          </a:p>
        </p:txBody>
      </p:sp>
      <p:sp>
        <p:nvSpPr>
          <p:cNvPr id="100356" name="Slide Number Placeholder 3"/>
          <p:cNvSpPr txBox="1">
            <a:spLocks noGrp="1"/>
          </p:cNvSpPr>
          <p:nvPr/>
        </p:nvSpPr>
        <p:spPr bwMode="auto">
          <a:xfrm>
            <a:off x="3937001" y="8770939"/>
            <a:ext cx="3011487" cy="463550"/>
          </a:xfrm>
          <a:prstGeom prst="rect">
            <a:avLst/>
          </a:prstGeom>
          <a:noFill/>
          <a:ln w="9525">
            <a:noFill/>
            <a:miter lim="800000"/>
            <a:headEnd/>
            <a:tailEnd/>
          </a:ln>
        </p:spPr>
        <p:txBody>
          <a:bodyPr lIns="92644" tIns="46322" rIns="92644" bIns="46322" anchor="b"/>
          <a:lstStyle/>
          <a:p>
            <a:pPr algn="r" defTabSz="920495"/>
            <a:fld id="{E910CE2B-438A-467C-9489-D151354BC6F5}" type="slidenum">
              <a:rPr lang="en-US" sz="1200"/>
              <a:pPr algn="r" defTabSz="920495"/>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Strengthen the Vehicle Maintenance BASIC by incorporating the load securement violations that today are included in the </a:t>
            </a:r>
            <a:r>
              <a:rPr lang="en-US" sz="1000" b="1" dirty="0" smtClean="0"/>
              <a:t>Cargo-Related BASIC. </a:t>
            </a:r>
          </a:p>
          <a:p>
            <a:endParaRPr lang="en-US" sz="1000" b="1" dirty="0" smtClean="0"/>
          </a:p>
          <a:p>
            <a:pPr marL="171450" indent="-171450">
              <a:buFont typeface="Arial" pitchFamily="34" charset="0"/>
              <a:buChar char="•"/>
            </a:pPr>
            <a:r>
              <a:rPr lang="en-US" sz="1200" dirty="0" smtClean="0">
                <a:ea typeface="ＭＳ Ｐゴシック" pitchFamily="-110" charset="-128"/>
                <a:cs typeface="ＭＳ Ｐゴシック" charset="-128"/>
              </a:rPr>
              <a:t>FMCSA continues to believe improperly secured cargo can pose serious safety threats.</a:t>
            </a:r>
          </a:p>
          <a:p>
            <a:pPr marL="171450" indent="-171450">
              <a:buFont typeface="Arial" pitchFamily="34" charset="0"/>
              <a:buChar char="•"/>
            </a:pPr>
            <a:endParaRPr lang="en-US" sz="1000" dirty="0" smtClean="0">
              <a:ea typeface="ＭＳ Ｐゴシック" pitchFamily="-110" charset="-128"/>
              <a:cs typeface="ＭＳ Ｐゴシック" charset="-128"/>
            </a:endParaRPr>
          </a:p>
          <a:p>
            <a:pPr marL="171450" indent="-171450">
              <a:buFont typeface="Arial" pitchFamily="34" charset="0"/>
              <a:buChar char="•"/>
            </a:pPr>
            <a:r>
              <a:rPr lang="en-US" sz="1200" dirty="0" smtClean="0">
                <a:ea typeface="ＭＳ Ｐゴシック" pitchFamily="-110" charset="-128"/>
                <a:cs typeface="ＭＳ Ｐゴシック" charset="-128"/>
              </a:rPr>
              <a:t>FMCSA now identifies motor carriers with an inordinate number of load securement violations through the Cargo-Related</a:t>
            </a:r>
            <a:r>
              <a:rPr lang="en-US" sz="1200" baseline="0" dirty="0" smtClean="0">
                <a:ea typeface="ＭＳ Ｐゴシック" pitchFamily="-110" charset="-128"/>
                <a:cs typeface="ＭＳ Ｐゴシック" charset="-128"/>
              </a:rPr>
              <a:t> </a:t>
            </a:r>
            <a:r>
              <a:rPr lang="en-US" sz="1200" dirty="0" smtClean="0">
                <a:ea typeface="ＭＳ Ｐゴシック" pitchFamily="-110" charset="-128"/>
                <a:cs typeface="ＭＳ Ｐゴシック" charset="-128"/>
              </a:rPr>
              <a:t>BASIC.</a:t>
            </a:r>
          </a:p>
          <a:p>
            <a:pPr marL="171450" indent="-171450">
              <a:buFont typeface="Arial" pitchFamily="34" charset="0"/>
              <a:buChar char="•"/>
            </a:pPr>
            <a:endParaRPr lang="en-US" sz="1200" dirty="0" smtClean="0">
              <a:ea typeface="ＭＳ Ｐゴシック" pitchFamily="-110" charset="-128"/>
              <a:cs typeface="ＭＳ Ｐゴシック" charset="-128"/>
            </a:endParaRPr>
          </a:p>
          <a:p>
            <a:pPr marL="171450" indent="-171450">
              <a:buFont typeface="Arial" pitchFamily="34" charset="0"/>
              <a:buChar char="•"/>
            </a:pPr>
            <a:r>
              <a:rPr lang="en-US" sz="1200" dirty="0" smtClean="0">
                <a:ea typeface="ＭＳ Ｐゴシック" pitchFamily="-110" charset="-128"/>
                <a:cs typeface="ＭＳ Ｐゴシック" charset="-128"/>
              </a:rPr>
              <a:t>Unfortunately, FMCSA information systems and roadside inspection data provided by the States does not distinguish between flatbed (open deck) trailers and closed van trailers. As a result, flatbed operators are subject to potential bias because their number of load </a:t>
            </a:r>
            <a:r>
              <a:rPr lang="en-US" sz="1200" dirty="0" err="1" smtClean="0">
                <a:ea typeface="ＭＳ Ｐゴシック" pitchFamily="-110" charset="-128"/>
                <a:cs typeface="ＭＳ Ｐゴシック" charset="-128"/>
              </a:rPr>
              <a:t>securement</a:t>
            </a:r>
            <a:r>
              <a:rPr lang="en-US" sz="1200" dirty="0" smtClean="0">
                <a:ea typeface="ＭＳ Ｐゴシック" pitchFamily="-110" charset="-128"/>
                <a:cs typeface="ＭＳ Ｐゴシック" charset="-128"/>
              </a:rPr>
              <a:t> violations per inspection are evaluated in comparison to operators that exclusively operate closed van trailers. Put simply, the current design of the Cargo-Related BASIC and information system limitations can lead to flatbed operators being falsely identified as having load </a:t>
            </a:r>
            <a:r>
              <a:rPr lang="en-US" sz="1200" dirty="0" err="1" smtClean="0">
                <a:ea typeface="ＭＳ Ｐゴシック" pitchFamily="-110" charset="-128"/>
                <a:cs typeface="ＭＳ Ｐゴシック" charset="-128"/>
              </a:rPr>
              <a:t>securement</a:t>
            </a:r>
            <a:r>
              <a:rPr lang="en-US" sz="1200" dirty="0" smtClean="0">
                <a:ea typeface="ＭＳ Ｐゴシック" pitchFamily="-110" charset="-128"/>
                <a:cs typeface="ＭＳ Ｐゴシック" charset="-128"/>
              </a:rPr>
              <a:t> problems. In fact, FMCSA analysis of a sample of flatbed operators found that over half of them had Cargo-Related BASIC percentile ranks worse than over 80% of the carriers they were compared against.</a:t>
            </a:r>
          </a:p>
          <a:p>
            <a:pPr marL="171450" indent="-171450">
              <a:buFont typeface="Arial" pitchFamily="34" charset="0"/>
              <a:buChar char="•"/>
            </a:pPr>
            <a:endParaRPr lang="en-US" sz="1200" dirty="0" smtClean="0">
              <a:ea typeface="ＭＳ Ｐゴシック" pitchFamily="-110" charset="-128"/>
              <a:cs typeface="ＭＳ Ｐゴシック" charset="-128"/>
            </a:endParaRPr>
          </a:p>
          <a:p>
            <a:pPr marL="171450" indent="-171450">
              <a:buFont typeface="Arial" pitchFamily="34" charset="0"/>
              <a:buChar char="•"/>
            </a:pPr>
            <a:r>
              <a:rPr lang="en-US" sz="1200" dirty="0" smtClean="0">
                <a:ea typeface="ＭＳ Ｐゴシック" pitchFamily="-110" charset="-128"/>
                <a:cs typeface="ＭＳ Ｐゴシック" charset="-128"/>
              </a:rPr>
              <a:t>By moving load securement violations to the Vehicle Maintenance BASIC and recalibrating their weights, FMCSA has:</a:t>
            </a:r>
          </a:p>
          <a:p>
            <a:pPr marL="628650" lvl="1" indent="-171450">
              <a:buFont typeface="Arial" pitchFamily="34" charset="0"/>
              <a:buChar char="•"/>
            </a:pPr>
            <a:r>
              <a:rPr lang="en-US" sz="1200" dirty="0" smtClean="0">
                <a:ea typeface="ＭＳ Ｐゴシック" pitchFamily="-110" charset="-128"/>
                <a:cs typeface="ＭＳ Ｐゴシック"/>
              </a:rPr>
              <a:t>Mitigated the known bias created by information system limitations</a:t>
            </a:r>
          </a:p>
          <a:p>
            <a:pPr marL="628650" lvl="1" indent="-171450">
              <a:buFont typeface="Arial" pitchFamily="34" charset="0"/>
              <a:buChar char="•"/>
            </a:pPr>
            <a:r>
              <a:rPr lang="en-US" sz="1200" dirty="0" smtClean="0">
                <a:ea typeface="ＭＳ Ｐゴシック" pitchFamily="-110" charset="-128"/>
                <a:cs typeface="ＭＳ Ｐゴシック"/>
              </a:rPr>
              <a:t>Ensured those carriers with actual load securement violations </a:t>
            </a:r>
            <a:r>
              <a:rPr lang="en-US" sz="1200" b="1" u="sng" dirty="0" smtClean="0">
                <a:ea typeface="ＭＳ Ｐゴシック" pitchFamily="-110" charset="-128"/>
                <a:cs typeface="ＭＳ Ｐゴシック"/>
              </a:rPr>
              <a:t>are still identified</a:t>
            </a:r>
          </a:p>
          <a:p>
            <a:pPr marL="628650" lvl="1" indent="-171450">
              <a:buFont typeface="Arial" pitchFamily="34" charset="0"/>
              <a:buChar char="•"/>
            </a:pPr>
            <a:r>
              <a:rPr lang="en-US" sz="1200" dirty="0" smtClean="0">
                <a:ea typeface="ＭＳ Ｐゴシック" pitchFamily="-110" charset="-128"/>
                <a:cs typeface="ＭＳ Ｐゴシック" charset="-128"/>
              </a:rPr>
              <a:t>Strengthened the Vehicle Maintenance BASIC in terms of its association with future crash rates</a:t>
            </a:r>
            <a:endParaRPr lang="en-US" sz="1200" dirty="0" smtClean="0">
              <a:ea typeface="ＭＳ Ｐゴシック" pitchFamily="-84" charset="-128"/>
            </a:endParaRPr>
          </a:p>
          <a:p>
            <a:pPr marL="171747" indent="-171747" defTabSz="916105" eaLnBrk="0" hangingPunct="0">
              <a:defRPr/>
            </a:pPr>
            <a:endParaRPr lang="en-US" sz="1200" dirty="0" smtClean="0">
              <a:ea typeface="ＭＳ Ｐゴシック" pitchFamily="-110" charset="-128"/>
              <a:cs typeface="ＭＳ Ｐゴシック" charset="-128"/>
            </a:endParaRPr>
          </a:p>
          <a:p>
            <a:pPr marL="171450" indent="-171450" defTabSz="916105" eaLnBrk="0" hangingPunct="0">
              <a:buFont typeface="Arial" pitchFamily="34" charset="0"/>
              <a:buChar char="•"/>
              <a:defRPr/>
            </a:pPr>
            <a:r>
              <a:rPr lang="en-US" sz="1200" dirty="0" smtClean="0">
                <a:ea typeface="ＭＳ Ｐゴシック" pitchFamily="-110" charset="-128"/>
                <a:cs typeface="ＭＳ Ｐゴシック" charset="-128"/>
              </a:rPr>
              <a:t>FMCSA specifically examined the carriers identified above the Intervention Threshold (i.e., those in the 80</a:t>
            </a:r>
            <a:r>
              <a:rPr lang="en-US" sz="1200" baseline="30000" dirty="0" smtClean="0">
                <a:ea typeface="ＭＳ Ｐゴシック" pitchFamily="-110" charset="-128"/>
                <a:cs typeface="ＭＳ Ｐゴシック" charset="-128"/>
              </a:rPr>
              <a:t>th</a:t>
            </a:r>
            <a:r>
              <a:rPr lang="en-US" sz="1200" dirty="0" smtClean="0">
                <a:ea typeface="ＭＳ Ｐゴシック" pitchFamily="-110" charset="-128"/>
                <a:cs typeface="ＭＳ Ｐゴシック" charset="-128"/>
              </a:rPr>
              <a:t> percentile) in the current Cargo-Related and Vehicle Maintenance BASICs and compared them to carriers identified under the proposed new Vehicle Maintenance BASIC.  Carriers identified under the new Vehicle Maintenance BASIC had over a 20% higher crash rate.</a:t>
            </a:r>
            <a:r>
              <a:rPr lang="en-US" sz="1200" baseline="0" dirty="0" smtClean="0">
                <a:ea typeface="ＭＳ Ｐゴシック" pitchFamily="-110" charset="-128"/>
                <a:cs typeface="ＭＳ Ｐゴシック" charset="-128"/>
              </a:rPr>
              <a:t> </a:t>
            </a:r>
          </a:p>
          <a:p>
            <a:pPr marL="171450" indent="-171450" defTabSz="916105" eaLnBrk="0" hangingPunct="0">
              <a:buFont typeface="Arial" pitchFamily="34" charset="0"/>
              <a:buChar char="•"/>
              <a:defRPr/>
            </a:pPr>
            <a:endParaRPr lang="en-US" sz="1200" baseline="0" dirty="0" smtClean="0">
              <a:ea typeface="ＭＳ Ｐゴシック" pitchFamily="-110" charset="-128"/>
            </a:endParaRPr>
          </a:p>
          <a:p>
            <a:pPr marL="171450" indent="-171450" defTabSz="916105" eaLnBrk="0" hangingPunct="0">
              <a:buFont typeface="Arial" pitchFamily="34" charset="0"/>
              <a:buChar char="•"/>
              <a:defRPr/>
            </a:pPr>
            <a:r>
              <a:rPr lang="en-US" sz="1200" dirty="0" smtClean="0">
                <a:ea typeface="ＭＳ Ｐゴシック" pitchFamily="-110" charset="-128"/>
              </a:rPr>
              <a:t>Cargo</a:t>
            </a:r>
            <a:r>
              <a:rPr lang="en-US" sz="1200" baseline="0" dirty="0" smtClean="0">
                <a:ea typeface="ＭＳ Ｐゴシック" pitchFamily="-110" charset="-128"/>
              </a:rPr>
              <a:t> securement violations comprise 82% of violations in the current Cargo-Related BASIC, when added to the Vehicle Maintenance BASIC, they comprise 4% of violations.</a:t>
            </a:r>
          </a:p>
          <a:p>
            <a:pPr marL="171450" indent="-171450" defTabSz="916105" eaLnBrk="0" hangingPunct="0">
              <a:buFont typeface="Arial" pitchFamily="34" charset="0"/>
              <a:buChar char="•"/>
              <a:defRPr/>
            </a:pPr>
            <a:endParaRPr lang="en-US" sz="1200" baseline="0" dirty="0" smtClean="0">
              <a:ea typeface="ＭＳ Ｐゴシック" pitchFamily="-110" charset="-128"/>
            </a:endParaRPr>
          </a:p>
          <a:p>
            <a:pPr marL="171450" indent="-171450" defTabSz="916105" eaLnBrk="0" hangingPunct="0">
              <a:buFont typeface="Arial" pitchFamily="34" charset="0"/>
              <a:buChar char="•"/>
              <a:defRPr/>
            </a:pPr>
            <a:r>
              <a:rPr lang="en-US" sz="1200" baseline="0" dirty="0" smtClean="0">
                <a:ea typeface="ＭＳ Ｐゴシック" pitchFamily="-110" charset="-128"/>
              </a:rPr>
              <a:t>The proposed Vehicle Maintenance BASIC identifies carriers with higher crash risk compared to the current Cargo-Related BASIC.  </a:t>
            </a:r>
          </a:p>
          <a:p>
            <a:pPr marL="171450" indent="-171450" defTabSz="916105" eaLnBrk="0" hangingPunct="0">
              <a:buFont typeface="Arial" pitchFamily="34" charset="0"/>
              <a:buChar char="•"/>
              <a:defRPr/>
            </a:pPr>
            <a:endParaRPr lang="en-US" sz="1200" baseline="0" dirty="0" smtClean="0">
              <a:ea typeface="ＭＳ Ｐゴシック" pitchFamily="-110" charset="-128"/>
            </a:endParaRPr>
          </a:p>
          <a:p>
            <a:pPr marL="171450" indent="-171450" defTabSz="916105" eaLnBrk="0" hangingPunct="0">
              <a:buFont typeface="Arial" pitchFamily="34" charset="0"/>
              <a:buChar char="•"/>
              <a:defRPr/>
            </a:pPr>
            <a:r>
              <a:rPr lang="en-US" sz="1200" baseline="0" dirty="0" smtClean="0">
                <a:ea typeface="ＭＳ Ｐゴシック" pitchFamily="-110" charset="-128"/>
              </a:rPr>
              <a:t>The carriers identified under the proposed Vehicle Maintenance BASIC have a 40% higher crash rate.</a:t>
            </a:r>
            <a:endParaRPr lang="en-US" sz="1200" dirty="0" smtClean="0">
              <a:ea typeface="ＭＳ Ｐゴシック" pitchFamily="-84" charset="-128"/>
            </a:endParaRPr>
          </a:p>
          <a:p>
            <a:pPr marL="171747" indent="-171747"/>
            <a:endParaRPr lang="en-US" sz="1200"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Changes to the Cargo-Related BASIC that enable SMS to better identify and address safety problems related to HM. </a:t>
            </a:r>
          </a:p>
          <a:p>
            <a:pPr marL="171747" indent="-171747">
              <a:buFontTx/>
              <a:buChar char="•"/>
            </a:pPr>
            <a:endParaRPr lang="en-US" sz="1000" dirty="0" smtClean="0">
              <a:ea typeface="ＭＳ Ｐゴシック" pitchFamily="-84" charset="-128"/>
            </a:endParaRPr>
          </a:p>
          <a:p>
            <a:pPr marL="171450" indent="-171450">
              <a:buSzPct val="150000"/>
              <a:buFont typeface="Arial" pitchFamily="34" charset="0"/>
              <a:buChar char="•"/>
            </a:pPr>
            <a:r>
              <a:rPr lang="en-US" sz="1200" dirty="0" smtClean="0">
                <a:ea typeface="ＭＳ Ｐゴシック" pitchFamily="-84" charset="-128"/>
              </a:rPr>
              <a:t>This change is being implemented because the consequences of crashes and cargo spills can be greatly exacerbated when HM are involved.  Since, under the current system, HM is included along with load securement violations, some of those issues could be masked.  </a:t>
            </a:r>
          </a:p>
          <a:p>
            <a:pPr marL="171747" indent="-171747">
              <a:buSzPct val="150000"/>
              <a:buFontTx/>
              <a:buChar char="•"/>
            </a:pPr>
            <a:endParaRPr lang="en-US" sz="1200" dirty="0" smtClean="0">
              <a:ea typeface="ＭＳ Ｐゴシック" pitchFamily="-84" charset="-128"/>
            </a:endParaRPr>
          </a:p>
          <a:p>
            <a:pPr marL="171450" indent="-171450">
              <a:buSzPct val="150000"/>
              <a:buFont typeface="Arial" pitchFamily="34" charset="0"/>
              <a:buChar char="•"/>
            </a:pPr>
            <a:r>
              <a:rPr lang="en-US" sz="1200" dirty="0" smtClean="0">
                <a:ea typeface="ＭＳ Ｐゴシック" pitchFamily="-84" charset="-128"/>
              </a:rPr>
              <a:t>As a result, load securement violations will be removed from the Cargo-Related BASIC and placed in the Vehicle Maintenance BASIC. A new HM BASIC will be introduced that will be based on vehicle inspections (levels 1, 2, 5, and 6) and HM violations where the vehicle was transporting placardable quantities of HM. The Cargo-Related BASIC will no longer be used. </a:t>
            </a:r>
          </a:p>
          <a:p>
            <a:pPr marL="171747" indent="-171747">
              <a:buSzPct val="150000"/>
              <a:buFontTx/>
              <a:buChar char="•"/>
            </a:pPr>
            <a:endParaRPr lang="en-US" sz="1200" dirty="0" smtClean="0">
              <a:ea typeface="ＭＳ Ｐゴシック" pitchFamily="-84" charset="-128"/>
            </a:endParaRPr>
          </a:p>
          <a:p>
            <a:pPr marL="171450" indent="-171450" defTabSz="930305">
              <a:buSzPct val="150000"/>
              <a:buFont typeface="Arial" pitchFamily="34" charset="0"/>
              <a:buChar char="•"/>
              <a:defRPr/>
            </a:pPr>
            <a:r>
              <a:rPr lang="en-US" sz="1200" dirty="0" smtClean="0">
                <a:ea typeface="ＭＳ Ｐゴシック" pitchFamily="-84" charset="-128"/>
              </a:rPr>
              <a:t>FMCSA consulted subject matter experts to identify and apply severity weightings to the 239 HM violations contained in the Cargo-Related BASIC and 112 additional HM safety-based violations attributable to the motor carrier. The Agency then conducted effectiveness testing to compare the Cargo-Related BASIC with a new BASIC containing only the HM violations to determine which better identified carriers with a high risk of HM safety problems. The analysis found that the new BASIC identified carriers with higher violation rates than the current Cargo-Related BASIC (see next slide).</a:t>
            </a:r>
          </a:p>
          <a:p>
            <a:pPr marL="171747" indent="-171747">
              <a:buSzPct val="150000"/>
              <a:buFontTx/>
              <a:buChar char="•"/>
            </a:pPr>
            <a:endParaRPr lang="en-US" sz="1200" dirty="0" smtClean="0">
              <a:ea typeface="ＭＳ Ｐゴシック" pitchFamily="-84" charset="-128"/>
            </a:endParaRPr>
          </a:p>
          <a:p>
            <a:pPr marL="171450" indent="-171450">
              <a:buSzPct val="150000"/>
              <a:buFont typeface="Arial" pitchFamily="34" charset="0"/>
              <a:buChar char="•"/>
            </a:pPr>
            <a:r>
              <a:rPr lang="en-US" sz="1200" dirty="0" smtClean="0">
                <a:ea typeface="ＭＳ Ｐゴシック" pitchFamily="-84" charset="-128"/>
              </a:rPr>
              <a:t>This change will ultimately provide a more objective comparison with respect to HM compliance and will allow for better identification of safety issues with transporting these unique types of cargo. </a:t>
            </a:r>
          </a:p>
          <a:p>
            <a:pPr marL="171747" indent="-171747">
              <a:buSzPct val="150000"/>
              <a:buFontTx/>
              <a:buChar char="•"/>
            </a:pPr>
            <a:endParaRPr lang="en-US" sz="1200" dirty="0" smtClean="0">
              <a:ea typeface="ＭＳ Ｐゴシック" pitchFamily="-84" charset="-128"/>
            </a:endParaRPr>
          </a:p>
          <a:p>
            <a:pPr marL="171450" indent="-171450">
              <a:buSzPct val="150000"/>
              <a:buFont typeface="Arial" pitchFamily="34" charset="0"/>
              <a:buChar char="•"/>
            </a:pPr>
            <a:r>
              <a:rPr lang="en-US" sz="1200" dirty="0" smtClean="0">
                <a:ea typeface="ＭＳ Ｐゴシック" pitchFamily="-84" charset="-128"/>
              </a:rPr>
              <a:t>The Agency</a:t>
            </a:r>
            <a:r>
              <a:rPr lang="en-US" sz="1200" baseline="0" dirty="0" smtClean="0">
                <a:ea typeface="ＭＳ Ｐゴシック" pitchFamily="-84" charset="-128"/>
              </a:rPr>
              <a:t> plans to make the HM BASIC public , but a final decision on that will be made after the comment period ends and all of the feedback and suggestions from stakeholders have been analyzed.</a:t>
            </a:r>
            <a:endParaRPr lang="en-US" sz="1200" dirty="0" smtClean="0">
              <a:ea typeface="ＭＳ Ｐゴシック" pitchFamily="-84" charset="-128"/>
            </a:endParaRPr>
          </a:p>
          <a:p>
            <a:pPr lvl="1"/>
            <a:endParaRPr lang="en-US" sz="1200"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14</a:t>
            </a:fld>
            <a:endParaRPr lang="en-US" dirty="0"/>
          </a:p>
        </p:txBody>
      </p:sp>
    </p:spTree>
    <p:extLst>
      <p:ext uri="{BB962C8B-B14F-4D97-AF65-F5344CB8AC3E}">
        <p14:creationId xmlns:p14="http://schemas.microsoft.com/office/powerpoint/2010/main" val="30296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chart shows that carriers that were identified as being above the Intervention Threshold (80%) in the proposed HM BASIC had higher HM violation rates and OOS rates than carriers that were identified as being above the Intervention</a:t>
            </a:r>
            <a:r>
              <a:rPr lang="en-US" baseline="0" dirty="0" smtClean="0"/>
              <a:t> </a:t>
            </a:r>
            <a:r>
              <a:rPr lang="en-US" dirty="0" smtClean="0"/>
              <a:t>Threshold in the current</a:t>
            </a:r>
            <a:r>
              <a:rPr lang="en-US" baseline="0" dirty="0" smtClean="0"/>
              <a:t> Cargo-Related BASIC.</a:t>
            </a:r>
          </a:p>
          <a:p>
            <a:endParaRPr lang="en-US" baseline="0" dirty="0" smtClean="0"/>
          </a:p>
          <a:p>
            <a:pPr marL="171450" indent="-171450">
              <a:buFont typeface="Arial" pitchFamily="34" charset="0"/>
              <a:buChar char="•"/>
            </a:pPr>
            <a:r>
              <a:rPr lang="en-US" baseline="0" dirty="0" smtClean="0"/>
              <a:t>The numbers were generated by running the two versions of SMS at a period of time (about 18 months ago) and then looking at the subsequent HM inspections that occurred (and outcomes of those inspections) for 18 months after the snapshot date.</a:t>
            </a:r>
          </a:p>
          <a:p>
            <a:endParaRPr lang="en-US" baseline="0" dirty="0" smtClean="0"/>
          </a:p>
          <a:p>
            <a:pPr marL="171450" indent="-171450">
              <a:buFont typeface="Arial" pitchFamily="34" charset="0"/>
              <a:buChar char="•"/>
            </a:pPr>
            <a:r>
              <a:rPr lang="en-US" baseline="0" dirty="0" smtClean="0"/>
              <a:t>This chart shows that the proposed HM BASIC captures carriers with higher future HM safety issues.</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p:txBody>
      </p:sp>
    </p:spTree>
    <p:extLst>
      <p:ext uri="{BB962C8B-B14F-4D97-AF65-F5344CB8AC3E}">
        <p14:creationId xmlns:p14="http://schemas.microsoft.com/office/powerpoint/2010/main" val="256740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More effectively identify motor carriers that are involved in transporting people or HM so that FMCSA can hold those carriers to a higher safety standard by applying more stringent Intervention Thresholds. </a:t>
            </a:r>
            <a:endParaRPr lang="en-US" dirty="0" smtClean="0"/>
          </a:p>
          <a:p>
            <a:endParaRPr lang="en-US" b="1" dirty="0" smtClean="0"/>
          </a:p>
          <a:p>
            <a:r>
              <a:rPr lang="en-US" b="1" dirty="0" smtClean="0"/>
              <a:t>HM</a:t>
            </a:r>
            <a:r>
              <a:rPr lang="en-US" b="1" baseline="0" dirty="0" smtClean="0"/>
              <a:t> Intervention Threshold</a:t>
            </a:r>
            <a:r>
              <a:rPr lang="en-US" b="1" dirty="0" smtClean="0"/>
              <a:t> – This criteria has nothing to do with the HM BASIC. </a:t>
            </a:r>
            <a:r>
              <a:rPr lang="en-US" b="1" baseline="0" dirty="0" smtClean="0"/>
              <a:t> It is about all the OTHER BASICs. That is – Identifying which carriers should have 5 points less tolerance in the BASICs (e.g., 75 instead of 80 for Vehicle, 60 instead of 65 for Fatigued Driving (HOS))</a:t>
            </a:r>
          </a:p>
          <a:p>
            <a:endParaRPr lang="en-US" dirty="0" smtClean="0"/>
          </a:p>
          <a:p>
            <a:pPr marL="171450" indent="-171450">
              <a:buFont typeface="Arial" pitchFamily="34" charset="0"/>
              <a:buChar char="•"/>
            </a:pPr>
            <a:r>
              <a:rPr lang="en-US" sz="1200" dirty="0" smtClean="0">
                <a:ea typeface="ＭＳ Ｐゴシック" pitchFamily="-84" charset="-128"/>
              </a:rPr>
              <a:t>In CSA, FMCSA applies more stringent SMS standards to carriers involved with hauling HM.  In August 2011, the criteria used for identifying HM carriers was changed to any carrier with HM activity (HM Inspection, Review, or Permit) in the past two</a:t>
            </a:r>
            <a:r>
              <a:rPr lang="en-US" sz="1200" baseline="0" dirty="0" smtClean="0">
                <a:ea typeface="ＭＳ Ｐゴシック" pitchFamily="-84" charset="-128"/>
              </a:rPr>
              <a:t> </a:t>
            </a:r>
            <a:r>
              <a:rPr lang="en-US" sz="1200" dirty="0" smtClean="0">
                <a:ea typeface="ＭＳ Ｐゴシック" pitchFamily="-84" charset="-128"/>
              </a:rPr>
              <a:t>years, rather than prior criteria based strictly on the HM commodities hauled information, which was self-identification on the MCS-150. </a:t>
            </a:r>
          </a:p>
          <a:p>
            <a:pPr marL="171403" indent="-171403">
              <a:buFontTx/>
              <a:buChar char="•"/>
            </a:pPr>
            <a:endParaRPr lang="en-US" sz="1200" dirty="0" smtClean="0">
              <a:ea typeface="ＭＳ Ｐゴシック" pitchFamily="-84" charset="-128"/>
            </a:endParaRPr>
          </a:p>
          <a:p>
            <a:pPr marL="171450" indent="-171450">
              <a:buFont typeface="Arial" pitchFamily="34" charset="0"/>
              <a:buChar char="•"/>
            </a:pPr>
            <a:r>
              <a:rPr lang="en-US" sz="1200" dirty="0" smtClean="0">
                <a:ea typeface="ＭＳ Ｐゴシック" pitchFamily="-84" charset="-128"/>
              </a:rPr>
              <a:t>Feedback from industry and enforcement on this change was that certain carriers identified under these new criteria rarely hauled or were mistakenly identified as hauling placardable amounts of HM. </a:t>
            </a:r>
          </a:p>
          <a:p>
            <a:pPr marL="171403" indent="-171403">
              <a:buFontTx/>
              <a:buChar char="•"/>
            </a:pPr>
            <a:endParaRPr lang="en-US" sz="1200" dirty="0" smtClean="0">
              <a:ea typeface="ＭＳ Ｐゴシック" pitchFamily="-84" charset="-128"/>
            </a:endParaRPr>
          </a:p>
          <a:p>
            <a:pPr marL="171450" indent="-171450">
              <a:buFont typeface="Arial" pitchFamily="34" charset="0"/>
              <a:buChar char="•"/>
            </a:pPr>
            <a:r>
              <a:rPr lang="en-US" sz="1200" dirty="0" smtClean="0">
                <a:ea typeface="ＭＳ Ｐゴシック" pitchFamily="-84" charset="-128"/>
              </a:rPr>
              <a:t>FMCSA conducted an analysis to determine how many carriers would be subject to the HM Intervention Threshold if the Agency changed the inspection criteria to require the observation of recent inspections and a certain percentage of inspections where the carrier was designated as hauling placardable quantities of HM. FMCSA determined that tightening the HM placardable inspection criteria would exclude 11,432 of the approximately 24,000 carriers currently subject to HM Thresholds, yet would still cover a vast majority of the placardable HM activity (i.e., 94% of the total number of placardable HM inspections).</a:t>
            </a:r>
          </a:p>
          <a:p>
            <a:pPr marL="171403" indent="-171403">
              <a:buFontTx/>
              <a:buChar char="•"/>
            </a:pPr>
            <a:endParaRPr lang="en-US" sz="1200" dirty="0" smtClean="0">
              <a:ea typeface="ＭＳ Ｐゴシック" pitchFamily="-84" charset="-128"/>
            </a:endParaRPr>
          </a:p>
          <a:p>
            <a:pPr marL="171450" indent="-171450">
              <a:buFont typeface="Arial" pitchFamily="34" charset="0"/>
              <a:buChar char="•"/>
            </a:pPr>
            <a:r>
              <a:rPr lang="en-US" sz="1200" dirty="0" smtClean="0">
                <a:ea typeface="ＭＳ Ｐゴシック" pitchFamily="-84" charset="-128"/>
              </a:rPr>
              <a:t>As a result, FMCSA will tighten the HM placardable inspection criteria to include: </a:t>
            </a:r>
          </a:p>
          <a:p>
            <a:r>
              <a:rPr lang="en-US" sz="1200" dirty="0" smtClean="0"/>
              <a:t>     - At least 2 HM placardable inspections, with 1 in the past 12 months. </a:t>
            </a:r>
          </a:p>
          <a:p>
            <a:r>
              <a:rPr lang="en-US" sz="1200" dirty="0" smtClean="0"/>
              <a:t>     - At least 5% of total inspections indicated as HM placardable inspections. </a:t>
            </a:r>
          </a:p>
          <a:p>
            <a:endParaRPr lang="en-US" sz="1200" dirty="0" smtClean="0"/>
          </a:p>
          <a:p>
            <a:pPr marL="171450" indent="-171450">
              <a:buFont typeface="Arial" pitchFamily="34" charset="0"/>
              <a:buChar char="•"/>
            </a:pPr>
            <a:r>
              <a:rPr lang="en-US" sz="1200" dirty="0" smtClean="0">
                <a:ea typeface="ＭＳ Ｐゴシック" pitchFamily="-84" charset="-128"/>
              </a:rPr>
              <a:t>This solution would weed out carriers with only minor numbers of placardable HM inspections and allow FMCSA and our State Partners to focus on carriers involved in the majority of placardable HM transport. </a:t>
            </a:r>
          </a:p>
          <a:p>
            <a:endParaRPr lang="en-US" sz="1000" b="1" dirty="0" smtClean="0"/>
          </a:p>
        </p:txBody>
      </p:sp>
      <p:sp>
        <p:nvSpPr>
          <p:cNvPr id="4" name="Slide Number Placeholder 3"/>
          <p:cNvSpPr>
            <a:spLocks noGrp="1"/>
          </p:cNvSpPr>
          <p:nvPr>
            <p:ph type="sldNum" sz="quarter" idx="10"/>
          </p:nvPr>
        </p:nvSpPr>
        <p:spPr/>
        <p:txBody>
          <a:bodyPr/>
          <a:lstStyle/>
          <a:p>
            <a:fld id="{EE0DF49A-EE32-4FAC-B281-BC9491B4E5A6}" type="slidenum">
              <a:rPr lang="en-US" smtClean="0"/>
              <a:pPr/>
              <a:t>16</a:t>
            </a:fld>
            <a:endParaRPr lang="en-US" dirty="0"/>
          </a:p>
        </p:txBody>
      </p:sp>
    </p:spTree>
    <p:extLst>
      <p:ext uri="{BB962C8B-B14F-4D97-AF65-F5344CB8AC3E}">
        <p14:creationId xmlns:p14="http://schemas.microsoft.com/office/powerpoint/2010/main" val="30296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17</a:t>
            </a:fld>
            <a:endParaRPr lang="en-US" dirty="0"/>
          </a:p>
        </p:txBody>
      </p:sp>
    </p:spTree>
    <p:extLst>
      <p:ext uri="{BB962C8B-B14F-4D97-AF65-F5344CB8AC3E}">
        <p14:creationId xmlns:p14="http://schemas.microsoft.com/office/powerpoint/2010/main" val="99288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itchFamily="34" charset="0"/>
              <a:buChar char="•"/>
            </a:pPr>
            <a:r>
              <a:rPr lang="en-US" dirty="0" smtClean="0"/>
              <a:t>It’s important to distinguish between the SMS Preview Website and the SMS Website.</a:t>
            </a:r>
            <a:r>
              <a:rPr lang="en-US" baseline="0" dirty="0" smtClean="0"/>
              <a:t> </a:t>
            </a:r>
            <a:r>
              <a:rPr lang="en-US" dirty="0" smtClean="0"/>
              <a:t>The SMS Preview Website shows</a:t>
            </a:r>
            <a:r>
              <a:rPr lang="en-US" baseline="0" dirty="0" smtClean="0"/>
              <a:t> how impending SMS changes and improvements will affect individual motor carriers’ scores and percentiles; it specifically calls attention to the changes in order to orient users with what will be implemented into SMS. It is used for FMCSA workload prioritization.</a:t>
            </a:r>
          </a:p>
          <a:p>
            <a:pPr marL="228600" indent="-228600">
              <a:buFont typeface="Arial" pitchFamily="34" charset="0"/>
              <a:buChar char="•"/>
            </a:pPr>
            <a:endParaRPr lang="en-US" baseline="0" dirty="0" smtClean="0"/>
          </a:p>
          <a:p>
            <a:pPr marL="171450" indent="-171450">
              <a:buFont typeface="Arial" pitchFamily="34" charset="0"/>
              <a:buChar char="•"/>
            </a:pPr>
            <a:r>
              <a:rPr lang="en-US" baseline="0" dirty="0" smtClean="0"/>
              <a:t>The SMS Preview Website is only available to logged-in motor carriers and enforcement personnel.  Shippers/Insurers and the public do not see the SMS Preview.</a:t>
            </a:r>
            <a:endParaRPr lang="en-US" dirty="0" smtClean="0"/>
          </a:p>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19</a:t>
            </a:fld>
            <a:endParaRPr lang="en-US" dirty="0"/>
          </a:p>
        </p:txBody>
      </p:sp>
    </p:spTree>
    <p:extLst>
      <p:ext uri="{BB962C8B-B14F-4D97-AF65-F5344CB8AC3E}">
        <p14:creationId xmlns:p14="http://schemas.microsoft.com/office/powerpoint/2010/main" val="206139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marL="171450" indent="-171450">
              <a:buFont typeface="Arial" pitchFamily="34" charset="0"/>
              <a:buChar char="•"/>
            </a:pPr>
            <a:r>
              <a:rPr lang="en-US" dirty="0" smtClean="0">
                <a:ea typeface="ＭＳ Ｐゴシック" charset="-128"/>
              </a:rPr>
              <a:t>Log</a:t>
            </a:r>
            <a:r>
              <a:rPr lang="en-US" baseline="0" dirty="0" smtClean="0">
                <a:ea typeface="ＭＳ Ｐゴシック" charset="-128"/>
              </a:rPr>
              <a:t> in</a:t>
            </a:r>
            <a:r>
              <a:rPr lang="en-US" dirty="0" smtClean="0">
                <a:ea typeface="ＭＳ Ｐゴシック" charset="-128"/>
              </a:rPr>
              <a:t> to the Portal and select the CSA Outreach link.</a:t>
            </a:r>
          </a:p>
          <a:p>
            <a:endParaRPr lang="en-US" dirty="0" smtClean="0">
              <a:ea typeface="ＭＳ Ｐゴシック" charset="-128"/>
            </a:endParaRPr>
          </a:p>
        </p:txBody>
      </p:sp>
      <p:sp>
        <p:nvSpPr>
          <p:cNvPr id="49156" name="Slide Number Placeholder 3"/>
          <p:cNvSpPr txBox="1">
            <a:spLocks noGrp="1"/>
          </p:cNvSpPr>
          <p:nvPr/>
        </p:nvSpPr>
        <p:spPr bwMode="auto">
          <a:xfrm>
            <a:off x="3936468" y="8771729"/>
            <a:ext cx="3012017" cy="462758"/>
          </a:xfrm>
          <a:prstGeom prst="rect">
            <a:avLst/>
          </a:prstGeom>
          <a:noFill/>
          <a:ln w="9525">
            <a:noFill/>
            <a:miter lim="800000"/>
            <a:headEnd/>
            <a:tailEnd/>
          </a:ln>
        </p:spPr>
        <p:txBody>
          <a:bodyPr lIns="92669" tIns="46333" rIns="92669" bIns="46333" anchor="b"/>
          <a:lstStyle/>
          <a:p>
            <a:pPr algn="r" defTabSz="933505"/>
            <a:fld id="{5A37C1EB-D1BB-4348-BBE7-25152D429923}" type="slidenum">
              <a:rPr lang="en-US" sz="1200"/>
              <a:pPr algn="r" defTabSz="933505"/>
              <a:t>20</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171450" indent="-171450" defTabSz="916011">
              <a:buFont typeface="Arial" pitchFamily="34" charset="0"/>
              <a:buChar char="•"/>
              <a:defRPr/>
            </a:pPr>
            <a:r>
              <a:rPr lang="en-US" dirty="0" smtClean="0">
                <a:ea typeface="ＭＳ Ｐゴシック" pitchFamily="-106" charset="-128"/>
              </a:rPr>
              <a:t>This page shows the Carrier Overview (similar</a:t>
            </a:r>
            <a:r>
              <a:rPr lang="en-US" baseline="0" dirty="0" smtClean="0">
                <a:ea typeface="ＭＳ Ｐゴシック" pitchFamily="-106" charset="-128"/>
              </a:rPr>
              <a:t> to today’s SMS Website) with additional features:</a:t>
            </a:r>
          </a:p>
          <a:p>
            <a:pPr defTabSz="916011">
              <a:defRPr/>
            </a:pPr>
            <a:endParaRPr lang="en-US" baseline="0" dirty="0" smtClean="0">
              <a:ea typeface="ＭＳ Ｐゴシック" pitchFamily="-106" charset="-128"/>
            </a:endParaRPr>
          </a:p>
          <a:p>
            <a:pPr defTabSz="916011">
              <a:defRPr/>
            </a:pPr>
            <a:r>
              <a:rPr lang="en-US" baseline="0" dirty="0" smtClean="0">
                <a:ea typeface="ＭＳ Ｐゴシック" pitchFamily="-106" charset="-128"/>
              </a:rPr>
              <a:t>(CLICK MOUSE)</a:t>
            </a:r>
          </a:p>
          <a:p>
            <a:pPr defTabSz="916011">
              <a:defRPr/>
            </a:pPr>
            <a:endParaRPr lang="en-US" dirty="0" smtClean="0">
              <a:ea typeface="ＭＳ Ｐゴシック" pitchFamily="-106" charset="-128"/>
            </a:endParaRPr>
          </a:p>
          <a:p>
            <a:pPr marL="229002" indent="-229002" defTabSz="916011">
              <a:buFontTx/>
              <a:buAutoNum type="arabicPeriod"/>
              <a:defRPr/>
            </a:pPr>
            <a:r>
              <a:rPr lang="en-US" dirty="0" smtClean="0">
                <a:ea typeface="ＭＳ Ｐゴシック" pitchFamily="-106" charset="-128"/>
              </a:rPr>
              <a:t>This area lists when the SMS data was last updated and the next anticipated update date (both of which were frequent questions during the 2010 data review/preview).</a:t>
            </a:r>
          </a:p>
          <a:p>
            <a:pPr marL="229002" indent="-229002" defTabSz="916011">
              <a:buFontTx/>
              <a:buAutoNum type="arabicPeriod"/>
              <a:defRPr/>
            </a:pPr>
            <a:r>
              <a:rPr lang="en-US" dirty="0" smtClean="0">
                <a:ea typeface="ＭＳ Ｐゴシック" pitchFamily="-106" charset="-128"/>
              </a:rPr>
              <a:t>The “Impacts on You” tab contains a customized list of updates by U.S.</a:t>
            </a:r>
            <a:r>
              <a:rPr lang="en-US" baseline="0" dirty="0" smtClean="0">
                <a:ea typeface="ＭＳ Ｐゴシック" pitchFamily="-106" charset="-128"/>
              </a:rPr>
              <a:t> DOT #.</a:t>
            </a:r>
            <a:endParaRPr lang="en-US" dirty="0" smtClean="0">
              <a:ea typeface="ＭＳ Ｐゴシック" pitchFamily="-106" charset="-128"/>
            </a:endParaRPr>
          </a:p>
          <a:p>
            <a:pPr marL="229002" indent="-229002" defTabSz="916011">
              <a:buFontTx/>
              <a:buAutoNum type="arabicPeriod"/>
              <a:defRPr/>
            </a:pPr>
            <a:r>
              <a:rPr lang="en-US" dirty="0" smtClean="0">
                <a:ea typeface="ＭＳ Ｐゴシック" pitchFamily="-106" charset="-128"/>
              </a:rPr>
              <a:t>The</a:t>
            </a:r>
            <a:r>
              <a:rPr lang="en-US" baseline="0" dirty="0" smtClean="0">
                <a:ea typeface="ＭＳ Ｐゴシック" pitchFamily="-106" charset="-128"/>
              </a:rPr>
              <a:t> “Documentation” tab contains </a:t>
            </a:r>
            <a:r>
              <a:rPr lang="en-US" dirty="0" smtClean="0">
                <a:ea typeface="ＭＳ Ｐゴシック" pitchFamily="-106" charset="-128"/>
              </a:rPr>
              <a:t>links to related collateral material. </a:t>
            </a:r>
          </a:p>
          <a:p>
            <a:pPr marL="229002" indent="-229002" defTabSz="916011">
              <a:buFontTx/>
              <a:buAutoNum type="arabicPeriod"/>
              <a:defRPr/>
            </a:pPr>
            <a:endParaRPr lang="en-US" dirty="0" smtClean="0">
              <a:ea typeface="ＭＳ Ｐゴシック" pitchFamily="-106" charset="-128"/>
            </a:endParaRPr>
          </a:p>
          <a:p>
            <a:pPr marL="0" indent="0" defTabSz="916011">
              <a:buFontTx/>
              <a:buNone/>
              <a:defRPr/>
            </a:pPr>
            <a:r>
              <a:rPr lang="en-US" dirty="0" smtClean="0">
                <a:ea typeface="ＭＳ Ｐゴシック" pitchFamily="-106" charset="-128"/>
              </a:rPr>
              <a:t>(CLICK MOUSE)</a:t>
            </a:r>
          </a:p>
          <a:p>
            <a:pPr marL="0" indent="0" defTabSz="916011">
              <a:buFontTx/>
              <a:buNone/>
              <a:defRPr/>
            </a:pPr>
            <a:endParaRPr lang="en-US" dirty="0" smtClean="0">
              <a:ea typeface="ＭＳ Ｐゴシック" pitchFamily="-106" charset="-128"/>
            </a:endParaRPr>
          </a:p>
          <a:p>
            <a:pPr marL="171450" marR="0" indent="-171450" algn="l" defTabSz="916011"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This toolbar is on the left side of every webpage and scrolls down the page with the user so it is always available. It provides quick access to the Help Center, Contact Us email form, Division phone and CSA 1-800 numbers, print feature, and data download center.</a:t>
            </a:r>
            <a:endParaRPr lang="en-US" dirty="0" smtClean="0">
              <a:ea typeface="ＭＳ Ｐゴシック" pitchFamily="-106" charset="-128"/>
            </a:endParaRPr>
          </a:p>
          <a:p>
            <a:pPr marL="0" indent="0" defTabSz="916011">
              <a:buFontTx/>
              <a:buNone/>
              <a:defRPr/>
            </a:pPr>
            <a:endParaRPr lang="en-US" dirty="0" smtClean="0">
              <a:ea typeface="ＭＳ Ｐゴシック" pitchFamily="-106" charset="-128"/>
            </a:endParaRPr>
          </a:p>
          <a:p>
            <a:pPr marL="0" indent="0" defTabSz="916011">
              <a:buFontTx/>
              <a:buNone/>
              <a:defRPr/>
            </a:pPr>
            <a:r>
              <a:rPr lang="en-US" dirty="0" smtClean="0">
                <a:ea typeface="ＭＳ Ｐゴシック" pitchFamily="-106" charset="-128"/>
              </a:rPr>
              <a:t>(CLICK MOUSE)</a:t>
            </a:r>
          </a:p>
          <a:p>
            <a:pPr defTabSz="916011">
              <a:defRPr/>
            </a:pPr>
            <a:endParaRPr lang="en-US" dirty="0" smtClean="0">
              <a:ea typeface="ＭＳ Ｐゴシック" pitchFamily="-106" charset="-128"/>
            </a:endParaRPr>
          </a:p>
          <a:p>
            <a:pPr marL="171450" indent="-171450" defTabSz="916011">
              <a:buFont typeface="Arial" pitchFamily="34" charset="0"/>
              <a:buChar char="•"/>
              <a:defRPr/>
            </a:pPr>
            <a:r>
              <a:rPr lang="en-US" dirty="0" smtClean="0">
                <a:ea typeface="ＭＳ Ｐゴシック" pitchFamily="-106" charset="-128"/>
              </a:rPr>
              <a:t>The initial view only shows the pending information. </a:t>
            </a:r>
            <a:r>
              <a:rPr lang="en-US" b="1" dirty="0" smtClean="0">
                <a:ea typeface="ＭＳ Ｐゴシック" pitchFamily="-106" charset="-128"/>
              </a:rPr>
              <a:t>Users can click on the blue arrow </a:t>
            </a:r>
            <a:r>
              <a:rPr lang="en-US" b="0" dirty="0" smtClean="0">
                <a:ea typeface="ＭＳ Ｐゴシック" pitchFamily="-106" charset="-128"/>
              </a:rPr>
              <a:t>(in</a:t>
            </a:r>
            <a:r>
              <a:rPr lang="en-US" b="0" baseline="0" dirty="0" smtClean="0">
                <a:ea typeface="ＭＳ Ｐゴシック" pitchFamily="-106" charset="-128"/>
              </a:rPr>
              <a:t> the “Select to Compare” section) </a:t>
            </a:r>
            <a:r>
              <a:rPr lang="en-US" dirty="0" smtClean="0">
                <a:ea typeface="ＭＳ Ｐゴシック" pitchFamily="-106" charset="-128"/>
              </a:rPr>
              <a:t>to expand the page to include current data (see next slide).</a:t>
            </a:r>
          </a:p>
          <a:p>
            <a:pPr marL="229002" indent="-229002" defTabSz="916011">
              <a:buFontTx/>
              <a:buAutoNum type="arabicPeriod"/>
              <a:defRPr/>
            </a:pPr>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a:buAutoNum type="arabicPeriod"/>
            </a:pPr>
            <a:endParaRPr lang="en-US" dirty="0" smtClean="0">
              <a:ea typeface="ＭＳ Ｐゴシック" pitchFamily="-106" charset="-128"/>
            </a:endParaRPr>
          </a:p>
          <a:p>
            <a:endParaRPr lang="en-US" dirty="0" smtClean="0">
              <a:ea typeface="ＭＳ Ｐゴシック" charset="-128"/>
            </a:endParaRPr>
          </a:p>
        </p:txBody>
      </p:sp>
      <p:sp>
        <p:nvSpPr>
          <p:cNvPr id="52228" name="Slide Number Placeholder 3"/>
          <p:cNvSpPr>
            <a:spLocks noGrp="1"/>
          </p:cNvSpPr>
          <p:nvPr>
            <p:ph type="sldNum" sz="quarter" idx="5"/>
          </p:nvPr>
        </p:nvSpPr>
        <p:spPr>
          <a:noFill/>
        </p:spPr>
        <p:txBody>
          <a:bodyPr/>
          <a:lstStyle/>
          <a:p>
            <a:fld id="{6AD9B33C-2D13-48A5-9CDF-BEABE767ABBA}" type="slidenum">
              <a:rPr lang="en-US" smtClean="0">
                <a:ea typeface="ＭＳ Ｐゴシック" charset="-128"/>
                <a:cs typeface="Arial" charset="0"/>
              </a:rPr>
              <a:pPr/>
              <a:t>21</a:t>
            </a:fld>
            <a:endParaRPr lang="en-US" dirty="0" smtClean="0">
              <a:ea typeface="ＭＳ Ｐゴシック"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a:t>
            </a:fld>
            <a:endParaRPr lang="en-US" dirty="0"/>
          </a:p>
        </p:txBody>
      </p:sp>
    </p:spTree>
    <p:extLst>
      <p:ext uri="{BB962C8B-B14F-4D97-AF65-F5344CB8AC3E}">
        <p14:creationId xmlns:p14="http://schemas.microsoft.com/office/powerpoint/2010/main" val="197940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171450" indent="-171450">
              <a:buFont typeface="Arial" pitchFamily="34" charset="0"/>
              <a:buChar char="•"/>
            </a:pPr>
            <a:r>
              <a:rPr lang="en-US" dirty="0" smtClean="0">
                <a:ea typeface="ＭＳ Ｐゴシック" pitchFamily="-106" charset="-128"/>
              </a:rPr>
              <a:t>After</a:t>
            </a:r>
            <a:r>
              <a:rPr lang="en-US" baseline="0" dirty="0" smtClean="0">
                <a:ea typeface="ＭＳ Ｐゴシック" pitchFamily="-106" charset="-128"/>
              </a:rPr>
              <a:t> clicking on the blue arrow, users are able to see </a:t>
            </a:r>
            <a:r>
              <a:rPr lang="en-US" dirty="0"/>
              <a:t>the Carrier Overview page with the current and pending information </a:t>
            </a:r>
            <a:r>
              <a:rPr lang="en-US" dirty="0" smtClean="0"/>
              <a:t>shown </a:t>
            </a:r>
            <a:r>
              <a:rPr lang="en-US" dirty="0"/>
              <a:t>side-by-side for comparative purposes. </a:t>
            </a:r>
          </a:p>
          <a:p>
            <a:endParaRPr lang="en-US" dirty="0"/>
          </a:p>
          <a:p>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a:buAutoNum type="arabicPeriod"/>
            </a:pPr>
            <a:endParaRPr lang="en-US" dirty="0" smtClean="0">
              <a:ea typeface="ＭＳ Ｐゴシック" pitchFamily="-106" charset="-128"/>
            </a:endParaRPr>
          </a:p>
          <a:p>
            <a:endParaRPr lang="en-US" dirty="0" smtClean="0">
              <a:ea typeface="ＭＳ Ｐゴシック" charset="-128"/>
            </a:endParaRPr>
          </a:p>
        </p:txBody>
      </p:sp>
      <p:sp>
        <p:nvSpPr>
          <p:cNvPr id="52228" name="Slide Number Placeholder 3"/>
          <p:cNvSpPr>
            <a:spLocks noGrp="1"/>
          </p:cNvSpPr>
          <p:nvPr>
            <p:ph type="sldNum" sz="quarter" idx="5"/>
          </p:nvPr>
        </p:nvSpPr>
        <p:spPr>
          <a:noFill/>
        </p:spPr>
        <p:txBody>
          <a:bodyPr/>
          <a:lstStyle/>
          <a:p>
            <a:fld id="{6AD9B33C-2D13-48A5-9CDF-BEABE767ABBA}" type="slidenum">
              <a:rPr lang="en-US" smtClean="0">
                <a:ea typeface="ＭＳ Ｐゴシック" charset="-128"/>
                <a:cs typeface="Arial" charset="0"/>
              </a:rPr>
              <a:pPr/>
              <a:t>22</a:t>
            </a:fld>
            <a:endParaRPr lang="en-US" dirty="0" smtClean="0">
              <a:ea typeface="ＭＳ Ｐゴシック" charset="-128"/>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171450" indent="-171450" defTabSz="916011">
              <a:buFont typeface="Arial" pitchFamily="34" charset="0"/>
              <a:buChar char="•"/>
              <a:defRPr/>
            </a:pPr>
            <a:r>
              <a:rPr lang="en-US" dirty="0" smtClean="0">
                <a:ea typeface="ＭＳ Ｐゴシック" pitchFamily="-106" charset="-128"/>
              </a:rPr>
              <a:t>Back</a:t>
            </a:r>
            <a:r>
              <a:rPr lang="en-US" baseline="0" dirty="0" smtClean="0">
                <a:ea typeface="ＭＳ Ｐゴシック" pitchFamily="-106" charset="-128"/>
              </a:rPr>
              <a:t> on the Carrier Overview page, users can click the “What Does This Mean?” button to get a better understanding and description of what each of their BASIC percentages are indicating (as seen on the next slide).</a:t>
            </a:r>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a:buAutoNum type="arabicPeriod"/>
            </a:pPr>
            <a:endParaRPr lang="en-US" dirty="0" smtClean="0">
              <a:ea typeface="ＭＳ Ｐゴシック" pitchFamily="-106" charset="-128"/>
            </a:endParaRPr>
          </a:p>
          <a:p>
            <a:endParaRPr lang="en-US" dirty="0" smtClean="0">
              <a:ea typeface="ＭＳ Ｐゴシック" charset="-128"/>
            </a:endParaRPr>
          </a:p>
        </p:txBody>
      </p:sp>
      <p:sp>
        <p:nvSpPr>
          <p:cNvPr id="52228" name="Slide Number Placeholder 3"/>
          <p:cNvSpPr>
            <a:spLocks noGrp="1"/>
          </p:cNvSpPr>
          <p:nvPr>
            <p:ph type="sldNum" sz="quarter" idx="5"/>
          </p:nvPr>
        </p:nvSpPr>
        <p:spPr>
          <a:noFill/>
        </p:spPr>
        <p:txBody>
          <a:bodyPr/>
          <a:lstStyle/>
          <a:p>
            <a:fld id="{6AD9B33C-2D13-48A5-9CDF-BEABE767ABBA}" type="slidenum">
              <a:rPr lang="en-US" smtClean="0">
                <a:ea typeface="ＭＳ Ｐゴシック" charset="-128"/>
                <a:cs typeface="Arial" charset="0"/>
              </a:rPr>
              <a:pPr/>
              <a:t>23</a:t>
            </a:fld>
            <a:endParaRPr lang="en-US" dirty="0" smtClean="0">
              <a:ea typeface="ＭＳ Ｐゴシック" charset="-128"/>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marL="171450" indent="-171450">
              <a:buFont typeface="Arial" pitchFamily="34" charset="0"/>
              <a:buChar char="•"/>
            </a:pPr>
            <a:r>
              <a:rPr lang="en-US" dirty="0" smtClean="0">
                <a:ea typeface="ＭＳ Ｐゴシック" charset="-128"/>
              </a:rPr>
              <a:t>This screenshot shows a detailed explanation of what the values for each BASIC mean to a carrier. </a:t>
            </a:r>
          </a:p>
          <a:p>
            <a:endParaRPr lang="en-US" dirty="0" smtClean="0">
              <a:ea typeface="ＭＳ Ｐゴシック" charset="-128"/>
            </a:endParaRPr>
          </a:p>
          <a:p>
            <a:r>
              <a:rPr lang="en-US" dirty="0" smtClean="0">
                <a:ea typeface="ＭＳ Ｐゴシック" charset="-128"/>
              </a:rPr>
              <a:t>(CLICK</a:t>
            </a:r>
            <a:r>
              <a:rPr lang="en-US" baseline="0" dirty="0" smtClean="0">
                <a:ea typeface="ＭＳ Ｐゴシック" charset="-128"/>
              </a:rPr>
              <a:t> MOUSE)</a:t>
            </a:r>
          </a:p>
          <a:p>
            <a:endParaRPr lang="en-US" baseline="0" dirty="0" smtClean="0">
              <a:ea typeface="ＭＳ Ｐゴシック" charset="-128"/>
            </a:endParaRPr>
          </a:p>
          <a:p>
            <a:pPr marL="171450" indent="-171450">
              <a:buFont typeface="Arial" pitchFamily="34" charset="0"/>
              <a:buChar char="•"/>
            </a:pPr>
            <a:r>
              <a:rPr lang="en-US" baseline="0" dirty="0" smtClean="0">
                <a:ea typeface="ＭＳ Ｐゴシック" charset="-128"/>
              </a:rPr>
              <a:t>This is a highlighted view of the explanation for the Unsafe Driving BASIC showing what, exactly, the “79%” means to the carrier.</a:t>
            </a:r>
            <a:endParaRPr lang="en-US" dirty="0" smtClean="0">
              <a:ea typeface="ＭＳ Ｐゴシック" charset="-128"/>
            </a:endParaRPr>
          </a:p>
        </p:txBody>
      </p:sp>
      <p:sp>
        <p:nvSpPr>
          <p:cNvPr id="54276" name="Slide Number Placeholder 3"/>
          <p:cNvSpPr>
            <a:spLocks noGrp="1"/>
          </p:cNvSpPr>
          <p:nvPr>
            <p:ph type="sldNum" sz="quarter" idx="5"/>
          </p:nvPr>
        </p:nvSpPr>
        <p:spPr>
          <a:noFill/>
        </p:spPr>
        <p:txBody>
          <a:bodyPr/>
          <a:lstStyle/>
          <a:p>
            <a:fld id="{EE0EFA02-FF5A-4D29-A570-E408A2ABFBC8}" type="slidenum">
              <a:rPr lang="en-US" smtClean="0">
                <a:ea typeface="ＭＳ Ｐゴシック" charset="-128"/>
              </a:rPr>
              <a:pPr/>
              <a:t>24</a:t>
            </a:fld>
            <a:endParaRPr lang="en-US" dirty="0"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171450" indent="-171450">
              <a:buFont typeface="Arial" pitchFamily="34" charset="0"/>
              <a:buChar char="•"/>
            </a:pPr>
            <a:r>
              <a:rPr lang="en-US" dirty="0"/>
              <a:t>This screenshot shows the overview of a carrier’s pending SMS information with an arrow pointing to the “Changed” icon with a yellow circle.  In addition to highlighting areas that are affected by a change, the yellow dot appears next to changed data. When the user hovers over the </a:t>
            </a:r>
            <a:r>
              <a:rPr lang="en-US" dirty="0" smtClean="0"/>
              <a:t>dot, </a:t>
            </a:r>
            <a:r>
              <a:rPr lang="en-US" dirty="0"/>
              <a:t>it will display the </a:t>
            </a:r>
            <a:r>
              <a:rPr lang="en-US" dirty="0" smtClean="0"/>
              <a:t>“Changed</a:t>
            </a:r>
            <a:r>
              <a:rPr lang="en-US" dirty="0"/>
              <a:t>” </a:t>
            </a:r>
            <a:r>
              <a:rPr lang="en-US" dirty="0" smtClean="0"/>
              <a:t>tag, </a:t>
            </a:r>
            <a:r>
              <a:rPr lang="en-US" dirty="0"/>
              <a:t>which will lead a user </a:t>
            </a:r>
            <a:r>
              <a:rPr lang="en-US" dirty="0" smtClean="0"/>
              <a:t>to an </a:t>
            </a:r>
            <a:r>
              <a:rPr lang="en-US" dirty="0"/>
              <a:t>additional explanation.</a:t>
            </a:r>
          </a:p>
          <a:p>
            <a:endParaRPr lang="en-US" dirty="0"/>
          </a:p>
          <a:p>
            <a:pPr defTabSz="916011">
              <a:defRPr/>
            </a:pPr>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defTabSz="916011">
              <a:buFontTx/>
              <a:buAutoNum type="arabicPeriod"/>
              <a:defRPr/>
            </a:pPr>
            <a:endParaRPr lang="en-US" dirty="0">
              <a:ea typeface="ＭＳ Ｐゴシック" pitchFamily="-106" charset="-128"/>
            </a:endParaRPr>
          </a:p>
          <a:p>
            <a:pPr marL="229002" indent="-229002">
              <a:buAutoNum type="arabicPeriod"/>
            </a:pPr>
            <a:endParaRPr lang="en-US" dirty="0" smtClean="0">
              <a:ea typeface="ＭＳ Ｐゴシック" pitchFamily="-106" charset="-128"/>
            </a:endParaRPr>
          </a:p>
          <a:p>
            <a:endParaRPr lang="en-US" dirty="0" smtClean="0">
              <a:ea typeface="ＭＳ Ｐゴシック" charset="-128"/>
            </a:endParaRPr>
          </a:p>
        </p:txBody>
      </p:sp>
      <p:sp>
        <p:nvSpPr>
          <p:cNvPr id="52228" name="Slide Number Placeholder 3"/>
          <p:cNvSpPr>
            <a:spLocks noGrp="1"/>
          </p:cNvSpPr>
          <p:nvPr>
            <p:ph type="sldNum" sz="quarter" idx="5"/>
          </p:nvPr>
        </p:nvSpPr>
        <p:spPr>
          <a:noFill/>
        </p:spPr>
        <p:txBody>
          <a:bodyPr/>
          <a:lstStyle/>
          <a:p>
            <a:fld id="{6AD9B33C-2D13-48A5-9CDF-BEABE767ABBA}" type="slidenum">
              <a:rPr lang="en-US" smtClean="0">
                <a:ea typeface="ＭＳ Ｐゴシック" charset="-128"/>
                <a:cs typeface="Arial" charset="0"/>
              </a:rPr>
              <a:pPr/>
              <a:t>25</a:t>
            </a:fld>
            <a:endParaRPr lang="en-US" dirty="0" smtClean="0">
              <a:ea typeface="ＭＳ Ｐゴシック"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marL="171450" indent="-171450">
              <a:buFont typeface="Arial" pitchFamily="34" charset="0"/>
              <a:buChar char="•"/>
            </a:pPr>
            <a:r>
              <a:rPr lang="en-US" dirty="0" smtClean="0">
                <a:ea typeface="ＭＳ Ｐゴシック" charset="-128"/>
              </a:rPr>
              <a:t>Details pop</a:t>
            </a:r>
            <a:r>
              <a:rPr lang="en-US" baseline="0" dirty="0" smtClean="0">
                <a:ea typeface="ＭＳ Ｐゴシック" charset="-128"/>
              </a:rPr>
              <a:t> </a:t>
            </a:r>
            <a:r>
              <a:rPr lang="en-US" dirty="0" smtClean="0">
                <a:ea typeface="ＭＳ Ｐゴシック" charset="-128"/>
              </a:rPr>
              <a:t>up when a user selects a yellow highlighted circle. The pop-up explains the change, shows the carrier its current and pending data, and includes direct links to related questions</a:t>
            </a:r>
            <a:r>
              <a:rPr lang="en-US" baseline="0" dirty="0" smtClean="0">
                <a:ea typeface="ＭＳ Ｐゴシック" charset="-128"/>
              </a:rPr>
              <a:t> such as</a:t>
            </a:r>
            <a:r>
              <a:rPr lang="en-US" dirty="0" smtClean="0">
                <a:ea typeface="ＭＳ Ｐゴシック" charset="-128"/>
              </a:rPr>
              <a:t> why the change was made. </a:t>
            </a:r>
          </a:p>
          <a:p>
            <a:endParaRPr lang="en-US" dirty="0" smtClean="0">
              <a:ea typeface="ＭＳ Ｐゴシック" charset="-128"/>
            </a:endParaRPr>
          </a:p>
        </p:txBody>
      </p:sp>
      <p:sp>
        <p:nvSpPr>
          <p:cNvPr id="56324" name="Slide Number Placeholder 3"/>
          <p:cNvSpPr>
            <a:spLocks noGrp="1"/>
          </p:cNvSpPr>
          <p:nvPr>
            <p:ph type="sldNum" sz="quarter" idx="5"/>
          </p:nvPr>
        </p:nvSpPr>
        <p:spPr>
          <a:noFill/>
        </p:spPr>
        <p:txBody>
          <a:bodyPr/>
          <a:lstStyle/>
          <a:p>
            <a:fld id="{27023EA9-4E32-4C28-AB3D-8284014539B8}" type="slidenum">
              <a:rPr lang="en-US" smtClean="0">
                <a:ea typeface="ＭＳ Ｐゴシック" charset="-128"/>
                <a:cs typeface="Arial" charset="0"/>
              </a:rPr>
              <a:pPr/>
              <a:t>26</a:t>
            </a:fld>
            <a:endParaRPr lang="en-US" dirty="0" smtClean="0">
              <a:ea typeface="ＭＳ Ｐゴシック"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273">
              <a:buFont typeface="Arial" pitchFamily="34" charset="0"/>
              <a:buChar char="•"/>
              <a:defRPr/>
            </a:pPr>
            <a:r>
              <a:rPr lang="en-US" dirty="0" smtClean="0">
                <a:ea typeface="ＭＳ Ｐゴシック" pitchFamily="-106" charset="-128"/>
              </a:rPr>
              <a:t>As</a:t>
            </a:r>
            <a:r>
              <a:rPr lang="en-US" baseline="0" dirty="0" smtClean="0">
                <a:ea typeface="ＭＳ Ｐゴシック" pitchFamily="-106" charset="-128"/>
              </a:rPr>
              <a:t> with SMS today, users can get more detailed information for each BASIC  by clicking on the name of the BASIC. The detailed BASIC page contains all of the same information as SMS; any new items (i.e., new violations) will be indicated with the same yellow dot that you see on the homepage. A user can click on the yellow dots for an explanation of the change/improvement.</a:t>
            </a:r>
          </a:p>
          <a:p>
            <a:endParaRPr lang="en-US" dirty="0"/>
          </a:p>
        </p:txBody>
      </p:sp>
    </p:spTree>
    <p:extLst>
      <p:ext uri="{BB962C8B-B14F-4D97-AF65-F5344CB8AC3E}">
        <p14:creationId xmlns:p14="http://schemas.microsoft.com/office/powerpoint/2010/main" val="1128184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This page shows what a detailed BASICs page will look like. </a:t>
            </a:r>
            <a:r>
              <a:rPr lang="en-US" dirty="0" smtClean="0"/>
              <a:t>The layout </a:t>
            </a:r>
            <a:r>
              <a:rPr lang="en-US" dirty="0"/>
              <a:t>is very similar to the current SMS </a:t>
            </a:r>
            <a:r>
              <a:rPr lang="en-US" dirty="0" smtClean="0"/>
              <a:t>Website.</a:t>
            </a:r>
            <a:r>
              <a:rPr lang="en-US" baseline="0" dirty="0" smtClean="0"/>
              <a:t> </a:t>
            </a:r>
            <a:r>
              <a:rPr lang="en-US" dirty="0" smtClean="0"/>
              <a:t>Areas </a:t>
            </a:r>
            <a:r>
              <a:rPr lang="en-US" dirty="0"/>
              <a:t>that have changed are highlighted with a yellow border.  </a:t>
            </a:r>
          </a:p>
          <a:p>
            <a:pPr marL="171450" indent="-171450">
              <a:buFont typeface="Arial" pitchFamily="34" charset="0"/>
              <a:buChar char="•"/>
            </a:pPr>
            <a:endParaRPr lang="en-US" dirty="0" smtClean="0"/>
          </a:p>
          <a:p>
            <a:pPr marL="171450" indent="-171450">
              <a:buFont typeface="Arial" pitchFamily="34" charset="0"/>
              <a:buChar char="•"/>
            </a:pPr>
            <a:r>
              <a:rPr lang="en-US" dirty="0" smtClean="0"/>
              <a:t>CSA </a:t>
            </a:r>
            <a:r>
              <a:rPr lang="en-US" dirty="0"/>
              <a:t>yellow highlights indicate items that are added to the BASIC. Lighter yellow indicates rows or items that have been deleted. </a:t>
            </a:r>
            <a:r>
              <a:rPr lang="en-US" dirty="0" smtClean="0"/>
              <a:t>The </a:t>
            </a:r>
            <a:r>
              <a:rPr lang="en-US" dirty="0"/>
              <a:t>slide shows arrows pointing out the yellow dots that users should pay attention to.</a:t>
            </a:r>
          </a:p>
          <a:p>
            <a:pPr marL="171450" indent="-171450">
              <a:buFont typeface="Arial" pitchFamily="34" charset="0"/>
              <a:buChar char="•"/>
            </a:pPr>
            <a:endParaRPr lang="en-US" dirty="0" smtClean="0"/>
          </a:p>
          <a:p>
            <a:pPr marL="171450" indent="-171450">
              <a:buFont typeface="Arial" pitchFamily="34" charset="0"/>
              <a:buChar char="•"/>
            </a:pPr>
            <a:r>
              <a:rPr lang="en-US" dirty="0" smtClean="0"/>
              <a:t>The </a:t>
            </a:r>
            <a:r>
              <a:rPr lang="en-US" dirty="0"/>
              <a:t>next screenshot will show the bottom half of this </a:t>
            </a:r>
            <a:r>
              <a:rPr lang="en-US" dirty="0" smtClean="0"/>
              <a:t>page, </a:t>
            </a:r>
            <a:r>
              <a:rPr lang="en-US" dirty="0"/>
              <a:t>which is the Inspection History for the </a:t>
            </a:r>
            <a:r>
              <a:rPr lang="en-US" dirty="0" smtClean="0"/>
              <a:t>carrier.</a:t>
            </a:r>
            <a:endParaRPr lang="en-US" dirty="0"/>
          </a:p>
          <a:p>
            <a:endParaRPr lang="en-US" dirty="0"/>
          </a:p>
        </p:txBody>
      </p:sp>
    </p:spTree>
    <p:extLst>
      <p:ext uri="{BB962C8B-B14F-4D97-AF65-F5344CB8AC3E}">
        <p14:creationId xmlns:p14="http://schemas.microsoft.com/office/powerpoint/2010/main" val="580869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slide shows the bottom half of the BASIC</a:t>
            </a:r>
            <a:r>
              <a:rPr lang="en-US" baseline="0" dirty="0" smtClean="0"/>
              <a:t> details tab. Included here is the Inspection History of the carrier; to view violations cited during a specific inspection, users can click the arrow on the left next to the corresponding inspection.</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Again, proposed changes are highlighted in yellow.</a:t>
            </a:r>
            <a:endParaRPr lang="en-US" dirty="0"/>
          </a:p>
        </p:txBody>
      </p:sp>
    </p:spTree>
    <p:extLst>
      <p:ext uri="{BB962C8B-B14F-4D97-AF65-F5344CB8AC3E}">
        <p14:creationId xmlns:p14="http://schemas.microsoft.com/office/powerpoint/2010/main" val="1911096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solidFill>
                  <a:schemeClr val="tx2">
                    <a:lumMod val="75000"/>
                  </a:schemeClr>
                </a:solidFill>
              </a:rPr>
              <a:t>Load securement violations are best normalized by the number of inspections (when the inspector is actually looking at the cargo). </a:t>
            </a:r>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33</a:t>
            </a:fld>
            <a:endParaRPr lang="en-US" dirty="0"/>
          </a:p>
        </p:txBody>
      </p:sp>
    </p:spTree>
    <p:extLst>
      <p:ext uri="{BB962C8B-B14F-4D97-AF65-F5344CB8AC3E}">
        <p14:creationId xmlns:p14="http://schemas.microsoft.com/office/powerpoint/2010/main" val="70386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34</a:t>
            </a:fld>
            <a:endParaRPr lang="en-US" dirty="0"/>
          </a:p>
        </p:txBody>
      </p:sp>
    </p:spTree>
    <p:extLst>
      <p:ext uri="{BB962C8B-B14F-4D97-AF65-F5344CB8AC3E}">
        <p14:creationId xmlns:p14="http://schemas.microsoft.com/office/powerpoint/2010/main" val="2236840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The FMCSA’s SMS is a core component of the Agency’s compliance and enforcement programs.  The SMS is designed to help the Agency prioritize its limited resources to have the greatest impact on large truck and bus crashes, injuries, and fatalities. </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Recent analysis has demonstrated that SMS is an effective tool in identifying those carriers likely to have crashes.  Of the 525,000 active carriers in FMCSA’s system, SMS identifies 200,000 carriers that have sufficient data to be assessed in at least one BASIC.  These 200,000 carriers represent 92% of crashes.</a:t>
            </a:r>
            <a:r>
              <a:rPr lang="en-US" sz="1200" kern="1200" baseline="0" dirty="0" smtClean="0">
                <a:solidFill>
                  <a:schemeClr val="tx1"/>
                </a:solidFill>
                <a:effectLst/>
                <a:latin typeface="Arial" charset="0"/>
                <a:ea typeface="+mn-ea"/>
                <a:cs typeface="+mn-cs"/>
              </a:rPr>
              <a:t> Of these 200,000 carriers, </a:t>
            </a:r>
            <a:r>
              <a:rPr lang="en-US" sz="1200" kern="1200" dirty="0" smtClean="0">
                <a:solidFill>
                  <a:schemeClr val="tx1"/>
                </a:solidFill>
                <a:effectLst/>
                <a:latin typeface="Arial" charset="0"/>
                <a:ea typeface="+mn-ea"/>
                <a:cs typeface="+mn-cs"/>
              </a:rPr>
              <a:t>94,000 carriers have enough negative information to have a percentile assigned, and those carriers are involved in 83% of the crashes.</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FMCSA determines carrier role in crashes as part of compliance reviews before assigning an adverse safety rating. Put simply, motor carriers do not receive less than Satisfactory safety ratings unless the carrier’s role in their crash(</a:t>
            </a:r>
            <a:r>
              <a:rPr lang="en-US" sz="1200" kern="1200" dirty="0" err="1" smtClean="0">
                <a:solidFill>
                  <a:schemeClr val="tx1"/>
                </a:solidFill>
                <a:effectLst/>
                <a:latin typeface="Arial" charset="0"/>
                <a:ea typeface="+mn-ea"/>
                <a:cs typeface="+mn-cs"/>
              </a:rPr>
              <a:t>es</a:t>
            </a:r>
            <a:r>
              <a:rPr lang="en-US" sz="1200" kern="1200" dirty="0" smtClean="0">
                <a:solidFill>
                  <a:schemeClr val="tx1"/>
                </a:solidFill>
                <a:effectLst/>
                <a:latin typeface="Arial" charset="0"/>
                <a:ea typeface="+mn-ea"/>
                <a:cs typeface="+mn-cs"/>
              </a:rPr>
              <a:t>) is considered.</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Separate from the safety rating process, FMSCA receives approximately 100,000 crash reports from the States each year. These crash reports do not include a determination of the carrier’s role in the crash when they are uploaded to FMCSA. However, analysis indicates that crash involvement (regardless of a carrier’s role) is a good predictor of future crash risk.</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Therefore, FMSCA currently uses all of these crashes in the non-public  SMS Crash Indicator to prioritize motor carriers  for interventions.</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However, in response to stakeholder interest and the Agency’s interest in continuously improving SMS, FMCSA looked into the feasibility of weighting crashes in SMS differently depending on the role of the carrier in those crashes. FMCSA recently released an analysis that assessed the feasibility of using Police Accident Reports (PARs) in determining a motor carrier’s role in crashes.  This was a limited study that constitutes a first step in the Agency’s effort to address this issue. After initial discussions with the Agency’s stakeholders, FMCSA decided further study was needed before releasing a proposal for comment.  There were several areas of concern, including the use of only PARs to make the determination, and the process for public input into the decision making process.  </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The Agency’s next step is to build on this study and conduct a comprehensive analysis into whether or not the carrier’s role in the crash is a better indicator of future crash risk.  If so, then the Agency needs to determine the impact of assigning different severity weights to crashes depending on the carrier’s role in that crash. The key steps in this process are as follows: A broad study of PARs across the Nation will attempt to determine whether they provide sufficient, consistent, and reliable information that can be used to determine the carrier’s role in a crash.</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Analysis will be conducted to determine if the carrier’s role in the crash is a better indicator of future crash risk.  If so, the analysis will determine the impact of weighting crashes differently in SMS.</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Throughout this analysis, research will be reviewed from similar programs in other countries (e.g., Canada) to understand their analysis, processes, and applicability to SMS. Based on the results of this study, which will be available in the summer of 2013, further consideration of a proposal will be given.</a:t>
            </a:r>
          </a:p>
          <a:p>
            <a:pPr marL="171450" lvl="0" indent="-171450">
              <a:buFont typeface="Arial" pitchFamily="34" charset="0"/>
              <a:buChar char="•"/>
            </a:pP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SMS was designed to be continually improved as better data, information, and analysis become available. This Crash Weighting analysis project is a next step in that continuous improvement effort and will be evaluated to determine if the role of carriers in crashes is additional data that will improve the effectiveness of the measurement system. </a:t>
            </a:r>
          </a:p>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36</a:t>
            </a:fld>
            <a:endParaRPr lang="en-US" dirty="0"/>
          </a:p>
        </p:txBody>
      </p:sp>
    </p:spTree>
    <p:extLst>
      <p:ext uri="{BB962C8B-B14F-4D97-AF65-F5344CB8AC3E}">
        <p14:creationId xmlns:p14="http://schemas.microsoft.com/office/powerpoint/2010/main" val="1209998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endParaRPr lang="en-US" sz="1800" dirty="0" smtClean="0">
              <a:ea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endParaRPr lang="en-US" sz="1800" dirty="0" smtClean="0">
              <a:ea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smtClean="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Of the 525,000 carriers that have had</a:t>
            </a:r>
            <a:r>
              <a:rPr lang="en-US" baseline="0" dirty="0" smtClean="0"/>
              <a:t> activity in the past three years (inspections, crashes, investigations, etc.), 200,000 of them have sufficient data to be assessed in at least one BASIC, and 92,000 have enough information to have at least one percentile assigned. </a:t>
            </a:r>
          </a:p>
          <a:p>
            <a:endParaRPr lang="en-US" baseline="0" dirty="0" smtClean="0"/>
          </a:p>
          <a:p>
            <a:pPr marL="171450" indent="-171450">
              <a:buFont typeface="Arial" pitchFamily="34" charset="0"/>
              <a:buChar char="•"/>
            </a:pPr>
            <a:r>
              <a:rPr lang="en-US" baseline="0" dirty="0" smtClean="0"/>
              <a:t>These two groups of carriers represent high crash risks as well as 92% and 83% of the crashes respectively.</a:t>
            </a:r>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5</a:t>
            </a:fld>
            <a:endParaRPr lang="en-US" dirty="0"/>
          </a:p>
        </p:txBody>
      </p:sp>
    </p:spTree>
    <p:extLst>
      <p:ext uri="{BB962C8B-B14F-4D97-AF65-F5344CB8AC3E}">
        <p14:creationId xmlns:p14="http://schemas.microsoft.com/office/powerpoint/2010/main" val="211362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independent analysis was conducted by the University of Michigan’s Transportation Research Institute (UMTRI).  Full</a:t>
            </a:r>
            <a:r>
              <a:rPr lang="en-US" baseline="0" dirty="0" smtClean="0"/>
              <a:t> results of their analysis can be found on the CSA Outreach Website.</a:t>
            </a:r>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6</a:t>
            </a:fld>
            <a:endParaRPr lang="en-US" dirty="0"/>
          </a:p>
        </p:txBody>
      </p:sp>
    </p:spTree>
    <p:extLst>
      <p:ext uri="{BB962C8B-B14F-4D97-AF65-F5344CB8AC3E}">
        <p14:creationId xmlns:p14="http://schemas.microsoft.com/office/powerpoint/2010/main" val="21136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37001" y="8770939"/>
            <a:ext cx="3011487" cy="463550"/>
          </a:xfrm>
          <a:prstGeom prst="rect">
            <a:avLst/>
          </a:prstGeom>
          <a:noFill/>
          <a:ln w="9525">
            <a:noFill/>
            <a:miter lim="800000"/>
            <a:headEnd/>
            <a:tailEnd/>
          </a:ln>
        </p:spPr>
        <p:txBody>
          <a:bodyPr lIns="92653" tIns="46325" rIns="92653" bIns="46325" anchor="b"/>
          <a:lstStyle/>
          <a:p>
            <a:pPr algn="r" defTabSz="922083"/>
            <a:fld id="{43840E41-21C6-4D57-813F-D47433A109DB}" type="slidenum">
              <a:rPr lang="en-US" sz="1200"/>
              <a:pPr algn="r" defTabSz="922083"/>
              <a:t>7</a:t>
            </a:fld>
            <a:endParaRPr 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pitchFamily="-84" charset="-128"/>
              </a:rPr>
              <a:t>The role of FMCSA not</a:t>
            </a:r>
            <a:r>
              <a:rPr lang="en-US" baseline="0" dirty="0" smtClean="0">
                <a:ea typeface="ＭＳ Ｐゴシック" pitchFamily="-84" charset="-128"/>
              </a:rPr>
              <a:t> only encompasses safety </a:t>
            </a:r>
            <a:r>
              <a:rPr lang="en-US" dirty="0" smtClean="0">
                <a:ea typeface="ＭＳ Ｐゴシック" pitchFamily="-84" charset="-128"/>
              </a:rPr>
              <a:t>but also ensuring</a:t>
            </a:r>
            <a:r>
              <a:rPr lang="en-US" baseline="0" dirty="0" smtClean="0">
                <a:ea typeface="ＭＳ Ｐゴシック" pitchFamily="-84" charset="-128"/>
              </a:rPr>
              <a:t> compliance with the Federal Motor Carrier Safety Regulations (FMCSRs). The numbers on this slide show that compliance (and, therefore safety) is improving.</a:t>
            </a:r>
            <a:endParaRPr lang="en-US" dirty="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lIns="92644" tIns="46322" rIns="92644" bIns="46322"/>
          <a:lstStyle/>
          <a:p>
            <a:pPr marL="171450" indent="-171450">
              <a:buFont typeface="Arial" pitchFamily="34" charset="0"/>
              <a:buChar char="•"/>
            </a:pPr>
            <a:r>
              <a:rPr lang="en-US" dirty="0" smtClean="0">
                <a:ea typeface="ＭＳ Ｐゴシック" pitchFamily="-84" charset="-128"/>
              </a:rPr>
              <a:t>In making the workload prioritization methodology</a:t>
            </a:r>
            <a:r>
              <a:rPr lang="en-US" baseline="0" dirty="0" smtClean="0">
                <a:ea typeface="ＭＳ Ｐゴシック" pitchFamily="-84" charset="-128"/>
              </a:rPr>
              <a:t> </a:t>
            </a:r>
            <a:r>
              <a:rPr lang="en-US" dirty="0" smtClean="0">
                <a:ea typeface="ＭＳ Ｐゴシック" pitchFamily="-84" charset="-128"/>
              </a:rPr>
              <a:t> transparent to all FMCSA stakeholders, the Agency has encouraged and responded to feedback from industry, State Partners, safety advocates, etc. to ensure this compliance and enforcement program is as strong, fair, and accurate as possible.</a:t>
            </a:r>
          </a:p>
        </p:txBody>
      </p:sp>
      <p:sp>
        <p:nvSpPr>
          <p:cNvPr id="96260" name="Slide Number Placeholder 3"/>
          <p:cNvSpPr txBox="1">
            <a:spLocks noGrp="1"/>
          </p:cNvSpPr>
          <p:nvPr/>
        </p:nvSpPr>
        <p:spPr bwMode="auto">
          <a:xfrm>
            <a:off x="3937001" y="8770939"/>
            <a:ext cx="3011487" cy="463550"/>
          </a:xfrm>
          <a:prstGeom prst="rect">
            <a:avLst/>
          </a:prstGeom>
          <a:noFill/>
          <a:ln w="9525">
            <a:noFill/>
            <a:miter lim="800000"/>
            <a:headEnd/>
            <a:tailEnd/>
          </a:ln>
        </p:spPr>
        <p:txBody>
          <a:bodyPr lIns="92644" tIns="46322" rIns="92644" bIns="46322" anchor="b"/>
          <a:lstStyle/>
          <a:p>
            <a:pPr algn="r" defTabSz="920495"/>
            <a:fld id="{62EB4DD9-72BB-4F89-8289-81D1AB87A501}" type="slidenum">
              <a:rPr lang="en-US" sz="1200"/>
              <a:pPr algn="r" defTabSz="920495"/>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371600"/>
            <a:ext cx="8229600"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800" b="1">
                <a:ln>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457200" y="3228536"/>
            <a:ext cx="8229600" cy="1752600"/>
          </a:xfrm>
        </p:spPr>
        <p:txBody>
          <a:bodyPr lIns="0" rIns="18288" anchor="ctr"/>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grpSp>
        <p:nvGrpSpPr>
          <p:cNvPr id="7" name="Group 6"/>
          <p:cNvGrpSpPr/>
          <p:nvPr userDrawn="1"/>
        </p:nvGrpSpPr>
        <p:grpSpPr>
          <a:xfrm>
            <a:off x="0" y="6299420"/>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1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19" name="Footer Placeholder 18"/>
          <p:cNvSpPr>
            <a:spLocks noGrp="1"/>
          </p:cNvSpPr>
          <p:nvPr>
            <p:ph type="ftr" sz="quarter" idx="11"/>
          </p:nvPr>
        </p:nvSpPr>
        <p:spPr/>
        <p:txBody>
          <a:bodyPr/>
          <a:lstStyle/>
          <a:p>
            <a:pPr algn="ctr"/>
            <a:r>
              <a:rPr lang="en-US" dirty="0" smtClean="0"/>
              <a:t>Federal Motor Carrier Safety Administration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14401"/>
            <a:ext cx="20574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228600" y="914401"/>
            <a:ext cx="64770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itle Placeholder 14"/>
          <p:cNvSpPr>
            <a:spLocks noGrp="1"/>
          </p:cNvSpPr>
          <p:nvPr>
            <p:ph type="title"/>
          </p:nvPr>
        </p:nvSpPr>
        <p:spPr>
          <a:xfrm>
            <a:off x="729592" y="-43796"/>
            <a:ext cx="8229600" cy="1143000"/>
          </a:xfrm>
          <a:prstGeom prst="rect">
            <a:avLst/>
          </a:prstGeom>
        </p:spPr>
        <p:txBody>
          <a:bodyPr rtlCol="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33259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6301746"/>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buClr>
                <a:schemeClr val="accent2"/>
              </a:buClr>
              <a:defRPr/>
            </a:lvl2pPr>
            <a:lvl3pPr>
              <a:buClr>
                <a:schemeClr val="tx2"/>
              </a:buClr>
              <a:defRPr/>
            </a:lvl3pPr>
            <a:lvl4pPr>
              <a:buClr>
                <a:schemeClr val="accent6"/>
              </a:buCl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a:xfrm>
            <a:off x="457200" y="640080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86270DA3-4CC3-466D-8348-07A73E0AC16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6301746"/>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a:xfrm>
            <a:off x="457200" y="1316736"/>
            <a:ext cx="8229600" cy="1371600"/>
          </a:xfrm>
          <a:ln>
            <a:noFill/>
          </a:ln>
        </p:spPr>
        <p:txBody>
          <a:bodyPr vert="horz" tIns="0" bIns="0" anchor="b">
            <a:noAutofit/>
            <a:scene3d>
              <a:camera prst="orthographicFront"/>
              <a:lightRig rig="freezing" dir="t">
                <a:rot lat="0" lon="0" rev="5640000"/>
              </a:lightRig>
            </a:scene3d>
            <a:sp3d prstMaterial="flat">
              <a:bevelT w="38100" h="38100"/>
            </a:sp3d>
          </a:bodyPr>
          <a:lstStyle>
            <a:lvl1pPr marL="53975" indent="0" algn="l" rtl="0">
              <a:spcBef>
                <a:spcPct val="0"/>
              </a:spcBef>
              <a:buNone/>
              <a:defRPr lang="en-US" sz="4400" b="1" cap="none" baseline="0" dirty="0">
                <a:ln w="635">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2743200"/>
            <a:ext cx="8229600" cy="1509712"/>
          </a:xfrm>
        </p:spPr>
        <p:txBody>
          <a:bodyPr lIns="45720" rIns="45720" anchor="ctr">
            <a:normAutofit/>
          </a:bodyPr>
          <a:lstStyle>
            <a:lvl1pPr marL="0" indent="0">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95A9F54A-B642-47BD-B7E9-EFD7ECA7D0D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6301746"/>
            <a:ext cx="9144000" cy="558580"/>
            <a:chOff x="0" y="6301746"/>
            <a:chExt cx="9144000" cy="558580"/>
          </a:xfrm>
        </p:grpSpPr>
        <p:pic>
          <p:nvPicPr>
            <p:cNvPr id="9" name="Picture 8"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1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a:xfrm>
            <a:off x="304800" y="685800"/>
            <a:ext cx="8610600" cy="6858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228600" y="1463040"/>
            <a:ext cx="4267200" cy="4907125"/>
          </a:xfrm>
        </p:spPr>
        <p:txBody>
          <a:bodyPr/>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463040"/>
            <a:ext cx="4267200" cy="4907125"/>
          </a:xfrm>
        </p:spPr>
        <p:txBody>
          <a:bodyPr/>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Footer Placeholder 5"/>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7" name="Slide Number Placeholder 6"/>
          <p:cNvSpPr>
            <a:spLocks noGrp="1"/>
          </p:cNvSpPr>
          <p:nvPr>
            <p:ph type="sldNum" sz="quarter" idx="12"/>
          </p:nvPr>
        </p:nvSpPr>
        <p:spPr/>
        <p:txBody>
          <a:bodyPr/>
          <a:lstStyle/>
          <a:p>
            <a:fld id="{9E4DB496-674A-48B6-A081-6E36FC0C32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685800"/>
          </a:xfrm>
        </p:spPr>
        <p:txBody>
          <a:bodyPr tIns="45720" anchor="ctr"/>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28600" y="1463040"/>
            <a:ext cx="4271963"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463040"/>
            <a:ext cx="426720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28600" y="2133600"/>
            <a:ext cx="4268788" cy="4226720"/>
          </a:xfrm>
        </p:spPr>
        <p:txBody>
          <a:bodyPr tIns="0"/>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152" y="2133600"/>
            <a:ext cx="4270375" cy="4226720"/>
          </a:xfrm>
        </p:spPr>
        <p:txBody>
          <a:bodyPr tIns="0"/>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Footer Placeholder 7"/>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9" name="Slide Number Placeholder 8"/>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6858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6"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4" name="Slide Number Placeholder 3"/>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400"/>
            </a:lvl1pPr>
            <a:lvl2pPr>
              <a:defRPr sz="20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Footer Placeholder 5"/>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7" name="Slide Number Placeholder 6"/>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userDrawn="1"/>
        </p:nvGrpSpPr>
        <p:grpSpPr>
          <a:xfrm>
            <a:off x="0" y="6301746"/>
            <a:ext cx="9144000" cy="558580"/>
            <a:chOff x="0" y="6301746"/>
            <a:chExt cx="9144000" cy="558580"/>
          </a:xfrm>
        </p:grpSpPr>
        <p:pic>
          <p:nvPicPr>
            <p:cNvPr id="19" name="Picture 18"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2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solidFill>
                  <a:schemeClr val="bg1"/>
                </a:solidFill>
              </a:endParaRPr>
            </a:p>
          </p:txBody>
        </p:sp>
      </p:grpSp>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pic>
        <p:nvPicPr>
          <p:cNvPr id="16" name="Picture 15" descr="DOT_FMCSA_LONG-signature_blue_cs3.ai.png"/>
          <p:cNvPicPr>
            <a:picLocks noChangeAspect="1"/>
          </p:cNvPicPr>
          <p:nvPr userDrawn="1"/>
        </p:nvPicPr>
        <p:blipFill>
          <a:blip r:embed="rId3" cstate="print">
            <a:clrChange>
              <a:clrFrom>
                <a:srgbClr val="FFFFFF"/>
              </a:clrFrom>
              <a:clrTo>
                <a:srgbClr val="FFFFFF">
                  <a:alpha val="0"/>
                </a:srgbClr>
              </a:clrTo>
            </a:clrChange>
            <a:biLevel thresh="50000"/>
          </a:blip>
          <a:srcRect l="5000" t="10000" r="39167" b="48000"/>
          <a:stretch>
            <a:fillRect/>
          </a:stretch>
        </p:blipFill>
        <p:spPr>
          <a:xfrm>
            <a:off x="45720" y="40943"/>
            <a:ext cx="2057400" cy="644857"/>
          </a:xfrm>
          <a:prstGeom prst="rect">
            <a:avLst/>
          </a:prstGeom>
        </p:spPr>
      </p:pic>
      <p:pic>
        <p:nvPicPr>
          <p:cNvPr id="17" name="Picture 2" descr="F M C S A logo"/>
          <p:cNvPicPr>
            <a:picLocks noChangeAspect="1" noChangeArrowheads="1"/>
          </p:cNvPicPr>
          <p:nvPr userDrawn="1"/>
        </p:nvPicPr>
        <p:blipFill>
          <a:blip r:embed="rId4" cstate="print"/>
          <a:srcRect/>
          <a:stretch>
            <a:fillRect/>
          </a:stretch>
        </p:blipFill>
        <p:spPr bwMode="auto">
          <a:xfrm>
            <a:off x="8266176" y="0"/>
            <a:ext cx="877824" cy="731520"/>
          </a:xfrm>
          <a:prstGeom prst="rect">
            <a:avLst/>
          </a:prstGeom>
          <a:noFill/>
          <a:ln w="9525">
            <a:noFill/>
            <a:miter lim="800000"/>
            <a:headEnd/>
            <a:tailEnd/>
          </a:ln>
          <a:effectLst/>
        </p:spPr>
      </p:pic>
      <p:sp>
        <p:nvSpPr>
          <p:cNvPr id="21" name="Footer Placeholder 21"/>
          <p:cNvSpPr>
            <a:spLocks noGrp="1"/>
          </p:cNvSpPr>
          <p:nvPr>
            <p:ph type="ftr" sz="quarter" idx="3"/>
          </p:nvPr>
        </p:nvSpPr>
        <p:spPr>
          <a:xfrm>
            <a:off x="2628900" y="6400800"/>
            <a:ext cx="38862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algn="ctr"/>
            <a:r>
              <a:rPr lang="en-US" dirty="0" smtClean="0"/>
              <a:t>Federal Motor Carrier Safety Administration</a:t>
            </a:r>
            <a:endParaRPr lang="en-US" dirty="0"/>
          </a:p>
        </p:txBody>
      </p:sp>
      <p:sp>
        <p:nvSpPr>
          <p:cNvPr id="22" name="Slide Number Placeholder 17"/>
          <p:cNvSpPr>
            <a:spLocks noGrp="1"/>
          </p:cNvSpPr>
          <p:nvPr>
            <p:ph type="sldNum" sz="quarter" idx="4"/>
          </p:nvPr>
        </p:nvSpPr>
        <p:spPr>
          <a:xfrm>
            <a:off x="8153400" y="6400800"/>
            <a:ext cx="762000" cy="365125"/>
          </a:xfrm>
          <a:prstGeom prst="rect">
            <a:avLst/>
          </a:prstGeom>
        </p:spPr>
        <p:txBody>
          <a:bodyPr vert="horz" lIns="0" tIns="0" rIns="0" bIns="0" anchor="b"/>
          <a:lstStyle>
            <a:lvl1pPr algn="r" eaLnBrk="1" latinLnBrk="0" hangingPunct="1">
              <a:defRPr kumimoji="0" sz="1400" b="1">
                <a:solidFill>
                  <a:schemeClr val="bg1"/>
                </a:solidFill>
              </a:defRPr>
            </a:lvl1pPr>
          </a:lstStyle>
          <a:p>
            <a:fld id="{3CE82D2D-16A8-49A0-95C7-34AC5EF25A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16" name="Group 15"/>
          <p:cNvGrpSpPr/>
          <p:nvPr/>
        </p:nvGrpSpPr>
        <p:grpSpPr>
          <a:xfrm>
            <a:off x="0" y="6301746"/>
            <a:ext cx="9144000" cy="558580"/>
            <a:chOff x="0" y="6301746"/>
            <a:chExt cx="9144000" cy="558580"/>
          </a:xfrm>
        </p:grpSpPr>
        <p:pic>
          <p:nvPicPr>
            <p:cNvPr id="17" name="Picture 16" descr="ppt background 1.bmp"/>
            <p:cNvPicPr>
              <a:picLocks noChangeAspect="1"/>
            </p:cNvPicPr>
            <p:nvPr userDrawn="1"/>
          </p:nvPicPr>
          <p:blipFill>
            <a:blip r:embed="rId14" cstate="print"/>
            <a:srcRect t="90932"/>
            <a:stretch>
              <a:fillRect/>
            </a:stretch>
          </p:blipFill>
          <p:spPr>
            <a:xfrm>
              <a:off x="0" y="6301746"/>
              <a:ext cx="9144000" cy="558580"/>
            </a:xfrm>
            <a:prstGeom prst="rect">
              <a:avLst/>
            </a:prstGeom>
          </p:spPr>
        </p:pic>
        <p:sp>
          <p:nvSpPr>
            <p:cNvPr id="1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solidFill>
                  <a:schemeClr val="bg1"/>
                </a:solidFill>
              </a:endParaRPr>
            </a:p>
          </p:txBody>
        </p:sp>
      </p:gr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04800" y="685800"/>
            <a:ext cx="8610600" cy="685800"/>
          </a:xfrm>
          <a:prstGeom prst="rect">
            <a:avLst/>
          </a:prstGeom>
        </p:spPr>
        <p:txBody>
          <a:bodyPr vert="horz" lIns="0" rIns="0" bIns="0" anchor="ctr">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28600" y="1463040"/>
            <a:ext cx="868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2" name="Footer Placeholder 21"/>
          <p:cNvSpPr>
            <a:spLocks noGrp="1"/>
          </p:cNvSpPr>
          <p:nvPr>
            <p:ph type="ftr" sz="quarter" idx="3"/>
          </p:nvPr>
        </p:nvSpPr>
        <p:spPr>
          <a:xfrm>
            <a:off x="2628900" y="6400800"/>
            <a:ext cx="38862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algn="ctr"/>
            <a:r>
              <a:rPr lang="en-US" dirty="0" smtClean="0"/>
              <a:t>Federal Motor Carrier Safety Administration</a:t>
            </a:r>
            <a:endParaRPr lang="en-US" dirty="0"/>
          </a:p>
        </p:txBody>
      </p:sp>
      <p:sp>
        <p:nvSpPr>
          <p:cNvPr id="18" name="Slide Number Placeholder 17"/>
          <p:cNvSpPr>
            <a:spLocks noGrp="1"/>
          </p:cNvSpPr>
          <p:nvPr>
            <p:ph type="sldNum" sz="quarter" idx="4"/>
          </p:nvPr>
        </p:nvSpPr>
        <p:spPr>
          <a:xfrm>
            <a:off x="8153400" y="6400800"/>
            <a:ext cx="762000" cy="365125"/>
          </a:xfrm>
          <a:prstGeom prst="rect">
            <a:avLst/>
          </a:prstGeom>
        </p:spPr>
        <p:txBody>
          <a:bodyPr vert="horz" lIns="0" tIns="0" rIns="0" bIns="0" anchor="b"/>
          <a:lstStyle>
            <a:lvl1pPr algn="r" eaLnBrk="1" latinLnBrk="0" hangingPunct="1">
              <a:defRPr kumimoji="0" sz="1400" b="1">
                <a:solidFill>
                  <a:schemeClr val="bg1"/>
                </a:solidFill>
              </a:defRPr>
            </a:lvl1pPr>
          </a:lstStyle>
          <a:p>
            <a:fld id="{3CE82D2D-16A8-49A0-95C7-34AC5EF25A3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pic>
        <p:nvPicPr>
          <p:cNvPr id="21" name="Picture 20" descr="DOT_FMCSA_LONG-signature_blue_cs3.ai.png"/>
          <p:cNvPicPr>
            <a:picLocks noChangeAspect="1"/>
          </p:cNvPicPr>
          <p:nvPr/>
        </p:nvPicPr>
        <p:blipFill>
          <a:blip r:embed="rId15" cstate="print">
            <a:clrChange>
              <a:clrFrom>
                <a:srgbClr val="FFFFFF"/>
              </a:clrFrom>
              <a:clrTo>
                <a:srgbClr val="FFFFFF">
                  <a:alpha val="0"/>
                </a:srgbClr>
              </a:clrTo>
            </a:clrChange>
            <a:biLevel thresh="50000"/>
          </a:blip>
          <a:srcRect l="5000" t="10000" r="39167" b="48000"/>
          <a:stretch>
            <a:fillRect/>
          </a:stretch>
        </p:blipFill>
        <p:spPr>
          <a:xfrm>
            <a:off x="45723" y="40943"/>
            <a:ext cx="1249677" cy="391693"/>
          </a:xfrm>
          <a:prstGeom prst="rect">
            <a:avLst/>
          </a:prstGeom>
        </p:spPr>
      </p:pic>
      <p:pic>
        <p:nvPicPr>
          <p:cNvPr id="15" name="Picture 2" descr="F M C S A logo"/>
          <p:cNvPicPr>
            <a:picLocks noChangeAspect="1" noChangeArrowheads="1"/>
          </p:cNvPicPr>
          <p:nvPr/>
        </p:nvPicPr>
        <p:blipFill>
          <a:blip r:embed="rId16" cstate="print"/>
          <a:srcRect/>
          <a:stretch>
            <a:fillRect/>
          </a:stretch>
        </p:blipFill>
        <p:spPr bwMode="auto">
          <a:xfrm>
            <a:off x="8534400" y="0"/>
            <a:ext cx="609600" cy="508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88925" indent="-288925" algn="l" rtl="0" eaLnBrk="1" latinLnBrk="0" hangingPunct="1">
        <a:spcBef>
          <a:spcPts val="1200"/>
        </a:spcBef>
        <a:spcAft>
          <a:spcPts val="0"/>
        </a:spcAft>
        <a:buClr>
          <a:schemeClr val="accent3"/>
        </a:buClr>
        <a:buSzPct val="90000"/>
        <a:buFont typeface="Calibri" pitchFamily="34" charset="0"/>
        <a:buChar char="●"/>
        <a:defRPr kumimoji="0" sz="2400" kern="1200">
          <a:solidFill>
            <a:schemeClr val="tx1"/>
          </a:solidFill>
          <a:latin typeface="Calibri" pitchFamily="34" charset="0"/>
          <a:ea typeface="+mn-ea"/>
          <a:cs typeface="+mn-cs"/>
        </a:defRPr>
      </a:lvl1pPr>
      <a:lvl2pPr marL="687388" indent="-280988" algn="l" rtl="0" eaLnBrk="1" latinLnBrk="0" hangingPunct="1">
        <a:spcBef>
          <a:spcPts val="1200"/>
        </a:spcBef>
        <a:spcAft>
          <a:spcPts val="0"/>
        </a:spcAft>
        <a:buClr>
          <a:srgbClr val="9F2936"/>
        </a:buClr>
        <a:buSzPct val="90000"/>
        <a:buFont typeface="Calibri" pitchFamily="34" charset="0"/>
        <a:buChar char="●"/>
        <a:defRPr kumimoji="0" sz="2000" kern="1200">
          <a:solidFill>
            <a:schemeClr val="tx1"/>
          </a:solidFill>
          <a:latin typeface="Calibri" pitchFamily="34" charset="0"/>
          <a:ea typeface="+mn-ea"/>
          <a:cs typeface="+mn-cs"/>
        </a:defRPr>
      </a:lvl2pPr>
      <a:lvl3pPr marL="1031875" indent="-246063" algn="l" rtl="0" eaLnBrk="1" latinLnBrk="0" hangingPunct="1">
        <a:spcBef>
          <a:spcPts val="1200"/>
        </a:spcBef>
        <a:spcAft>
          <a:spcPts val="0"/>
        </a:spcAft>
        <a:buClr>
          <a:srgbClr val="1B589A"/>
        </a:buClr>
        <a:buSzPct val="90000"/>
        <a:buFont typeface="Calibri" pitchFamily="34" charset="0"/>
        <a:buChar char="●"/>
        <a:defRPr kumimoji="0" sz="1800" kern="1200">
          <a:solidFill>
            <a:schemeClr val="tx1"/>
          </a:solidFill>
          <a:latin typeface="Calibri" pitchFamily="34" charset="0"/>
          <a:ea typeface="+mn-ea"/>
          <a:cs typeface="+mn-cs"/>
        </a:defRPr>
      </a:lvl3pPr>
      <a:lvl4pPr marL="1377950" indent="-227013" algn="l" rtl="0" eaLnBrk="1" latinLnBrk="0" hangingPunct="1">
        <a:spcBef>
          <a:spcPts val="600"/>
        </a:spcBef>
        <a:spcAft>
          <a:spcPts val="0"/>
        </a:spcAft>
        <a:buClr>
          <a:schemeClr val="accent3"/>
        </a:buClr>
        <a:buSzPct val="90000"/>
        <a:buFont typeface="Calibri" pitchFamily="34" charset="0"/>
        <a:buChar char="●"/>
        <a:defRPr kumimoji="0" sz="1800" kern="1200">
          <a:solidFill>
            <a:schemeClr val="tx1"/>
          </a:solidFill>
          <a:latin typeface="Calibri" pitchFamily="34" charset="0"/>
          <a:ea typeface="+mn-ea"/>
          <a:cs typeface="+mn-cs"/>
        </a:defRPr>
      </a:lvl4pPr>
      <a:lvl5pPr marL="1711325" indent="-227013" algn="l" rtl="0" eaLnBrk="1" latinLnBrk="0" hangingPunct="1">
        <a:spcBef>
          <a:spcPts val="600"/>
        </a:spcBef>
        <a:spcAft>
          <a:spcPts val="0"/>
        </a:spcAft>
        <a:buClr>
          <a:schemeClr val="accent4"/>
        </a:buClr>
        <a:buSzPct val="90000"/>
        <a:buFont typeface="Calibri" pitchFamily="34" charset="0"/>
        <a:buChar char="●"/>
        <a:defRPr kumimoji="0" sz="18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hyperlink" Target="https://dataqs.fmcsa.dot.gov/login.a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sa.fmcsa.dot.go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csa.fmcsa.dot.gov/Documents/SMS_FoundationalDoc_Final.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09600" y="1447800"/>
            <a:ext cx="8001000" cy="4267200"/>
          </a:xfrm>
        </p:spPr>
        <p:txBody>
          <a:bodyPr/>
          <a:lstStyle/>
          <a:p>
            <a:pPr algn="ctr" eaLnBrk="1" hangingPunct="1">
              <a:defRPr/>
            </a:pPr>
            <a:r>
              <a:rPr lang="en-US" sz="4400" b="1" dirty="0" smtClean="0">
                <a:solidFill>
                  <a:srgbClr val="0B184D"/>
                </a:solidFill>
                <a:ea typeface="ＭＳ Ｐゴシック" pitchFamily="-106" charset="-128"/>
              </a:rPr>
              <a:t>Compliance, Safety, Accountability </a:t>
            </a:r>
            <a:br>
              <a:rPr lang="en-US" sz="4400" b="1" dirty="0" smtClean="0">
                <a:solidFill>
                  <a:srgbClr val="0B184D"/>
                </a:solidFill>
                <a:ea typeface="ＭＳ Ｐゴシック" pitchFamily="-106" charset="-128"/>
              </a:rPr>
            </a:br>
            <a:r>
              <a:rPr lang="en-US" sz="4400" b="1" dirty="0" smtClean="0">
                <a:solidFill>
                  <a:srgbClr val="0B184D"/>
                </a:solidFill>
                <a:ea typeface="ＭＳ Ｐゴシック" pitchFamily="-106" charset="-128"/>
              </a:rPr>
              <a:t>(CSA) </a:t>
            </a:r>
            <a:r>
              <a:rPr lang="en-US" sz="3600" b="1" dirty="0" smtClean="0">
                <a:solidFill>
                  <a:srgbClr val="0B184D"/>
                </a:solidFill>
                <a:ea typeface="ＭＳ Ｐゴシック" pitchFamily="-106" charset="-128"/>
              </a:rPr>
              <a:t/>
            </a:r>
            <a:br>
              <a:rPr lang="en-US" sz="3600" b="1" dirty="0" smtClean="0">
                <a:solidFill>
                  <a:srgbClr val="0B184D"/>
                </a:solidFill>
                <a:ea typeface="ＭＳ Ｐゴシック" pitchFamily="-106" charset="-128"/>
              </a:rPr>
            </a:br>
            <a:r>
              <a:rPr lang="en-US" sz="3600" b="1" dirty="0" smtClean="0">
                <a:solidFill>
                  <a:srgbClr val="0B184D"/>
                </a:solidFill>
                <a:ea typeface="ＭＳ Ｐゴシック" pitchFamily="-106" charset="-128"/>
              </a:rPr>
              <a:t/>
            </a:r>
            <a:br>
              <a:rPr lang="en-US" sz="3600" b="1" dirty="0" smtClean="0">
                <a:solidFill>
                  <a:srgbClr val="0B184D"/>
                </a:solidFill>
                <a:ea typeface="ＭＳ Ｐゴシック" pitchFamily="-106" charset="-128"/>
              </a:rPr>
            </a:br>
            <a:r>
              <a:rPr lang="en-US" sz="3600" dirty="0" smtClean="0">
                <a:solidFill>
                  <a:schemeClr val="accent2">
                    <a:lumMod val="50000"/>
                  </a:schemeClr>
                </a:solidFill>
              </a:rPr>
              <a:t>Proposed Changes to Improve on a Solid Foundation</a:t>
            </a:r>
            <a:r>
              <a:rPr lang="en-US" sz="3600" dirty="0" smtClean="0">
                <a:solidFill>
                  <a:schemeClr val="accent2">
                    <a:lumMod val="50000"/>
                  </a:schemeClr>
                </a:solidFill>
                <a:ea typeface="ＭＳ Ｐゴシック" pitchFamily="-106" charset="-128"/>
              </a:rPr>
              <a:t/>
            </a:r>
            <a:br>
              <a:rPr lang="en-US" sz="3600" dirty="0" smtClean="0">
                <a:solidFill>
                  <a:schemeClr val="accent2">
                    <a:lumMod val="50000"/>
                  </a:schemeClr>
                </a:solidFill>
                <a:ea typeface="ＭＳ Ｐゴシック" pitchFamily="-106" charset="-128"/>
              </a:rPr>
            </a:br>
            <a:r>
              <a:rPr lang="en-US" sz="2800" dirty="0" smtClean="0">
                <a:solidFill>
                  <a:schemeClr val="accent2">
                    <a:lumMod val="50000"/>
                  </a:schemeClr>
                </a:solidFill>
              </a:rPr>
              <a:t>June </a:t>
            </a:r>
            <a:r>
              <a:rPr lang="en-US" sz="2800" dirty="0" smtClean="0">
                <a:solidFill>
                  <a:schemeClr val="accent2">
                    <a:lumMod val="50000"/>
                  </a:schemeClr>
                </a:solidFill>
                <a:ea typeface="ＭＳ Ｐゴシック" pitchFamily="-106" charset="-128"/>
              </a:rPr>
              <a:t>2012</a:t>
            </a:r>
            <a:endParaRPr lang="en-US" sz="2800" i="1" dirty="0" smtClean="0">
              <a:solidFill>
                <a:schemeClr val="accent2">
                  <a:lumMod val="50000"/>
                </a:schemeClr>
              </a:solidFill>
              <a:ea typeface="ＭＳ Ｐゴシック" pitchFamily="-106" charset="-128"/>
            </a:endParaRPr>
          </a:p>
        </p:txBody>
      </p:sp>
    </p:spTree>
    <p:extLst>
      <p:ext uri="{BB962C8B-B14F-4D97-AF65-F5344CB8AC3E}">
        <p14:creationId xmlns:p14="http://schemas.microsoft.com/office/powerpoint/2010/main" val="3120752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descr="December 2010/Early 2011 - Detailed Rollout."/>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SMS Proposed Changes </a:t>
            </a:r>
          </a:p>
        </p:txBody>
      </p:sp>
      <p:sp>
        <p:nvSpPr>
          <p:cNvPr id="99330" name="Content Placeholder 2"/>
          <p:cNvSpPr>
            <a:spLocks noGrp="1"/>
          </p:cNvSpPr>
          <p:nvPr>
            <p:ph idx="1"/>
          </p:nvPr>
        </p:nvSpPr>
        <p:spPr>
          <a:xfrm>
            <a:off x="228600" y="1524000"/>
            <a:ext cx="8686800" cy="4721225"/>
          </a:xfrm>
        </p:spPr>
        <p:txBody>
          <a:bodyPr/>
          <a:lstStyle/>
          <a:p>
            <a:r>
              <a:rPr lang="en-US" dirty="0" smtClean="0"/>
              <a:t>Motor </a:t>
            </a:r>
            <a:r>
              <a:rPr lang="en-US" dirty="0"/>
              <a:t>carriers identified for interventions under the proposed </a:t>
            </a:r>
            <a:r>
              <a:rPr lang="en-US" dirty="0" smtClean="0"/>
              <a:t>methodology have </a:t>
            </a:r>
            <a:r>
              <a:rPr lang="en-US" dirty="0"/>
              <a:t>a higher future crash rate and higher HM violation rate than the </a:t>
            </a:r>
            <a:r>
              <a:rPr lang="en-US" dirty="0" smtClean="0"/>
              <a:t>carriers </a:t>
            </a:r>
            <a:r>
              <a:rPr lang="en-US" dirty="0"/>
              <a:t>identified under the current </a:t>
            </a:r>
            <a:r>
              <a:rPr lang="en-US" dirty="0" smtClean="0"/>
              <a:t>methodology.</a:t>
            </a:r>
          </a:p>
          <a:p>
            <a:r>
              <a:rPr lang="en-US" dirty="0" smtClean="0"/>
              <a:t> </a:t>
            </a:r>
            <a:r>
              <a:rPr lang="en-US" dirty="0"/>
              <a:t>Also, these identified carriers are involved in more </a:t>
            </a:r>
            <a:r>
              <a:rPr lang="en-US" dirty="0" smtClean="0"/>
              <a:t>crashes.</a:t>
            </a:r>
            <a:endParaRPr lang="en-US" sz="3600" dirty="0"/>
          </a:p>
          <a:p>
            <a:pPr marL="0" indent="0" eaLnBrk="1" hangingPunct="1"/>
            <a:endParaRPr lang="en-US" sz="1800" dirty="0" smtClean="0">
              <a:ea typeface="ＭＳ Ｐゴシック" pitchFamily="-84" charset="-128"/>
            </a:endParaRPr>
          </a:p>
          <a:p>
            <a:pPr marL="0" indent="0" eaLnBrk="1" hangingPunct="1">
              <a:buNone/>
            </a:pPr>
            <a:endParaRPr lang="en-US" sz="1800" dirty="0" smtClean="0">
              <a:ea typeface="ＭＳ Ｐゴシック" pitchFamily="-84" charset="-128"/>
            </a:endParaRPr>
          </a:p>
          <a:p>
            <a:pPr lvl="1" eaLnBrk="1" hangingPunct="1"/>
            <a:endParaRPr lang="en-US" sz="2600" dirty="0" smtClean="0">
              <a:ea typeface="ＭＳ Ｐゴシック" pitchFamily="-84" charset="-128"/>
            </a:endParaRPr>
          </a:p>
          <a:p>
            <a:pPr marL="0" indent="0" eaLnBrk="1" hangingPunct="1"/>
            <a:endParaRPr lang="en-US" dirty="0" smtClean="0">
              <a:ea typeface="ＭＳ Ｐゴシック" pitchFamily="-84" charset="-128"/>
            </a:endParaRPr>
          </a:p>
          <a:p>
            <a:pPr marL="0" indent="0" eaLnBrk="1" hangingPunct="1"/>
            <a:endParaRPr lang="en-US" dirty="0" smtClean="0">
              <a:ea typeface="ＭＳ Ｐゴシック" pitchFamily="-84" charset="-128"/>
            </a:endParaRPr>
          </a:p>
        </p:txBody>
      </p:sp>
      <p:sp>
        <p:nvSpPr>
          <p:cNvPr id="3" name="Slide Number Placeholder 2"/>
          <p:cNvSpPr>
            <a:spLocks noGrp="1"/>
          </p:cNvSpPr>
          <p:nvPr>
            <p:ph type="sldNum" sz="quarter" idx="12"/>
          </p:nvPr>
        </p:nvSpPr>
        <p:spPr/>
        <p:txBody>
          <a:bodyPr/>
          <a:lstStyle/>
          <a:p>
            <a:fld id="{86270DA3-4CC3-466D-8348-07A73E0AC16F}" type="slidenum">
              <a:rPr lang="en-US" smtClean="0"/>
              <a:pPr/>
              <a:t>10</a:t>
            </a:fld>
            <a:endParaRPr lang="en-US" dirty="0"/>
          </a:p>
        </p:txBody>
      </p:sp>
      <p:sp>
        <p:nvSpPr>
          <p:cNvPr id="9933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endParaRPr lang="en-US" sz="1200" dirty="0">
              <a:solidFill>
                <a:srgbClr val="606060"/>
              </a:solidFill>
              <a:latin typeface="Arial" charset="0"/>
              <a:cs typeface="Arial" charset="0"/>
            </a:endParaRPr>
          </a:p>
        </p:txBody>
      </p:sp>
      <p:pic>
        <p:nvPicPr>
          <p:cNvPr id="1032" name="Picture 8" descr="This slide includes a table depicting the effectiveness of the proposed SMS changes in identifying carriers.  Under the current SMS, 52,515 carriers are identified for interventions with an effectiveness test crash rate of 13.63; these carriers represent 50,569 crashes and effectiveness tests on HM violation rates per inspection is .221.&#10;Under the proposed SMS, 51,106 carriers are identified for interventions (2.9% fewer than current SMS) with an effectiveness test crash rate of 14.62 (3.9% increase from current SMS); these carriers represent 53,246 crashes (4.9% increase over current SMS) and effectiveness tests on HM violation rates per inspection is .229 (3.6% increase over current SM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29" y="3822462"/>
            <a:ext cx="8222561" cy="238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785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84" charset="-128"/>
              </a:rPr>
              <a:t>SMS Proposed Changes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Strengthen the Vehicle Maintenance BASIC by incorporating cargo/load securement violations from </a:t>
            </a:r>
            <a:r>
              <a:rPr lang="en-US" dirty="0" smtClean="0"/>
              <a:t>the </a:t>
            </a:r>
            <a:r>
              <a:rPr lang="en-US" dirty="0"/>
              <a:t>Cargo-Related </a:t>
            </a:r>
            <a:r>
              <a:rPr lang="en-US" dirty="0" smtClean="0"/>
              <a:t>BASIC. </a:t>
            </a:r>
            <a:endParaRPr lang="en-US" dirty="0"/>
          </a:p>
          <a:p>
            <a:pPr marL="457200" indent="-457200">
              <a:buFont typeface="+mj-lt"/>
              <a:buAutoNum type="arabicPeriod"/>
            </a:pPr>
            <a:r>
              <a:rPr lang="en-US" dirty="0"/>
              <a:t>Change the Cargo-Related BASIC to Hazardous Materials (HM) BASIC to better identify </a:t>
            </a:r>
            <a:r>
              <a:rPr lang="en-US" dirty="0" smtClean="0"/>
              <a:t>HM safety </a:t>
            </a:r>
            <a:r>
              <a:rPr lang="en-US" dirty="0"/>
              <a:t>and compliance </a:t>
            </a:r>
            <a:r>
              <a:rPr lang="en-US" dirty="0" smtClean="0"/>
              <a:t>problems. </a:t>
            </a:r>
            <a:endParaRPr lang="en-US" dirty="0"/>
          </a:p>
          <a:p>
            <a:pPr marL="457200" indent="-457200">
              <a:buFont typeface="+mj-lt"/>
              <a:buAutoNum type="arabicPeriod"/>
            </a:pPr>
            <a:r>
              <a:rPr lang="en-US" dirty="0"/>
              <a:t>Better align SMS with Intermodal Equipment Provider (IEP) </a:t>
            </a:r>
            <a:r>
              <a:rPr lang="en-US" dirty="0" smtClean="0"/>
              <a:t>regulations.</a:t>
            </a:r>
            <a:endParaRPr lang="en-US" dirty="0"/>
          </a:p>
          <a:p>
            <a:pPr marL="457200" indent="-457200">
              <a:buFont typeface="+mj-lt"/>
              <a:buAutoNum type="arabicPeriod"/>
            </a:pPr>
            <a:r>
              <a:rPr lang="en-US" dirty="0"/>
              <a:t>Align violations included in SMS with CVSA inspection levels by eliminating vehicle violations derived from driver-only inspections and driver violations from vehicle-only </a:t>
            </a:r>
            <a:r>
              <a:rPr lang="en-US" dirty="0" smtClean="0"/>
              <a:t>inspections.</a:t>
            </a:r>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11</a:t>
            </a:fld>
            <a:endParaRPr lang="en-US" dirty="0"/>
          </a:p>
        </p:txBody>
      </p:sp>
    </p:spTree>
    <p:extLst>
      <p:ext uri="{BB962C8B-B14F-4D97-AF65-F5344CB8AC3E}">
        <p14:creationId xmlns:p14="http://schemas.microsoft.com/office/powerpoint/2010/main" val="1505947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84" charset="-128"/>
              </a:rPr>
              <a:t>SMS Proposed Changes </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5"/>
            </a:pPr>
            <a:r>
              <a:rPr lang="en-US" dirty="0" smtClean="0"/>
              <a:t>More accurately identify carriers that transport significant quantities of HM. </a:t>
            </a:r>
          </a:p>
          <a:p>
            <a:pPr marL="457200" indent="-457200">
              <a:buFont typeface="+mj-lt"/>
              <a:buAutoNum type="arabicPeriod" startAt="5"/>
            </a:pPr>
            <a:r>
              <a:rPr lang="en-US" dirty="0" smtClean="0"/>
              <a:t>More accurately identify carriers that are involved in transporting passengers.</a:t>
            </a:r>
          </a:p>
          <a:p>
            <a:pPr marL="457200" indent="-457200">
              <a:buFont typeface="+mj-lt"/>
              <a:buAutoNum type="arabicPeriod" startAt="5"/>
            </a:pPr>
            <a:r>
              <a:rPr lang="en-US" dirty="0" smtClean="0"/>
              <a:t>Modify </a:t>
            </a:r>
            <a:r>
              <a:rPr lang="en-US" dirty="0"/>
              <a:t>the SMS </a:t>
            </a:r>
            <a:r>
              <a:rPr lang="en-US" dirty="0" smtClean="0"/>
              <a:t>display </a:t>
            </a:r>
            <a:r>
              <a:rPr lang="en-US" dirty="0"/>
              <a:t>to:</a:t>
            </a:r>
          </a:p>
          <a:p>
            <a:pPr marL="868363" lvl="1"/>
            <a:r>
              <a:rPr lang="en-US" dirty="0"/>
              <a:t>Change terminology (replace terms Insufficient Data and Inconclusive) to fact-based </a:t>
            </a:r>
            <a:r>
              <a:rPr lang="en-US" dirty="0" smtClean="0"/>
              <a:t>definitions.</a:t>
            </a:r>
            <a:endParaRPr lang="en-US" dirty="0"/>
          </a:p>
          <a:p>
            <a:pPr marL="868363" lvl="1"/>
            <a:r>
              <a:rPr lang="en-US" dirty="0"/>
              <a:t>Break out crashes with injuries and crashes with </a:t>
            </a:r>
            <a:r>
              <a:rPr lang="en-US" dirty="0" smtClean="0"/>
              <a:t>fatalities.</a:t>
            </a:r>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12</a:t>
            </a:fld>
            <a:endParaRPr lang="en-US" dirty="0"/>
          </a:p>
        </p:txBody>
      </p:sp>
    </p:spTree>
    <p:extLst>
      <p:ext uri="{BB962C8B-B14F-4D97-AF65-F5344CB8AC3E}">
        <p14:creationId xmlns:p14="http://schemas.microsoft.com/office/powerpoint/2010/main" val="3896276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1219200"/>
          </a:xfrm>
        </p:spPr>
        <p:txBody>
          <a:bodyPr>
            <a:normAutofit/>
          </a:bodyPr>
          <a:lstStyle/>
          <a:p>
            <a:r>
              <a:rPr lang="en-US" dirty="0" smtClean="0">
                <a:ea typeface="ＭＳ Ｐゴシック" pitchFamily="-84" charset="-128"/>
              </a:rPr>
              <a:t>Move Cargo Securement Violations into the Vehicle Maintenance BASIC</a:t>
            </a:r>
            <a:endParaRPr lang="en-US" dirty="0"/>
          </a:p>
        </p:txBody>
      </p:sp>
      <p:sp>
        <p:nvSpPr>
          <p:cNvPr id="3" name="Content Placeholder 2"/>
          <p:cNvSpPr>
            <a:spLocks noGrp="1"/>
          </p:cNvSpPr>
          <p:nvPr>
            <p:ph idx="1"/>
          </p:nvPr>
        </p:nvSpPr>
        <p:spPr>
          <a:xfrm>
            <a:off x="228600" y="2971800"/>
            <a:ext cx="8686800" cy="3364992"/>
          </a:xfrm>
        </p:spPr>
        <p:txBody>
          <a:bodyPr/>
          <a:lstStyle/>
          <a:p>
            <a:r>
              <a:rPr lang="en-US" dirty="0" smtClean="0"/>
              <a:t>Mitigates bias in the current Cargo-Related BASIC whereby flatbed operators are disproportionately identified for intervention.</a:t>
            </a:r>
          </a:p>
          <a:p>
            <a:r>
              <a:rPr lang="en-US" dirty="0" smtClean="0"/>
              <a:t>Continues to identify motor carriers with systemic cargo </a:t>
            </a:r>
            <a:r>
              <a:rPr lang="en-US" dirty="0" err="1" smtClean="0"/>
              <a:t>securement</a:t>
            </a:r>
            <a:r>
              <a:rPr lang="en-US" dirty="0" smtClean="0"/>
              <a:t> compliance problems.</a:t>
            </a:r>
          </a:p>
          <a:p>
            <a:r>
              <a:rPr lang="en-US" dirty="0" smtClean="0"/>
              <a:t>Makes Vehicle Maintenance BASIC more effective.</a:t>
            </a:r>
          </a:p>
          <a:p>
            <a:r>
              <a:rPr lang="en-US" dirty="0" smtClean="0"/>
              <a:t>The Vehicle Maintenance BASIC will remain public.</a:t>
            </a:r>
          </a:p>
        </p:txBody>
      </p:sp>
      <p:sp>
        <p:nvSpPr>
          <p:cNvPr id="4" name="Slide Number Placeholder 3"/>
          <p:cNvSpPr>
            <a:spLocks noGrp="1"/>
          </p:cNvSpPr>
          <p:nvPr>
            <p:ph type="sldNum" sz="quarter" idx="12"/>
          </p:nvPr>
        </p:nvSpPr>
        <p:spPr/>
        <p:txBody>
          <a:bodyPr/>
          <a:lstStyle/>
          <a:p>
            <a:fld id="{86270DA3-4CC3-466D-8348-07A73E0AC16F}" type="slidenum">
              <a:rPr lang="en-US" smtClean="0"/>
              <a:pPr/>
              <a:t>13</a:t>
            </a:fld>
            <a:endParaRPr lang="en-US" dirty="0"/>
          </a:p>
        </p:txBody>
      </p:sp>
      <p:sp>
        <p:nvSpPr>
          <p:cNvPr id="5" name="TextBox 4"/>
          <p:cNvSpPr txBox="1"/>
          <p:nvPr/>
        </p:nvSpPr>
        <p:spPr>
          <a:xfrm>
            <a:off x="228600" y="1981200"/>
            <a:ext cx="8686800" cy="914400"/>
          </a:xfrm>
          <a:prstGeom prst="rect">
            <a:avLst/>
          </a:prstGeom>
          <a:noFill/>
        </p:spPr>
        <p:txBody>
          <a:bodyPr wrap="square" rtlCol="0">
            <a:spAutoFit/>
          </a:bodyPr>
          <a:lstStyle/>
          <a:p>
            <a:pPr marL="0" lvl="1" indent="0">
              <a:buClr>
                <a:schemeClr val="accent3"/>
              </a:buClr>
              <a:buNone/>
            </a:pPr>
            <a:r>
              <a:rPr lang="en-US" sz="2400" b="1" dirty="0">
                <a:latin typeface="Calibri" pitchFamily="34" charset="0"/>
                <a:ea typeface="ＭＳ Ｐゴシック" pitchFamily="-84" charset="-128"/>
                <a:cs typeface="Calibri" pitchFamily="34" charset="0"/>
              </a:rPr>
              <a:t>Strengthen the Vehicle Maintenance BASIC by incorporating load securement violations from today’s Cargo-Related BASIC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685800"/>
          </a:xfrm>
        </p:spPr>
        <p:txBody>
          <a:bodyPr>
            <a:normAutofit/>
          </a:bodyPr>
          <a:lstStyle/>
          <a:p>
            <a:r>
              <a:rPr lang="en-US" dirty="0">
                <a:ea typeface="ＭＳ Ｐゴシック" pitchFamily="-84" charset="-128"/>
              </a:rPr>
              <a:t>New HM BASIC</a:t>
            </a:r>
            <a:endParaRPr lang="en-US" dirty="0"/>
          </a:p>
        </p:txBody>
      </p:sp>
      <p:sp>
        <p:nvSpPr>
          <p:cNvPr id="3" name="Content Placeholder 2"/>
          <p:cNvSpPr>
            <a:spLocks noGrp="1"/>
          </p:cNvSpPr>
          <p:nvPr>
            <p:ph idx="1"/>
          </p:nvPr>
        </p:nvSpPr>
        <p:spPr>
          <a:xfrm>
            <a:off x="228600" y="2354997"/>
            <a:ext cx="8686800" cy="3905595"/>
          </a:xfrm>
        </p:spPr>
        <p:txBody>
          <a:bodyPr>
            <a:normAutofit/>
          </a:bodyPr>
          <a:lstStyle/>
          <a:p>
            <a:r>
              <a:rPr lang="en-US" dirty="0"/>
              <a:t>Removes load securement violations so that only HM violations </a:t>
            </a:r>
            <a:r>
              <a:rPr lang="en-US" dirty="0" smtClean="0"/>
              <a:t>remain.</a:t>
            </a:r>
            <a:endParaRPr lang="en-US" dirty="0"/>
          </a:p>
          <a:p>
            <a:r>
              <a:rPr lang="en-US" dirty="0"/>
              <a:t>Provides a more objective comparison with respect to HM compliance; consequences of crashes and cargo spills </a:t>
            </a:r>
            <a:r>
              <a:rPr lang="en-US" dirty="0" smtClean="0"/>
              <a:t>are increased </a:t>
            </a:r>
            <a:r>
              <a:rPr lang="en-US" dirty="0"/>
              <a:t>when HM are </a:t>
            </a:r>
            <a:r>
              <a:rPr lang="en-US" dirty="0" smtClean="0"/>
              <a:t>involved.</a:t>
            </a:r>
            <a:endParaRPr lang="en-US" dirty="0"/>
          </a:p>
          <a:p>
            <a:r>
              <a:rPr lang="en-US" dirty="0"/>
              <a:t>Enables enforcement staff to better identify and address HM safety and compliance </a:t>
            </a:r>
            <a:r>
              <a:rPr lang="en-US" dirty="0" smtClean="0"/>
              <a:t>issues.</a:t>
            </a:r>
            <a:endParaRPr lang="en-US" dirty="0"/>
          </a:p>
          <a:p>
            <a:r>
              <a:rPr lang="en-US" dirty="0"/>
              <a:t>FMCSA intends to make </a:t>
            </a:r>
            <a:r>
              <a:rPr lang="en-US" dirty="0" smtClean="0"/>
              <a:t>the HM </a:t>
            </a:r>
            <a:r>
              <a:rPr lang="en-US" dirty="0"/>
              <a:t>BASIC public; </a:t>
            </a:r>
            <a:r>
              <a:rPr lang="en-US" dirty="0" smtClean="0"/>
              <a:t>however, a final </a:t>
            </a:r>
            <a:r>
              <a:rPr lang="en-US" dirty="0"/>
              <a:t>decision will be made at end of preview </a:t>
            </a:r>
            <a:r>
              <a:rPr lang="en-US" dirty="0" smtClean="0"/>
              <a:t>period.</a:t>
            </a:r>
            <a:endParaRPr lang="en-US"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14</a:t>
            </a:fld>
            <a:endParaRPr lang="en-US" dirty="0"/>
          </a:p>
        </p:txBody>
      </p:sp>
      <p:sp>
        <p:nvSpPr>
          <p:cNvPr id="5" name="TextBox 4"/>
          <p:cNvSpPr txBox="1"/>
          <p:nvPr/>
        </p:nvSpPr>
        <p:spPr>
          <a:xfrm>
            <a:off x="228600" y="1524000"/>
            <a:ext cx="8686800" cy="461665"/>
          </a:xfrm>
          <a:prstGeom prst="rect">
            <a:avLst/>
          </a:prstGeom>
          <a:noFill/>
        </p:spPr>
        <p:txBody>
          <a:bodyPr wrap="square" rtlCol="0">
            <a:spAutoFit/>
          </a:bodyPr>
          <a:lstStyle/>
          <a:p>
            <a:pPr marL="0" indent="0">
              <a:buNone/>
            </a:pPr>
            <a:r>
              <a:rPr lang="en-US" sz="2400" b="1" dirty="0">
                <a:latin typeface="Calibri" pitchFamily="34" charset="0"/>
                <a:ea typeface="ＭＳ Ｐゴシック" pitchFamily="-84" charset="-128"/>
                <a:cs typeface="Calibri" pitchFamily="34" charset="0"/>
              </a:rPr>
              <a:t>Change the Cargo-Related BASIC to </a:t>
            </a:r>
            <a:r>
              <a:rPr lang="en-US" sz="2400" b="1" dirty="0" smtClean="0">
                <a:latin typeface="Calibri" pitchFamily="34" charset="0"/>
                <a:ea typeface="ＭＳ Ｐゴシック" pitchFamily="-84" charset="-128"/>
                <a:cs typeface="Calibri" pitchFamily="34" charset="0"/>
              </a:rPr>
              <a:t>the HM </a:t>
            </a:r>
            <a:r>
              <a:rPr lang="en-US" sz="2400" b="1" dirty="0">
                <a:latin typeface="Calibri" pitchFamily="34" charset="0"/>
                <a:ea typeface="ＭＳ Ｐゴシック" pitchFamily="-84" charset="-128"/>
                <a:cs typeface="Calibri" pitchFamily="34" charset="0"/>
              </a:rPr>
              <a:t>BASIC </a:t>
            </a:r>
          </a:p>
        </p:txBody>
      </p:sp>
    </p:spTree>
    <p:extLst>
      <p:ext uri="{BB962C8B-B14F-4D97-AF65-F5344CB8AC3E}">
        <p14:creationId xmlns:p14="http://schemas.microsoft.com/office/powerpoint/2010/main" val="50059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smtClean="0">
                <a:ea typeface="ＭＳ Ｐゴシック" pitchFamily="-84" charset="-128"/>
              </a:rPr>
              <a:t>New HM BASIC </a:t>
            </a:r>
            <a:endParaRPr lang="en-US" sz="3400" dirty="0"/>
          </a:p>
        </p:txBody>
      </p:sp>
      <p:sp>
        <p:nvSpPr>
          <p:cNvPr id="8" name="Text Placeholder 7"/>
          <p:cNvSpPr>
            <a:spLocks noGrp="1"/>
          </p:cNvSpPr>
          <p:nvPr>
            <p:ph idx="1"/>
          </p:nvPr>
        </p:nvSpPr>
        <p:spPr/>
        <p:txBody>
          <a:bodyPr/>
          <a:lstStyle/>
          <a:p>
            <a:r>
              <a:rPr lang="en-US" sz="2400" b="1" dirty="0" smtClean="0"/>
              <a:t>Does the proposed HM BASIC identify HM risk better than the current Cargo-Related BASIC?</a:t>
            </a:r>
          </a:p>
          <a:p>
            <a:pPr lvl="1"/>
            <a:r>
              <a:rPr lang="en-US" dirty="0" smtClean="0"/>
              <a:t>Effectiveness testing indicates the proposed HM BASIC results in a higher HM violation rate than the current Cargo-Related BASIC.</a:t>
            </a:r>
            <a:endParaRPr lang="en-US" dirty="0"/>
          </a:p>
        </p:txBody>
      </p:sp>
      <p:sp>
        <p:nvSpPr>
          <p:cNvPr id="3" name="Slide Number Placeholder 2"/>
          <p:cNvSpPr>
            <a:spLocks noGrp="1"/>
          </p:cNvSpPr>
          <p:nvPr>
            <p:ph type="sldNum" sz="quarter" idx="12"/>
          </p:nvPr>
        </p:nvSpPr>
        <p:spPr/>
        <p:txBody>
          <a:bodyPr/>
          <a:lstStyle/>
          <a:p>
            <a:fld id="{86270DA3-4CC3-466D-8348-07A73E0AC16F}" type="slidenum">
              <a:rPr lang="en-US" smtClean="0"/>
              <a:pPr/>
              <a:t>15</a:t>
            </a:fld>
            <a:endParaRPr lang="en-US" dirty="0"/>
          </a:p>
        </p:txBody>
      </p:sp>
      <p:graphicFrame>
        <p:nvGraphicFramePr>
          <p:cNvPr id="7" name="Table 6" descr="This slide includes a table:  “SMS Effectiveness Test Results (using 80% Threshold)” comparing test results from the current Cargo-Related BASIC to the proposed HM BASIC.  The cargo-related BASIC contains 37,675 HM Inspections; a 29.08% HM Violation Rate; and a 4.03% HM Out-of-Service (OOS) Rate.  The proposed HM BASIC has 36,188 HM Inspections; a 33.75% HM Violation Rate; and a 5.42% HM Out-of-Service (OOS) Rate.  For the entire population, the HM violation rate is 23% and the HM OOS rate is 3.4%"/>
          <p:cNvGraphicFramePr>
            <a:graphicFrameLocks noGrp="1"/>
          </p:cNvGraphicFramePr>
          <p:nvPr>
            <p:extLst>
              <p:ext uri="{D42A27DB-BD31-4B8C-83A1-F6EECF244321}">
                <p14:modId xmlns:p14="http://schemas.microsoft.com/office/powerpoint/2010/main" val="728592460"/>
              </p:ext>
            </p:extLst>
          </p:nvPr>
        </p:nvGraphicFramePr>
        <p:xfrm>
          <a:off x="838200" y="2667000"/>
          <a:ext cx="7772400" cy="2905069"/>
        </p:xfrm>
        <a:graphic>
          <a:graphicData uri="http://schemas.openxmlformats.org/drawingml/2006/table">
            <a:tbl>
              <a:tblPr/>
              <a:tblGrid>
                <a:gridCol w="3096322"/>
                <a:gridCol w="1366024"/>
                <a:gridCol w="1639230"/>
                <a:gridCol w="1670824"/>
              </a:tblGrid>
              <a:tr h="825005">
                <a:tc gridSpan="4">
                  <a:txBody>
                    <a:bodyPr/>
                    <a:lstStyle/>
                    <a:p>
                      <a:pPr algn="l" fontAlgn="b"/>
                      <a:r>
                        <a:rPr lang="en-US" sz="2400" b="0" i="0" u="none" strike="noStrike" dirty="0" smtClean="0">
                          <a:solidFill>
                            <a:srgbClr val="000000"/>
                          </a:solidFill>
                          <a:latin typeface="Calibri" pitchFamily="34" charset="0"/>
                          <a:cs typeface="Calibri" pitchFamily="34" charset="0"/>
                        </a:rPr>
                        <a:t>SMS Effectiveness</a:t>
                      </a:r>
                      <a:r>
                        <a:rPr lang="en-US" sz="2400" b="0" i="0" u="none" strike="noStrike" baseline="0" dirty="0" smtClean="0">
                          <a:solidFill>
                            <a:srgbClr val="000000"/>
                          </a:solidFill>
                          <a:latin typeface="Calibri" pitchFamily="34" charset="0"/>
                          <a:cs typeface="Calibri" pitchFamily="34" charset="0"/>
                        </a:rPr>
                        <a:t> Test Results (using 80% Threshold)</a:t>
                      </a:r>
                      <a:endParaRPr lang="en-US" sz="2400" b="0" i="0" u="none" strike="noStrike" dirty="0">
                        <a:solidFill>
                          <a:srgbClr val="000000"/>
                        </a:solidFill>
                        <a:latin typeface="Calibri" pitchFamily="34" charset="0"/>
                        <a:cs typeface="Calibri"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l" fontAlgn="b"/>
                      <a:endParaRPr lang="en-US" sz="2400" b="0" i="0" u="none" strike="noStrike" dirty="0" smtClean="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US" sz="24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US" sz="2400" b="0" i="0" u="none" strike="noStrike" dirty="0">
                        <a:solidFill>
                          <a:srgbClr val="000000"/>
                        </a:solidFill>
                        <a:latin typeface="Calibri"/>
                      </a:endParaRPr>
                    </a:p>
                  </a:txBody>
                  <a:tcPr marL="0" marR="0" marT="0" marB="0" anchor="b">
                    <a:lnL>
                      <a:noFill/>
                    </a:lnL>
                    <a:lnR>
                      <a:noFill/>
                    </a:lnR>
                    <a:lnT>
                      <a:noFill/>
                    </a:lnT>
                    <a:lnB>
                      <a:noFill/>
                    </a:lnB>
                  </a:tcPr>
                </a:tc>
              </a:tr>
              <a:tr h="790629">
                <a:tc>
                  <a:txBody>
                    <a:bodyPr/>
                    <a:lstStyle/>
                    <a:p>
                      <a:pPr algn="ctr" fontAlgn="b"/>
                      <a:r>
                        <a:rPr lang="en-US" sz="2000" b="1" i="0" u="none" strike="noStrike" dirty="0" smtClean="0">
                          <a:solidFill>
                            <a:srgbClr val="000000"/>
                          </a:solidFill>
                          <a:latin typeface="Calibri" pitchFamily="34" charset="0"/>
                          <a:cs typeface="Calibri" pitchFamily="34" charset="0"/>
                        </a:rPr>
                        <a:t>BASIC</a:t>
                      </a:r>
                      <a:endParaRPr lang="en-US" sz="2000" b="1" i="0" u="none" strike="noStrike" dirty="0">
                        <a:solidFill>
                          <a:srgbClr val="000000"/>
                        </a:solidFill>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a:solidFill>
                            <a:srgbClr val="000000"/>
                          </a:solidFill>
                          <a:latin typeface="Calibri" pitchFamily="34" charset="0"/>
                          <a:cs typeface="Calibri" pitchFamily="34" charset="0"/>
                        </a:rPr>
                        <a:t>HM </a:t>
                      </a:r>
                      <a:r>
                        <a:rPr lang="en-US" sz="2000" b="1" i="0" u="none" strike="noStrike" dirty="0" smtClean="0">
                          <a:solidFill>
                            <a:srgbClr val="000000"/>
                          </a:solidFill>
                          <a:latin typeface="Calibri" pitchFamily="34" charset="0"/>
                          <a:cs typeface="Calibri" pitchFamily="34" charset="0"/>
                        </a:rPr>
                        <a:t>  </a:t>
                      </a:r>
                    </a:p>
                    <a:p>
                      <a:pPr algn="ctr" fontAlgn="b"/>
                      <a:r>
                        <a:rPr lang="en-US" sz="2000" b="1" i="0" u="none" strike="noStrike" dirty="0" smtClean="0">
                          <a:solidFill>
                            <a:srgbClr val="000000"/>
                          </a:solidFill>
                          <a:latin typeface="Calibri" pitchFamily="34" charset="0"/>
                          <a:cs typeface="Calibri" pitchFamily="34" charset="0"/>
                        </a:rPr>
                        <a:t>Inspections</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a:solidFill>
                            <a:srgbClr val="000000"/>
                          </a:solidFill>
                          <a:latin typeface="Calibri" pitchFamily="34" charset="0"/>
                          <a:cs typeface="Calibri" pitchFamily="34" charset="0"/>
                        </a:rPr>
                        <a:t>HM </a:t>
                      </a:r>
                      <a:r>
                        <a:rPr lang="en-US" sz="2000" b="1" i="0" u="none" strike="noStrike" dirty="0" smtClean="0">
                          <a:solidFill>
                            <a:srgbClr val="000000"/>
                          </a:solidFill>
                          <a:latin typeface="Calibri" pitchFamily="34" charset="0"/>
                          <a:cs typeface="Calibri" pitchFamily="34" charset="0"/>
                        </a:rPr>
                        <a:t>Violation</a:t>
                      </a:r>
                      <a:r>
                        <a:rPr lang="en-US" sz="2000" b="1" i="0" u="none" strike="noStrike" baseline="0" dirty="0" smtClean="0">
                          <a:solidFill>
                            <a:srgbClr val="000000"/>
                          </a:solidFill>
                          <a:latin typeface="Calibri" pitchFamily="34" charset="0"/>
                          <a:cs typeface="Calibri" pitchFamily="34" charset="0"/>
                        </a:rPr>
                        <a:t> </a:t>
                      </a:r>
                      <a:r>
                        <a:rPr lang="en-US" sz="2000" b="1" i="0" u="none" strike="noStrike" dirty="0" smtClean="0">
                          <a:solidFill>
                            <a:srgbClr val="000000"/>
                          </a:solidFill>
                          <a:latin typeface="Calibri" pitchFamily="34" charset="0"/>
                          <a:cs typeface="Calibri" pitchFamily="34" charset="0"/>
                        </a:rPr>
                        <a:t>Rate</a:t>
                      </a:r>
                      <a:endParaRPr lang="en-US" sz="2000" b="1" i="0" u="none" strike="noStrike" dirty="0">
                        <a:solidFill>
                          <a:srgbClr val="000000"/>
                        </a:solidFill>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a:solidFill>
                            <a:srgbClr val="000000"/>
                          </a:solidFill>
                          <a:latin typeface="Calibri" pitchFamily="34" charset="0"/>
                          <a:cs typeface="Calibri" pitchFamily="34" charset="0"/>
                        </a:rPr>
                        <a:t>HM </a:t>
                      </a:r>
                      <a:endParaRPr lang="en-US" sz="2000" b="1" i="0" u="none" strike="noStrike" dirty="0" smtClean="0">
                        <a:solidFill>
                          <a:srgbClr val="000000"/>
                        </a:solidFill>
                        <a:latin typeface="Calibri" pitchFamily="34" charset="0"/>
                        <a:cs typeface="Calibri" pitchFamily="34" charset="0"/>
                      </a:endParaRPr>
                    </a:p>
                    <a:p>
                      <a:pPr algn="ctr" fontAlgn="b"/>
                      <a:r>
                        <a:rPr lang="en-US" sz="2000" b="1" i="0" u="none" strike="noStrike" dirty="0" smtClean="0">
                          <a:solidFill>
                            <a:srgbClr val="000000"/>
                          </a:solidFill>
                          <a:latin typeface="Calibri" pitchFamily="34" charset="0"/>
                          <a:cs typeface="Calibri" pitchFamily="34" charset="0"/>
                        </a:rPr>
                        <a:t>Out-of-Service</a:t>
                      </a:r>
                      <a:r>
                        <a:rPr lang="en-US" sz="2000" b="1" i="0" u="none" strike="noStrike" baseline="0" dirty="0" smtClean="0">
                          <a:solidFill>
                            <a:srgbClr val="000000"/>
                          </a:solidFill>
                          <a:latin typeface="Calibri" pitchFamily="34" charset="0"/>
                          <a:cs typeface="Calibri" pitchFamily="34" charset="0"/>
                        </a:rPr>
                        <a:t> </a:t>
                      </a:r>
                    </a:p>
                    <a:p>
                      <a:pPr algn="ctr" fontAlgn="b"/>
                      <a:r>
                        <a:rPr lang="en-US" sz="2000" b="1" i="0" u="none" strike="noStrike" baseline="0" dirty="0" smtClean="0">
                          <a:solidFill>
                            <a:srgbClr val="000000"/>
                          </a:solidFill>
                          <a:latin typeface="Calibri" pitchFamily="34" charset="0"/>
                          <a:cs typeface="Calibri" pitchFamily="34" charset="0"/>
                        </a:rPr>
                        <a:t>(O</a:t>
                      </a:r>
                      <a:r>
                        <a:rPr lang="en-US" sz="2000" b="1" i="0" u="none" strike="noStrike" dirty="0" smtClean="0">
                          <a:solidFill>
                            <a:srgbClr val="000000"/>
                          </a:solidFill>
                          <a:latin typeface="Calibri" pitchFamily="34" charset="0"/>
                          <a:cs typeface="Calibri" pitchFamily="34" charset="0"/>
                        </a:rPr>
                        <a:t>OS) </a:t>
                      </a:r>
                      <a:r>
                        <a:rPr lang="en-US" sz="2000" b="1" i="0" u="none" strike="noStrike" dirty="0">
                          <a:solidFill>
                            <a:srgbClr val="000000"/>
                          </a:solidFill>
                          <a:latin typeface="Calibri" pitchFamily="34" charset="0"/>
                          <a:cs typeface="Calibri" pitchFamily="34" charset="0"/>
                        </a:rPr>
                        <a:t>Rate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7112">
                <a:tc>
                  <a:txBody>
                    <a:bodyPr/>
                    <a:lstStyle/>
                    <a:p>
                      <a:pPr algn="l" rtl="0" fontAlgn="b"/>
                      <a:r>
                        <a:rPr lang="en-US" sz="2000" b="0" i="0" u="none" strike="noStrike" dirty="0" smtClean="0">
                          <a:solidFill>
                            <a:srgbClr val="000000"/>
                          </a:solidFill>
                          <a:effectLst/>
                          <a:latin typeface="Calibri" pitchFamily="34" charset="0"/>
                          <a:cs typeface="Calibri" pitchFamily="34" charset="0"/>
                        </a:rPr>
                        <a:t>Cargo-Related</a:t>
                      </a:r>
                      <a:r>
                        <a:rPr lang="en-US" sz="2000" b="0" i="0" u="none" strike="noStrike" baseline="0" dirty="0" smtClean="0">
                          <a:solidFill>
                            <a:srgbClr val="000000"/>
                          </a:solidFill>
                          <a:effectLst/>
                          <a:latin typeface="Calibri" pitchFamily="34" charset="0"/>
                          <a:cs typeface="Calibri" pitchFamily="34" charset="0"/>
                        </a:rPr>
                        <a:t> (current)</a:t>
                      </a:r>
                      <a:endParaRPr lang="en-US" sz="2000" b="0" i="0" u="none" strike="noStrike" dirty="0">
                        <a:solidFill>
                          <a:srgbClr val="000000"/>
                        </a:solidFill>
                        <a:effectLst/>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37,675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29.08%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4.03%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112">
                <a:tc>
                  <a:txBody>
                    <a:bodyPr/>
                    <a:lstStyle/>
                    <a:p>
                      <a:pPr algn="l" rtl="0" fontAlgn="b"/>
                      <a:r>
                        <a:rPr lang="en-US" sz="2000" b="0" i="0" u="none" strike="noStrike" dirty="0" smtClean="0">
                          <a:solidFill>
                            <a:srgbClr val="000000"/>
                          </a:solidFill>
                          <a:effectLst/>
                          <a:latin typeface="Calibri" pitchFamily="34" charset="0"/>
                          <a:cs typeface="Calibri" pitchFamily="34" charset="0"/>
                        </a:rPr>
                        <a:t>HM</a:t>
                      </a:r>
                      <a:r>
                        <a:rPr lang="en-US" sz="2000" b="0" i="0" u="none" strike="noStrike" baseline="0" dirty="0" smtClean="0">
                          <a:solidFill>
                            <a:srgbClr val="000000"/>
                          </a:solidFill>
                          <a:effectLst/>
                          <a:latin typeface="Calibri" pitchFamily="34" charset="0"/>
                          <a:cs typeface="Calibri" pitchFamily="34" charset="0"/>
                        </a:rPr>
                        <a:t> (proposed)</a:t>
                      </a:r>
                      <a:endParaRPr lang="en-US" sz="2000" b="0" i="0" u="none" strike="noStrike" baseline="0" dirty="0">
                        <a:solidFill>
                          <a:srgbClr val="000000"/>
                        </a:solidFill>
                        <a:effectLst/>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36,188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33.75%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5.42%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685800" y="5671066"/>
            <a:ext cx="7620000" cy="646331"/>
          </a:xfrm>
          <a:prstGeom prst="rect">
            <a:avLst/>
          </a:prstGeom>
          <a:noFill/>
        </p:spPr>
        <p:txBody>
          <a:bodyPr wrap="square" rtlCol="0">
            <a:spAutoFit/>
          </a:bodyPr>
          <a:lstStyle/>
          <a:p>
            <a:pPr>
              <a:buNone/>
            </a:pPr>
            <a:r>
              <a:rPr lang="en-US" sz="1800" dirty="0" smtClean="0"/>
              <a:t>*</a:t>
            </a:r>
            <a:r>
              <a:rPr lang="en-US" sz="1800" dirty="0">
                <a:solidFill>
                  <a:schemeClr val="tx1">
                    <a:lumMod val="75000"/>
                  </a:schemeClr>
                </a:solidFill>
                <a:latin typeface="Calibri" pitchFamily="34" charset="0"/>
                <a:ea typeface="ＭＳ Ｐゴシック" pitchFamily="-106" charset="-128"/>
                <a:cs typeface="Calibri" pitchFamily="34" charset="0"/>
              </a:rPr>
              <a:t>for the entire population, </a:t>
            </a:r>
            <a:r>
              <a:rPr lang="en-US" sz="1800" dirty="0" smtClean="0">
                <a:solidFill>
                  <a:schemeClr val="tx1">
                    <a:lumMod val="75000"/>
                  </a:schemeClr>
                </a:solidFill>
                <a:latin typeface="Calibri" pitchFamily="34" charset="0"/>
                <a:ea typeface="ＭＳ Ｐゴシック" pitchFamily="-106" charset="-128"/>
                <a:cs typeface="Calibri" pitchFamily="34" charset="0"/>
              </a:rPr>
              <a:t>the HM </a:t>
            </a:r>
            <a:r>
              <a:rPr lang="en-US" sz="1800" dirty="0">
                <a:solidFill>
                  <a:schemeClr val="tx1">
                    <a:lumMod val="75000"/>
                  </a:schemeClr>
                </a:solidFill>
                <a:latin typeface="Calibri" pitchFamily="34" charset="0"/>
                <a:ea typeface="ＭＳ Ｐゴシック" pitchFamily="-106" charset="-128"/>
                <a:cs typeface="Calibri" pitchFamily="34" charset="0"/>
              </a:rPr>
              <a:t>violation rate is 23% </a:t>
            </a:r>
            <a:r>
              <a:rPr lang="en-US" sz="1800" dirty="0" smtClean="0">
                <a:solidFill>
                  <a:schemeClr val="tx1">
                    <a:lumMod val="75000"/>
                  </a:schemeClr>
                </a:solidFill>
                <a:latin typeface="Calibri" pitchFamily="34" charset="0"/>
                <a:ea typeface="ＭＳ Ｐゴシック" pitchFamily="-106" charset="-128"/>
                <a:cs typeface="Calibri" pitchFamily="34" charset="0"/>
              </a:rPr>
              <a:t>and the </a:t>
            </a:r>
            <a:r>
              <a:rPr lang="en-US" sz="1800" dirty="0">
                <a:solidFill>
                  <a:schemeClr val="tx1">
                    <a:lumMod val="75000"/>
                  </a:schemeClr>
                </a:solidFill>
                <a:latin typeface="Calibri" pitchFamily="34" charset="0"/>
                <a:ea typeface="ＭＳ Ｐゴシック" pitchFamily="-106" charset="-128"/>
                <a:cs typeface="Calibri" pitchFamily="34" charset="0"/>
              </a:rPr>
              <a:t>HM </a:t>
            </a:r>
            <a:r>
              <a:rPr lang="en-US" dirty="0" smtClean="0">
                <a:solidFill>
                  <a:schemeClr val="tx1">
                    <a:lumMod val="75000"/>
                  </a:schemeClr>
                </a:solidFill>
                <a:latin typeface="Calibri" pitchFamily="34" charset="0"/>
                <a:ea typeface="ＭＳ Ｐゴシック" pitchFamily="-106" charset="-128"/>
                <a:cs typeface="Calibri" pitchFamily="34" charset="0"/>
              </a:rPr>
              <a:t>OOS</a:t>
            </a:r>
            <a:r>
              <a:rPr lang="en-US" sz="1800" dirty="0" smtClean="0">
                <a:solidFill>
                  <a:schemeClr val="tx1">
                    <a:lumMod val="75000"/>
                  </a:schemeClr>
                </a:solidFill>
                <a:latin typeface="Calibri" pitchFamily="34" charset="0"/>
                <a:ea typeface="ＭＳ Ｐゴシック" pitchFamily="-106" charset="-128"/>
                <a:cs typeface="Calibri" pitchFamily="34" charset="0"/>
              </a:rPr>
              <a:t> </a:t>
            </a:r>
            <a:r>
              <a:rPr lang="en-US" sz="1800" dirty="0">
                <a:solidFill>
                  <a:schemeClr val="tx1">
                    <a:lumMod val="75000"/>
                  </a:schemeClr>
                </a:solidFill>
                <a:latin typeface="Calibri" pitchFamily="34" charset="0"/>
                <a:ea typeface="ＭＳ Ｐゴシック" pitchFamily="-106" charset="-128"/>
                <a:cs typeface="Calibri" pitchFamily="34" charset="0"/>
              </a:rPr>
              <a:t>rate is 3.4</a:t>
            </a:r>
            <a:r>
              <a:rPr lang="en-US" sz="1800" dirty="0" smtClean="0">
                <a:solidFill>
                  <a:schemeClr val="tx1">
                    <a:lumMod val="75000"/>
                  </a:schemeClr>
                </a:solidFill>
                <a:latin typeface="Calibri" pitchFamily="34" charset="0"/>
                <a:ea typeface="ＭＳ Ｐゴシック" pitchFamily="-106" charset="-128"/>
                <a:cs typeface="Calibri" pitchFamily="34" charset="0"/>
              </a:rPr>
              <a:t>%.</a:t>
            </a:r>
            <a:endParaRPr lang="en-US" sz="1800" dirty="0">
              <a:solidFill>
                <a:schemeClr val="tx1">
                  <a:lumMod val="75000"/>
                </a:schemeClr>
              </a:solidFill>
              <a:latin typeface="Calibri" pitchFamily="34" charset="0"/>
              <a:ea typeface="ＭＳ Ｐゴシック" pitchFamily="-106" charset="-128"/>
              <a:cs typeface="Calibri" pitchFamily="34" charset="0"/>
            </a:endParaRPr>
          </a:p>
        </p:txBody>
      </p:sp>
    </p:spTree>
    <p:extLst>
      <p:ext uri="{BB962C8B-B14F-4D97-AF65-F5344CB8AC3E}">
        <p14:creationId xmlns:p14="http://schemas.microsoft.com/office/powerpoint/2010/main" val="1842194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685800"/>
          </a:xfrm>
        </p:spPr>
        <p:txBody>
          <a:bodyPr>
            <a:normAutofit/>
          </a:bodyPr>
          <a:lstStyle/>
          <a:p>
            <a:r>
              <a:rPr lang="en-US" dirty="0">
                <a:ea typeface="ＭＳ Ｐゴシック" pitchFamily="-84" charset="-128"/>
              </a:rPr>
              <a:t>New HM </a:t>
            </a:r>
            <a:r>
              <a:rPr lang="en-US" dirty="0" smtClean="0">
                <a:ea typeface="ＭＳ Ｐゴシック" pitchFamily="-84" charset="-128"/>
              </a:rPr>
              <a:t>Intervention Threshold</a:t>
            </a:r>
            <a:endParaRPr lang="en-US" dirty="0"/>
          </a:p>
        </p:txBody>
      </p:sp>
      <p:sp>
        <p:nvSpPr>
          <p:cNvPr id="3" name="Content Placeholder 2"/>
          <p:cNvSpPr>
            <a:spLocks noGrp="1"/>
          </p:cNvSpPr>
          <p:nvPr>
            <p:ph idx="1"/>
          </p:nvPr>
        </p:nvSpPr>
        <p:spPr>
          <a:xfrm>
            <a:off x="228600" y="2057401"/>
            <a:ext cx="8686800" cy="4203192"/>
          </a:xfrm>
        </p:spPr>
        <p:txBody>
          <a:bodyPr>
            <a:normAutofit lnSpcReduction="10000"/>
          </a:bodyPr>
          <a:lstStyle/>
          <a:p>
            <a:r>
              <a:rPr lang="en-US" dirty="0"/>
              <a:t>New </a:t>
            </a:r>
            <a:r>
              <a:rPr lang="en-US" dirty="0" smtClean="0"/>
              <a:t>Intervention Threshold </a:t>
            </a:r>
            <a:r>
              <a:rPr lang="en-US" dirty="0"/>
              <a:t>definition:</a:t>
            </a:r>
          </a:p>
          <a:p>
            <a:pPr lvl="1"/>
            <a:r>
              <a:rPr lang="en-US" dirty="0"/>
              <a:t>At least 2 placardable HM inspections; 1 within past 12 </a:t>
            </a:r>
            <a:r>
              <a:rPr lang="en-US" dirty="0" smtClean="0"/>
              <a:t>months; and</a:t>
            </a:r>
            <a:endParaRPr lang="en-US" dirty="0"/>
          </a:p>
          <a:p>
            <a:pPr lvl="1"/>
            <a:r>
              <a:rPr lang="en-US" dirty="0"/>
              <a:t>At least 5% of total inspections indicated as placardable HM </a:t>
            </a:r>
            <a:r>
              <a:rPr lang="en-US" dirty="0" smtClean="0"/>
              <a:t>inspections.</a:t>
            </a:r>
            <a:endParaRPr lang="en-US" dirty="0"/>
          </a:p>
          <a:p>
            <a:r>
              <a:rPr lang="en-US" dirty="0">
                <a:ea typeface="ＭＳ Ｐゴシック" pitchFamily="-84" charset="-128"/>
                <a:cs typeface="Calibri" pitchFamily="34" charset="0"/>
              </a:rPr>
              <a:t>The HM </a:t>
            </a:r>
            <a:r>
              <a:rPr lang="en-US" dirty="0" smtClean="0">
                <a:ea typeface="ＭＳ Ｐゴシック" pitchFamily="-84" charset="-128"/>
                <a:cs typeface="Calibri" pitchFamily="34" charset="0"/>
              </a:rPr>
              <a:t>Intervention Threshold </a:t>
            </a:r>
            <a:r>
              <a:rPr lang="en-US" dirty="0">
                <a:ea typeface="ＭＳ Ｐゴシック" pitchFamily="-84" charset="-128"/>
                <a:cs typeface="Calibri" pitchFamily="34" charset="0"/>
              </a:rPr>
              <a:t>continues to apply to carriers with safety permits and to carriers indicated as “transporting placardable amounts of HM” on </a:t>
            </a:r>
            <a:r>
              <a:rPr lang="en-US" dirty="0" smtClean="0">
                <a:ea typeface="ＭＳ Ｐゴシック" pitchFamily="-84" charset="-128"/>
                <a:cs typeface="Calibri" pitchFamily="34" charset="0"/>
              </a:rPr>
              <a:t>investigations.</a:t>
            </a:r>
            <a:endParaRPr lang="en-US" dirty="0" smtClean="0"/>
          </a:p>
          <a:p>
            <a:r>
              <a:rPr lang="en-US" dirty="0" smtClean="0"/>
              <a:t>More stringent Intervention Thresholds </a:t>
            </a:r>
            <a:r>
              <a:rPr lang="en-US" dirty="0"/>
              <a:t>are applied to all BASICs except the proposed HM </a:t>
            </a:r>
            <a:r>
              <a:rPr lang="en-US" dirty="0" smtClean="0"/>
              <a:t>BASIC.</a:t>
            </a:r>
            <a:endParaRPr lang="en-US" dirty="0"/>
          </a:p>
          <a:p>
            <a:r>
              <a:rPr lang="en-US" dirty="0"/>
              <a:t>New definition will enable FMCSA to focus resources on carriers involved in the majority of placardable HM </a:t>
            </a:r>
            <a:r>
              <a:rPr lang="en-US" dirty="0" smtClean="0"/>
              <a:t>transport.</a:t>
            </a:r>
            <a:endParaRPr lang="en-US"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16</a:t>
            </a:fld>
            <a:endParaRPr lang="en-US" dirty="0"/>
          </a:p>
        </p:txBody>
      </p:sp>
      <p:sp>
        <p:nvSpPr>
          <p:cNvPr id="5" name="TextBox 4"/>
          <p:cNvSpPr txBox="1"/>
          <p:nvPr/>
        </p:nvSpPr>
        <p:spPr>
          <a:xfrm>
            <a:off x="228600" y="1524000"/>
            <a:ext cx="8686800" cy="461665"/>
          </a:xfrm>
          <a:prstGeom prst="rect">
            <a:avLst/>
          </a:prstGeom>
          <a:noFill/>
        </p:spPr>
        <p:txBody>
          <a:bodyPr wrap="square" rtlCol="0">
            <a:spAutoFit/>
          </a:bodyPr>
          <a:lstStyle/>
          <a:p>
            <a:pPr marL="0" indent="0">
              <a:buNone/>
            </a:pPr>
            <a:r>
              <a:rPr lang="en-US" sz="2400" b="1" dirty="0">
                <a:latin typeface="Calibri" pitchFamily="34" charset="0"/>
                <a:cs typeface="Calibri" pitchFamily="34" charset="0"/>
              </a:rPr>
              <a:t>More effectively identify carriers involved in transporting HM</a:t>
            </a:r>
            <a:endParaRPr lang="en-US" sz="2400" b="1" dirty="0">
              <a:latin typeface="Calibri" pitchFamily="34" charset="0"/>
              <a:ea typeface="ＭＳ Ｐゴシック" pitchFamily="-84" charset="-128"/>
              <a:cs typeface="Calibri" pitchFamily="34" charset="0"/>
            </a:endParaRPr>
          </a:p>
        </p:txBody>
      </p:sp>
    </p:spTree>
    <p:extLst>
      <p:ext uri="{BB962C8B-B14F-4D97-AF65-F5344CB8AC3E}">
        <p14:creationId xmlns:p14="http://schemas.microsoft.com/office/powerpoint/2010/main" val="251916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 BASIC vs. HM Intervention Threshold</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17</a:t>
            </a:fld>
            <a:endParaRPr lang="en-US" dirty="0"/>
          </a:p>
        </p:txBody>
      </p:sp>
      <p:sp>
        <p:nvSpPr>
          <p:cNvPr id="3" name="Content Placeholder 2"/>
          <p:cNvSpPr>
            <a:spLocks noGrp="1"/>
          </p:cNvSpPr>
          <p:nvPr>
            <p:ph idx="1"/>
          </p:nvPr>
        </p:nvSpPr>
        <p:spPr/>
        <p:txBody>
          <a:bodyPr>
            <a:normAutofit lnSpcReduction="10000"/>
          </a:bodyPr>
          <a:lstStyle/>
          <a:p>
            <a:r>
              <a:rPr lang="en-US" dirty="0" smtClean="0"/>
              <a:t>Proposed HM BASIC – measures violations cited on inspections where carriers have placardable amounts of HM.</a:t>
            </a:r>
          </a:p>
          <a:p>
            <a:pPr lvl="1"/>
            <a:r>
              <a:rPr lang="en-US" dirty="0" smtClean="0"/>
              <a:t>Must have at least 5 vehicle inspections with placardable amounts of HM </a:t>
            </a:r>
            <a:r>
              <a:rPr lang="en-US" i="1" dirty="0" smtClean="0"/>
              <a:t>and</a:t>
            </a:r>
            <a:r>
              <a:rPr lang="en-US" dirty="0" smtClean="0"/>
              <a:t> at least 1 HM violation.</a:t>
            </a:r>
          </a:p>
          <a:p>
            <a:pPr lvl="1"/>
            <a:r>
              <a:rPr lang="en-US" dirty="0" smtClean="0"/>
              <a:t>Used to identify carriers with safety problems in carrying HM to be prioritized for investigations.</a:t>
            </a:r>
          </a:p>
          <a:p>
            <a:r>
              <a:rPr lang="en-US" dirty="0" smtClean="0"/>
              <a:t>Proposed HM Intervention Threshold – set for carriers that carry HM as a significant part of their business.</a:t>
            </a:r>
          </a:p>
          <a:p>
            <a:pPr lvl="1"/>
            <a:r>
              <a:rPr lang="en-US" dirty="0" smtClean="0"/>
              <a:t>Must have 2+ HM placarded inspections in the last 24 months with one in the last 12 months </a:t>
            </a:r>
            <a:r>
              <a:rPr lang="en-US" i="1" dirty="0" smtClean="0"/>
              <a:t>and</a:t>
            </a:r>
            <a:r>
              <a:rPr lang="en-US" dirty="0" smtClean="0"/>
              <a:t> at least 5% of total inspections must be HM.</a:t>
            </a:r>
          </a:p>
          <a:p>
            <a:pPr lvl="1"/>
            <a:r>
              <a:rPr lang="en-US" dirty="0" smtClean="0"/>
              <a:t>Used to identify HM carriers that are subject to the more stringent Intervention Thresholds in all of the BASICs (except HM) to be prioritized for investigations.</a:t>
            </a:r>
            <a:endParaRPr lang="en-US" dirty="0"/>
          </a:p>
        </p:txBody>
      </p:sp>
    </p:spTree>
    <p:extLst>
      <p:ext uri="{BB962C8B-B14F-4D97-AF65-F5344CB8AC3E}">
        <p14:creationId xmlns:p14="http://schemas.microsoft.com/office/powerpoint/2010/main" val="391565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normAutofit/>
          </a:bodyPr>
          <a:lstStyle/>
          <a:p>
            <a:pPr algn="ctr"/>
            <a:r>
              <a:rPr lang="en-US" sz="5400" dirty="0">
                <a:solidFill>
                  <a:schemeClr val="tx1"/>
                </a:solidFill>
                <a:ea typeface="ＭＳ Ｐゴシック" pitchFamily="-84" charset="-128"/>
              </a:rPr>
              <a:t>SMS Preview Website</a:t>
            </a:r>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18</a:t>
            </a:fld>
            <a:endParaRPr kumimoji="0" lang="en-US" dirty="0"/>
          </a:p>
        </p:txBody>
      </p:sp>
    </p:spTree>
    <p:extLst>
      <p:ext uri="{BB962C8B-B14F-4D97-AF65-F5344CB8AC3E}">
        <p14:creationId xmlns:p14="http://schemas.microsoft.com/office/powerpoint/2010/main" val="1809721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84" charset="-128"/>
              </a:rPr>
              <a:t>SMS Preview</a:t>
            </a:r>
            <a:endParaRPr lang="en-US" dirty="0"/>
          </a:p>
        </p:txBody>
      </p:sp>
      <p:sp>
        <p:nvSpPr>
          <p:cNvPr id="3" name="Content Placeholder 2"/>
          <p:cNvSpPr>
            <a:spLocks noGrp="1"/>
          </p:cNvSpPr>
          <p:nvPr>
            <p:ph idx="1"/>
          </p:nvPr>
        </p:nvSpPr>
        <p:spPr>
          <a:xfrm>
            <a:off x="228600" y="2438400"/>
            <a:ext cx="8686800" cy="3898392"/>
          </a:xfrm>
        </p:spPr>
        <p:txBody>
          <a:bodyPr>
            <a:normAutofit/>
          </a:bodyPr>
          <a:lstStyle/>
          <a:p>
            <a:r>
              <a:rPr lang="en-US" dirty="0" smtClean="0"/>
              <a:t>Only </a:t>
            </a:r>
            <a:r>
              <a:rPr lang="en-US" u="sng" dirty="0"/>
              <a:t>logged-in</a:t>
            </a:r>
            <a:r>
              <a:rPr lang="en-US" dirty="0"/>
              <a:t> motor carriers and enforcement personnel have </a:t>
            </a:r>
            <a:r>
              <a:rPr lang="en-US" dirty="0" smtClean="0"/>
              <a:t>access.</a:t>
            </a:r>
            <a:endParaRPr lang="en-US" dirty="0"/>
          </a:p>
          <a:p>
            <a:r>
              <a:rPr lang="en-US" dirty="0"/>
              <a:t>The </a:t>
            </a:r>
            <a:r>
              <a:rPr lang="en-US" dirty="0" smtClean="0"/>
              <a:t>SMS Preview Website </a:t>
            </a:r>
            <a:r>
              <a:rPr lang="en-US" dirty="0"/>
              <a:t>looks different than the SMS </a:t>
            </a:r>
            <a:r>
              <a:rPr lang="en-US" dirty="0" smtClean="0"/>
              <a:t>Website and it’s important distinguish between the two for users: </a:t>
            </a:r>
            <a:endParaRPr lang="en-US" dirty="0"/>
          </a:p>
          <a:p>
            <a:pPr lvl="1"/>
            <a:r>
              <a:rPr lang="en-US" dirty="0"/>
              <a:t>SMS look and feel will not </a:t>
            </a:r>
            <a:r>
              <a:rPr lang="en-US" dirty="0" smtClean="0"/>
              <a:t>change; </a:t>
            </a:r>
            <a:r>
              <a:rPr lang="en-US" dirty="0"/>
              <a:t>it will just be updated to reflect the improvements discussed in this </a:t>
            </a:r>
            <a:r>
              <a:rPr lang="en-US" dirty="0" smtClean="0"/>
              <a:t>presentation.</a:t>
            </a:r>
            <a:endParaRPr lang="en-US" dirty="0"/>
          </a:p>
          <a:p>
            <a:pPr lvl="1"/>
            <a:r>
              <a:rPr lang="en-US" dirty="0"/>
              <a:t>The </a:t>
            </a:r>
            <a:r>
              <a:rPr lang="en-US" dirty="0" smtClean="0"/>
              <a:t>SMS Preview </a:t>
            </a:r>
            <a:r>
              <a:rPr lang="en-US" dirty="0"/>
              <a:t>W</a:t>
            </a:r>
            <a:r>
              <a:rPr lang="en-US" dirty="0" smtClean="0"/>
              <a:t>ebsite </a:t>
            </a:r>
            <a:r>
              <a:rPr lang="en-US" dirty="0"/>
              <a:t>explains and specifically identifies changes that will become part of SMS upon </a:t>
            </a:r>
            <a:r>
              <a:rPr lang="en-US" dirty="0" smtClean="0"/>
              <a:t>implementation.</a:t>
            </a:r>
            <a:endParaRPr lang="en-US" dirty="0"/>
          </a:p>
          <a:p>
            <a:pPr lvl="1"/>
            <a:r>
              <a:rPr lang="en-US" dirty="0"/>
              <a:t>Feedback is </a:t>
            </a:r>
            <a:r>
              <a:rPr lang="en-US" dirty="0" smtClean="0"/>
              <a:t>encouraged.</a:t>
            </a:r>
            <a:endParaRPr lang="en-US"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19</a:t>
            </a:fld>
            <a:endParaRPr lang="en-US" dirty="0"/>
          </a:p>
        </p:txBody>
      </p:sp>
      <p:sp>
        <p:nvSpPr>
          <p:cNvPr id="5" name="TextBox 4"/>
          <p:cNvSpPr txBox="1"/>
          <p:nvPr/>
        </p:nvSpPr>
        <p:spPr>
          <a:xfrm>
            <a:off x="228600" y="1524000"/>
            <a:ext cx="8686800" cy="830997"/>
          </a:xfrm>
          <a:prstGeom prst="rect">
            <a:avLst/>
          </a:prstGeom>
          <a:noFill/>
        </p:spPr>
        <p:txBody>
          <a:bodyPr wrap="square" rtlCol="0">
            <a:spAutoFit/>
          </a:bodyPr>
          <a:lstStyle/>
          <a:p>
            <a:pPr marL="0" indent="0">
              <a:buNone/>
            </a:pPr>
            <a:r>
              <a:rPr lang="en-US" sz="2400" b="1" dirty="0">
                <a:latin typeface="Calibri" pitchFamily="34" charset="0"/>
                <a:cs typeface="Calibri" pitchFamily="34" charset="0"/>
              </a:rPr>
              <a:t>SMS Preview displays how each carrier’s SMS results will change when the pending improvements are implemented in SMS</a:t>
            </a:r>
          </a:p>
        </p:txBody>
      </p:sp>
    </p:spTree>
    <p:extLst>
      <p:ext uri="{BB962C8B-B14F-4D97-AF65-F5344CB8AC3E}">
        <p14:creationId xmlns:p14="http://schemas.microsoft.com/office/powerpoint/2010/main" val="402618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Agenda</a:t>
            </a:r>
          </a:p>
        </p:txBody>
      </p:sp>
      <p:sp>
        <p:nvSpPr>
          <p:cNvPr id="22531" name="Content Placeholder 2"/>
          <p:cNvSpPr>
            <a:spLocks noGrp="1"/>
          </p:cNvSpPr>
          <p:nvPr>
            <p:ph idx="1"/>
          </p:nvPr>
        </p:nvSpPr>
        <p:spPr>
          <a:xfrm>
            <a:off x="300038" y="1600200"/>
            <a:ext cx="8691562" cy="4525963"/>
          </a:xfrm>
        </p:spPr>
        <p:txBody>
          <a:bodyPr>
            <a:normAutofit/>
          </a:bodyPr>
          <a:lstStyle/>
          <a:p>
            <a:pPr marL="571500" indent="-514350" eaLnBrk="1" hangingPunct="1">
              <a:buFont typeface="+mj-lt"/>
              <a:buAutoNum type="arabicPeriod"/>
              <a:defRPr/>
            </a:pPr>
            <a:r>
              <a:rPr lang="en-US" sz="2400" b="1" dirty="0" smtClean="0">
                <a:ea typeface="ＭＳ Ｐゴシック"/>
                <a:cs typeface="ＭＳ Ｐゴシック"/>
              </a:rPr>
              <a:t>CSA Timeline and Results</a:t>
            </a:r>
          </a:p>
          <a:p>
            <a:pPr marL="571500" indent="-514350" eaLnBrk="1" hangingPunct="1">
              <a:buFont typeface="+mj-lt"/>
              <a:buAutoNum type="arabicPeriod"/>
              <a:defRPr/>
            </a:pPr>
            <a:endParaRPr lang="en-US" sz="2200" dirty="0" smtClean="0">
              <a:ea typeface="ＭＳ Ｐゴシック"/>
              <a:cs typeface="ＭＳ Ｐゴシック"/>
            </a:endParaRPr>
          </a:p>
          <a:p>
            <a:pPr marL="571500" indent="-514350" eaLnBrk="1" hangingPunct="1">
              <a:spcBef>
                <a:spcPts val="1200"/>
              </a:spcBef>
              <a:buFont typeface="+mj-lt"/>
              <a:buAutoNum type="arabicPeriod"/>
              <a:defRPr/>
            </a:pPr>
            <a:r>
              <a:rPr lang="en-US" sz="2400" b="1" dirty="0" smtClean="0">
                <a:ea typeface="ＭＳ Ｐゴシック"/>
                <a:cs typeface="ＭＳ Ｐゴシック"/>
              </a:rPr>
              <a:t>Safety Measurement System (SMS) Enhancements</a:t>
            </a:r>
          </a:p>
          <a:p>
            <a:pPr marL="571500" indent="-514350" eaLnBrk="1" hangingPunct="1">
              <a:spcBef>
                <a:spcPts val="1200"/>
              </a:spcBef>
              <a:buFont typeface="+mj-lt"/>
              <a:buAutoNum type="arabicPeriod"/>
              <a:defRPr/>
            </a:pPr>
            <a:endParaRPr lang="en-US" sz="2400" b="1" dirty="0" smtClean="0">
              <a:ea typeface="ＭＳ Ｐゴシック"/>
              <a:cs typeface="ＭＳ Ｐゴシック"/>
            </a:endParaRPr>
          </a:p>
          <a:p>
            <a:pPr marL="571500" indent="-514350" eaLnBrk="1" hangingPunct="1">
              <a:spcBef>
                <a:spcPts val="1200"/>
              </a:spcBef>
              <a:buFont typeface="+mj-lt"/>
              <a:buAutoNum type="arabicPeriod"/>
              <a:defRPr/>
            </a:pPr>
            <a:r>
              <a:rPr lang="en-US" sz="2400" b="1" dirty="0" smtClean="0">
                <a:ea typeface="ＭＳ Ｐゴシック"/>
                <a:cs typeface="ＭＳ Ｐゴシック"/>
              </a:rPr>
              <a:t>SMS </a:t>
            </a:r>
            <a:r>
              <a:rPr lang="en-US" b="1" dirty="0" smtClean="0">
                <a:ea typeface="ＭＳ Ｐゴシック"/>
                <a:cs typeface="ＭＳ Ｐゴシック"/>
              </a:rPr>
              <a:t>Preview Website</a:t>
            </a:r>
            <a:endParaRPr lang="en-US" sz="2400" b="1" dirty="0" smtClean="0">
              <a:ea typeface="ＭＳ Ｐゴシック"/>
              <a:cs typeface="ＭＳ Ｐゴシック"/>
            </a:endParaRPr>
          </a:p>
          <a:p>
            <a:pPr marL="571500" indent="-514350" eaLnBrk="1" hangingPunct="1">
              <a:spcBef>
                <a:spcPts val="1200"/>
              </a:spcBef>
              <a:buFont typeface="+mj-lt"/>
              <a:buAutoNum type="arabicPeriod"/>
              <a:defRPr/>
            </a:pPr>
            <a:endParaRPr lang="en-US" sz="2200" dirty="0" smtClean="0">
              <a:ea typeface="ＭＳ Ｐゴシック"/>
            </a:endParaRPr>
          </a:p>
          <a:p>
            <a:pPr marL="514350" indent="-514350">
              <a:spcBef>
                <a:spcPts val="1200"/>
              </a:spcBef>
              <a:spcAft>
                <a:spcPts val="0"/>
              </a:spcAft>
              <a:buFont typeface="+mj-lt"/>
              <a:buAutoNum type="arabicPeriod"/>
            </a:pPr>
            <a:r>
              <a:rPr lang="en-US" sz="2400" b="1" dirty="0" smtClean="0">
                <a:ea typeface="ＭＳ Ｐゴシック"/>
              </a:rPr>
              <a:t>Frequently Asked Questions (FAQs)</a:t>
            </a:r>
            <a:endParaRPr lang="en-US" sz="2200" dirty="0" smtClean="0">
              <a:ea typeface="ＭＳ Ｐゴシック"/>
            </a:endParaRPr>
          </a:p>
        </p:txBody>
      </p:sp>
      <p:sp>
        <p:nvSpPr>
          <p:cNvPr id="3" name="Slide Number Placeholder 2"/>
          <p:cNvSpPr>
            <a:spLocks noGrp="1"/>
          </p:cNvSpPr>
          <p:nvPr>
            <p:ph type="sldNum" sz="quarter" idx="12"/>
          </p:nvPr>
        </p:nvSpPr>
        <p:spPr/>
        <p:txBody>
          <a:bodyPr/>
          <a:lstStyle/>
          <a:p>
            <a:fld id="{86270DA3-4CC3-466D-8348-07A73E0AC16F}" type="slidenum">
              <a:rPr lang="en-US" smtClean="0"/>
              <a:pPr/>
              <a:t>2</a:t>
            </a:fld>
            <a:endParaRPr lang="en-US" dirty="0"/>
          </a:p>
        </p:txBody>
      </p:sp>
    </p:spTree>
    <p:extLst>
      <p:ext uri="{BB962C8B-B14F-4D97-AF65-F5344CB8AC3E}">
        <p14:creationId xmlns:p14="http://schemas.microsoft.com/office/powerpoint/2010/main" val="3058362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Accessing SMS Preview</a:t>
            </a:r>
            <a:endParaRPr lang="en-US" dirty="0">
              <a:ea typeface="ＭＳ Ｐゴシック" pitchFamily="-84" charset="-128"/>
            </a:endParaRPr>
          </a:p>
        </p:txBody>
      </p:sp>
      <p:sp>
        <p:nvSpPr>
          <p:cNvPr id="3" name="Slide Number Placeholder 2"/>
          <p:cNvSpPr>
            <a:spLocks noGrp="1"/>
          </p:cNvSpPr>
          <p:nvPr>
            <p:ph type="sldNum" sz="quarter" idx="12"/>
          </p:nvPr>
        </p:nvSpPr>
        <p:spPr/>
        <p:txBody>
          <a:bodyPr/>
          <a:lstStyle/>
          <a:p>
            <a:fld id="{86270DA3-4CC3-466D-8348-07A73E0AC16F}" type="slidenum">
              <a:rPr lang="en-US" smtClean="0"/>
              <a:pPr/>
              <a:t>20</a:t>
            </a:fld>
            <a:endParaRPr lang="en-US" dirty="0"/>
          </a:p>
        </p:txBody>
      </p:sp>
      <p:sp>
        <p:nvSpPr>
          <p:cNvPr id="10" name="Rectangle 9"/>
          <p:cNvSpPr/>
          <p:nvPr/>
        </p:nvSpPr>
        <p:spPr>
          <a:xfrm>
            <a:off x="31820" y="2903004"/>
            <a:ext cx="1295400" cy="145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A screen shot of the FMCSA Portal page (logged-in) with the CSA Outreach link circled. This is the firstfa of two areas where carriers can go to log in to access the SMS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3" y="1341389"/>
            <a:ext cx="8310563" cy="264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descr="A screenshot of the CSA Outreach website with the SMS Preview link circled where carriers can go to log in with their UAS numbers.  This is the second of two areas where carriers can go to log in to access the SMS Preview."/>
          <p:cNvGrpSpPr/>
          <p:nvPr/>
        </p:nvGrpSpPr>
        <p:grpSpPr>
          <a:xfrm>
            <a:off x="457200" y="3984626"/>
            <a:ext cx="8153400" cy="2152180"/>
            <a:chOff x="381000" y="1241659"/>
            <a:chExt cx="8382000" cy="2079812"/>
          </a:xfrm>
        </p:grpSpPr>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79" t="12731" r="14105" b="64375"/>
            <a:stretch/>
          </p:blipFill>
          <p:spPr bwMode="auto">
            <a:xfrm>
              <a:off x="381000" y="1241659"/>
              <a:ext cx="8382000" cy="2079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Oval 11"/>
            <p:cNvSpPr/>
            <p:nvPr/>
          </p:nvSpPr>
          <p:spPr>
            <a:xfrm>
              <a:off x="7534175" y="1933074"/>
              <a:ext cx="1219200" cy="3765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161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Slide depicts the overview of a carrier’s pending SMS information. Seven BASICs appear. The Hazardous Materials BASIC row is highlighted in yellow to signify that this BASIC is new and that the carrier should take notice; the Vehicle Maintenance BASIC is also highlighted in yellow to signify that there are new aspects to this BASIC.  This slide also highlights some of the features of the website:&#10;1. Data Updates area lists when the SMS data was last updated and the next anticipated update date (both of which were frequent questions during the 2010 data review/preview).&#10;2. “Impacts on You” custom area contains a customized list of updates by DOT# will be displayed  on the middle tab while a link to related collateral is available on the right. &#10;3. Toward the top of the page is a link to the Docket number that explains the enhancements included in the Preview.  This is where motor carriers can go to make comments on the proposed enhancements&#10;4. On the left hand side of the page is the Tool bar which is circled for emphasis.  The toolbar is on the left side of every web page and scrolls down the page with the user so it is always available. It provides quick access to the Help Center, Contact Us email form, Division phone and CSA 1-800 numbers, print feature, and data download center.&#10;Highlights the blue arrow users can click on to display current SMS data for comparative purposes. (see next slid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304800"/>
            <a:ext cx="8610600" cy="6112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Down Arrow 4"/>
          <p:cNvSpPr/>
          <p:nvPr/>
        </p:nvSpPr>
        <p:spPr>
          <a:xfrm rot="2081754">
            <a:off x="5374431" y="3881867"/>
            <a:ext cx="514350" cy="838199"/>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6" name="Down Arrow 5"/>
          <p:cNvSpPr/>
          <p:nvPr/>
        </p:nvSpPr>
        <p:spPr>
          <a:xfrm rot="16382814">
            <a:off x="4852436" y="1372353"/>
            <a:ext cx="514350" cy="838199"/>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Oval 1"/>
          <p:cNvSpPr/>
          <p:nvPr/>
        </p:nvSpPr>
        <p:spPr>
          <a:xfrm>
            <a:off x="266700" y="1676401"/>
            <a:ext cx="647700" cy="1981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21</a:t>
            </a:fld>
            <a:endParaRPr lang="en-US" dirty="0"/>
          </a:p>
        </p:txBody>
      </p:sp>
      <p:sp>
        <p:nvSpPr>
          <p:cNvPr id="7" name="Down Arrow 6"/>
          <p:cNvSpPr/>
          <p:nvPr/>
        </p:nvSpPr>
        <p:spPr>
          <a:xfrm rot="9460713">
            <a:off x="3492704" y="2247901"/>
            <a:ext cx="514350" cy="838199"/>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69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2" grpId="0" animBg="1"/>
      <p:bldP spid="2"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This is a mockup of the carrier overview page with the current and pending information showing side-by-side for comparative purpos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8" y="269875"/>
            <a:ext cx="8670925" cy="618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Down Arrow 5"/>
          <p:cNvSpPr/>
          <p:nvPr/>
        </p:nvSpPr>
        <p:spPr>
          <a:xfrm>
            <a:off x="4210050" y="914400"/>
            <a:ext cx="514350" cy="838199"/>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Down Arrow 6"/>
          <p:cNvSpPr/>
          <p:nvPr/>
        </p:nvSpPr>
        <p:spPr>
          <a:xfrm>
            <a:off x="5715000" y="935293"/>
            <a:ext cx="514350" cy="838199"/>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86270DA3-4CC3-466D-8348-07A73E0AC16F}" type="slidenum">
              <a:rPr lang="en-US" smtClean="0"/>
              <a:pPr/>
              <a:t>22</a:t>
            </a:fld>
            <a:endParaRPr lang="en-US" dirty="0"/>
          </a:p>
        </p:txBody>
      </p:sp>
    </p:spTree>
    <p:extLst>
      <p:ext uri="{BB962C8B-B14F-4D97-AF65-F5344CB8AC3E}">
        <p14:creationId xmlns:p14="http://schemas.microsoft.com/office/powerpoint/2010/main" val="1344004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is page shows the overview of a carrier’s pending SMS information with an arrow pointing to the “what does this mean” button at the top of the carrier overview box.   Users can select the “what does this mean” button and get an overview of the individual changes as well as additional info (see next slid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446088"/>
            <a:ext cx="8458200" cy="600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Down Arrow 5"/>
          <p:cNvSpPr/>
          <p:nvPr/>
        </p:nvSpPr>
        <p:spPr>
          <a:xfrm>
            <a:off x="1981200" y="2514600"/>
            <a:ext cx="533400" cy="838200"/>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86270DA3-4CC3-466D-8348-07A73E0AC16F}" type="slidenum">
              <a:rPr lang="en-US" smtClean="0"/>
              <a:pPr/>
              <a:t>23</a:t>
            </a:fld>
            <a:endParaRPr lang="en-US" dirty="0"/>
          </a:p>
        </p:txBody>
      </p:sp>
    </p:spTree>
    <p:extLst>
      <p:ext uri="{BB962C8B-B14F-4D97-AF65-F5344CB8AC3E}">
        <p14:creationId xmlns:p14="http://schemas.microsoft.com/office/powerpoint/2010/main" val="16039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is screenshot shows the information that pops up when a user clicks the “what does this mean” button on the overview page.  This pop up gives a detailed explanation of what the values for each BASIC mean to this specific motor carri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7" y="219881"/>
            <a:ext cx="7916863" cy="6409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86270DA3-4CC3-466D-8348-07A73E0AC16F}" type="slidenum">
              <a:rPr lang="en-US" smtClean="0"/>
              <a:pPr/>
              <a:t>24</a:t>
            </a:fld>
            <a:endParaRPr lang="en-US" dirty="0"/>
          </a:p>
        </p:txBody>
      </p:sp>
      <p:pic>
        <p:nvPicPr>
          <p:cNvPr id="4" name="Picture 2" descr="The Unsafe Driving section is blown up for example purposes so it’s easy to r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09800"/>
            <a:ext cx="8594614"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6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This screenshot shows the overview of a carrier’s pending SMS information with an arrow pointing to the “Changed” icon with a yellow circle.  In addition to highlighting areas that are affected by a change, the yellow dot appears next to changed data. When the user hovers over the dot it will display the “updated” tag which will lead a user to additional expla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99" y="304800"/>
            <a:ext cx="8603569" cy="6107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Down Arrow 1"/>
          <p:cNvSpPr/>
          <p:nvPr/>
        </p:nvSpPr>
        <p:spPr>
          <a:xfrm>
            <a:off x="3048000" y="3962400"/>
            <a:ext cx="381000" cy="609600"/>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25</a:t>
            </a:fld>
            <a:endParaRPr lang="en-US" dirty="0"/>
          </a:p>
        </p:txBody>
      </p:sp>
    </p:spTree>
    <p:extLst>
      <p:ext uri="{BB962C8B-B14F-4D97-AF65-F5344CB8AC3E}">
        <p14:creationId xmlns:p14="http://schemas.microsoft.com/office/powerpoint/2010/main" val="3161561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is screenshot shows the information that appears when a user selects the yellow dots, or “changed” icon throughout the site.  This kind of pop up appears when a user selects a yellow highlight circle. The pop-up explains the change, shows the carrier its current and pending data, and includes direct links to related questions such as why the change was mad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796940"/>
            <a:ext cx="7315200" cy="5376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042AED99-7FB4-404E-8A97-64753DCE42EC}" type="slidenum">
              <a:rPr kumimoji="0" lang="en-US" smtClean="0"/>
              <a:pPr/>
              <a:t>26</a:t>
            </a:fld>
            <a:endParaRPr kumimoji="0" lang="en-US" dirty="0"/>
          </a:p>
        </p:txBody>
      </p:sp>
    </p:spTree>
    <p:extLst>
      <p:ext uri="{BB962C8B-B14F-4D97-AF65-F5344CB8AC3E}">
        <p14:creationId xmlns:p14="http://schemas.microsoft.com/office/powerpoint/2010/main" val="3105876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Shows the carrier overview page again with an arrow pointing to the Hazardous Materials BAS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427038"/>
            <a:ext cx="8458200" cy="600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Down Arrow 1"/>
          <p:cNvSpPr/>
          <p:nvPr/>
        </p:nvSpPr>
        <p:spPr>
          <a:xfrm>
            <a:off x="1828800" y="4495800"/>
            <a:ext cx="533400" cy="762000"/>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3CE82D2D-16A8-49A0-95C7-34AC5EF25A39}" type="slidenum">
              <a:rPr lang="en-US" smtClean="0"/>
              <a:pPr/>
              <a:t>27</a:t>
            </a:fld>
            <a:endParaRPr lang="en-US" dirty="0"/>
          </a:p>
        </p:txBody>
      </p:sp>
    </p:spTree>
    <p:extLst>
      <p:ext uri="{BB962C8B-B14F-4D97-AF65-F5344CB8AC3E}">
        <p14:creationId xmlns:p14="http://schemas.microsoft.com/office/powerpoint/2010/main" val="1018036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This page shows what a detailed BASICs page will look like. Layout is very similar to the current SMS website.&#10;Areas that have changed are highlighted with a yellow border.  &#10;CSA yellow highlights indicate items that are added to the BASIC. Lighter yellow indicates rows or items that have been deleted.  The slide shows arrows pointing out the yellow dots that users should pay attention to.&#10;"/>
          <p:cNvPicPr>
            <a:picLocks noChangeAspect="1" noChangeArrowheads="1"/>
          </p:cNvPicPr>
          <p:nvPr/>
        </p:nvPicPr>
        <p:blipFill>
          <a:blip r:embed="rId3" cstate="print">
            <a:extLst>
              <a:ext uri="{28A0092B-C50C-407E-A947-70E740481C1C}">
                <a14:useLocalDpi xmlns:a14="http://schemas.microsoft.com/office/drawing/2010/main" val="0"/>
              </a:ext>
            </a:extLst>
          </a:blip>
          <a:srcRect b="1488"/>
          <a:stretch>
            <a:fillRect/>
          </a:stretch>
        </p:blipFill>
        <p:spPr bwMode="auto">
          <a:xfrm>
            <a:off x="685800" y="152400"/>
            <a:ext cx="7764463"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Down Arrow 3"/>
          <p:cNvSpPr/>
          <p:nvPr/>
        </p:nvSpPr>
        <p:spPr>
          <a:xfrm rot="5400000">
            <a:off x="4419600" y="76200"/>
            <a:ext cx="533400" cy="762000"/>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 name="Down Arrow 4"/>
          <p:cNvSpPr/>
          <p:nvPr/>
        </p:nvSpPr>
        <p:spPr>
          <a:xfrm rot="16200000">
            <a:off x="1371600" y="4686300"/>
            <a:ext cx="342900" cy="419100"/>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6" name="Down Arrow 5"/>
          <p:cNvSpPr/>
          <p:nvPr/>
        </p:nvSpPr>
        <p:spPr>
          <a:xfrm rot="16200000">
            <a:off x="1371600" y="5029200"/>
            <a:ext cx="342900" cy="419100"/>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28</a:t>
            </a:fld>
            <a:endParaRPr lang="en-US" dirty="0"/>
          </a:p>
        </p:txBody>
      </p:sp>
    </p:spTree>
    <p:extLst>
      <p:ext uri="{BB962C8B-B14F-4D97-AF65-F5344CB8AC3E}">
        <p14:creationId xmlns:p14="http://schemas.microsoft.com/office/powerpoint/2010/main" val="4034430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his slide shows the bottom part of the detailed BASICs page.  An arrow points to indicate that the inspection information can be expanded so that a user can see the specific violations within that inspection.  Again, areas that have been added or enhanced are highlighted in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33400"/>
            <a:ext cx="7758737" cy="5791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Down Arrow 3"/>
          <p:cNvSpPr/>
          <p:nvPr/>
        </p:nvSpPr>
        <p:spPr>
          <a:xfrm rot="16200000">
            <a:off x="529772" y="4628244"/>
            <a:ext cx="342900" cy="419100"/>
          </a:xfrm>
          <a:prstGeom prst="downArrow">
            <a:avLst/>
          </a:prstGeom>
          <a:solidFill>
            <a:srgbClr val="C00000"/>
          </a:solidFill>
          <a:ln/>
          <a:effectLst/>
          <a:scene3d>
            <a:camera prst="obliqueTop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29</a:t>
            </a:fld>
            <a:endParaRPr lang="en-US" dirty="0"/>
          </a:p>
        </p:txBody>
      </p:sp>
    </p:spTree>
    <p:extLst>
      <p:ext uri="{BB962C8B-B14F-4D97-AF65-F5344CB8AC3E}">
        <p14:creationId xmlns:p14="http://schemas.microsoft.com/office/powerpoint/2010/main" val="22491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lstStyle/>
          <a:p>
            <a:pPr algn="ctr" eaLnBrk="1" hangingPunct="1"/>
            <a:r>
              <a:rPr lang="en-US" sz="5400" dirty="0" smtClean="0">
                <a:solidFill>
                  <a:schemeClr val="tx1"/>
                </a:solidFill>
                <a:ea typeface="ＭＳ Ｐゴシック" pitchFamily="-84" charset="-128"/>
              </a:rPr>
              <a:t>CSA Timeline and Results</a:t>
            </a:r>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3</a:t>
            </a:fld>
            <a:endParaRPr kumimoji="0" lang="en-US" dirty="0"/>
          </a:p>
        </p:txBody>
      </p:sp>
    </p:spTree>
    <p:extLst>
      <p:ext uri="{BB962C8B-B14F-4D97-AF65-F5344CB8AC3E}">
        <p14:creationId xmlns:p14="http://schemas.microsoft.com/office/powerpoint/2010/main" val="1703612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10600" cy="685800"/>
          </a:xfrm>
        </p:spPr>
        <p:txBody>
          <a:bodyPr>
            <a:normAutofit fontScale="90000"/>
          </a:bodyPr>
          <a:lstStyle/>
          <a:p>
            <a:r>
              <a:rPr lang="en-US" dirty="0" smtClean="0"/>
              <a:t>What Should </a:t>
            </a:r>
            <a:r>
              <a:rPr lang="en-US" dirty="0"/>
              <a:t>M</a:t>
            </a:r>
            <a:r>
              <a:rPr lang="en-US" dirty="0" smtClean="0"/>
              <a:t>otor </a:t>
            </a:r>
            <a:r>
              <a:rPr lang="en-US" dirty="0"/>
              <a:t>C</a:t>
            </a:r>
            <a:r>
              <a:rPr lang="en-US" dirty="0" smtClean="0"/>
              <a:t>arriers </a:t>
            </a:r>
            <a:r>
              <a:rPr lang="en-US" dirty="0"/>
              <a:t>D</a:t>
            </a:r>
            <a:r>
              <a:rPr lang="en-US" dirty="0" smtClean="0"/>
              <a:t>o </a:t>
            </a:r>
            <a:r>
              <a:rPr lang="en-US" dirty="0"/>
              <a:t>D</a:t>
            </a:r>
            <a:r>
              <a:rPr lang="en-US" dirty="0" smtClean="0"/>
              <a:t>uring the SMS Preview Period?</a:t>
            </a:r>
            <a:endParaRPr lang="en-US" dirty="0"/>
          </a:p>
        </p:txBody>
      </p:sp>
      <p:sp>
        <p:nvSpPr>
          <p:cNvPr id="2" name="Content Placeholder 1"/>
          <p:cNvSpPr>
            <a:spLocks noGrp="1"/>
          </p:cNvSpPr>
          <p:nvPr>
            <p:ph idx="1"/>
          </p:nvPr>
        </p:nvSpPr>
        <p:spPr>
          <a:xfrm>
            <a:off x="152400" y="1905000"/>
            <a:ext cx="8686800" cy="4191000"/>
          </a:xfrm>
        </p:spPr>
        <p:txBody>
          <a:bodyPr>
            <a:normAutofit fontScale="85000" lnSpcReduction="20000"/>
          </a:bodyPr>
          <a:lstStyle/>
          <a:p>
            <a:pPr>
              <a:spcAft>
                <a:spcPts val="1800"/>
              </a:spcAft>
            </a:pPr>
            <a:r>
              <a:rPr lang="en-US" sz="2400" dirty="0" smtClean="0"/>
              <a:t>Log in to the CSA Website to view the SMS Preview and understand how Package 1 enhancements will affect them.</a:t>
            </a:r>
          </a:p>
          <a:p>
            <a:pPr>
              <a:spcAft>
                <a:spcPts val="1800"/>
              </a:spcAft>
            </a:pPr>
            <a:r>
              <a:rPr lang="en-US" dirty="0" smtClean="0"/>
              <a:t>Review trends and patterns and take action to improve safety compliance.</a:t>
            </a:r>
            <a:endParaRPr lang="en-US" sz="2400" dirty="0" smtClean="0"/>
          </a:p>
          <a:p>
            <a:pPr>
              <a:spcAft>
                <a:spcPts val="1800"/>
              </a:spcAft>
            </a:pPr>
            <a:r>
              <a:rPr lang="en-US" dirty="0" smtClean="0"/>
              <a:t>Request a review of data that may not be accurate </a:t>
            </a:r>
            <a:r>
              <a:rPr lang="en-US" dirty="0"/>
              <a:t>at </a:t>
            </a:r>
            <a:r>
              <a:rPr lang="en-US" dirty="0" smtClean="0"/>
              <a:t>the DataQs Website at </a:t>
            </a:r>
            <a:r>
              <a:rPr lang="en-US" dirty="0" smtClean="0">
                <a:hlinkClick r:id="rId2"/>
              </a:rPr>
              <a:t>https</a:t>
            </a:r>
            <a:r>
              <a:rPr lang="en-US" dirty="0">
                <a:hlinkClick r:id="rId2"/>
              </a:rPr>
              <a:t>://</a:t>
            </a:r>
            <a:r>
              <a:rPr lang="en-US" dirty="0" smtClean="0">
                <a:hlinkClick r:id="rId2"/>
              </a:rPr>
              <a:t>dataqs.fmcsa.dot.gov/login.asp</a:t>
            </a:r>
            <a:r>
              <a:rPr lang="en-US" dirty="0" smtClean="0"/>
              <a:t>.</a:t>
            </a:r>
          </a:p>
          <a:p>
            <a:pPr>
              <a:spcAft>
                <a:spcPts val="1800"/>
              </a:spcAft>
            </a:pPr>
            <a:r>
              <a:rPr lang="en-US" sz="2400" dirty="0" smtClean="0"/>
              <a:t>Provide feedback by submitting comments to the Docket; go to </a:t>
            </a:r>
            <a:r>
              <a:rPr lang="en-US" sz="2400" dirty="0" smtClean="0">
                <a:hlinkClick r:id="rId3"/>
              </a:rPr>
              <a:t>www.regulations.gov</a:t>
            </a:r>
            <a:r>
              <a:rPr lang="en-US" sz="2400" dirty="0" smtClean="0"/>
              <a:t> and type in Docket Number </a:t>
            </a:r>
            <a:r>
              <a:rPr lang="en-US" dirty="0" smtClean="0">
                <a:hlinkClick r:id="rId3"/>
              </a:rPr>
              <a:t>FMCSA-2012-0074</a:t>
            </a:r>
            <a:r>
              <a:rPr lang="en-US" sz="2000" dirty="0" smtClean="0"/>
              <a:t> </a:t>
            </a:r>
            <a:r>
              <a:rPr lang="en-US" dirty="0" smtClean="0"/>
              <a:t>(the link to the Docket is provided at the top of the SMS Preview).</a:t>
            </a:r>
          </a:p>
          <a:p>
            <a:pPr>
              <a:spcAft>
                <a:spcPts val="1800"/>
              </a:spcAft>
            </a:pPr>
            <a:r>
              <a:rPr lang="en-US" sz="2400" dirty="0" smtClean="0"/>
              <a:t>FMCSA will collect, assess, and address feedback during the SMS Preview and may further refine enhancements before release.</a:t>
            </a:r>
          </a:p>
        </p:txBody>
      </p:sp>
      <p:sp>
        <p:nvSpPr>
          <p:cNvPr id="5" name="Slide Number Placeholder 4"/>
          <p:cNvSpPr>
            <a:spLocks noGrp="1"/>
          </p:cNvSpPr>
          <p:nvPr>
            <p:ph type="sldNum" sz="quarter" idx="12"/>
          </p:nvPr>
        </p:nvSpPr>
        <p:spPr/>
        <p:txBody>
          <a:bodyPr/>
          <a:lstStyle/>
          <a:p>
            <a:fld id="{86270DA3-4CC3-466D-8348-07A73E0AC16F}" type="slidenum">
              <a:rPr lang="en-US" smtClean="0"/>
              <a:pPr/>
              <a:t>30</a:t>
            </a:fld>
            <a:endParaRPr lang="en-US" dirty="0"/>
          </a:p>
        </p:txBody>
      </p:sp>
    </p:spTree>
    <p:extLst>
      <p:ext uri="{BB962C8B-B14F-4D97-AF65-F5344CB8AC3E}">
        <p14:creationId xmlns:p14="http://schemas.microsoft.com/office/powerpoint/2010/main" val="2844212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normAutofit/>
          </a:bodyPr>
          <a:lstStyle/>
          <a:p>
            <a:pPr algn="ctr"/>
            <a:r>
              <a:rPr lang="en-US" sz="5400" dirty="0" smtClean="0">
                <a:solidFill>
                  <a:schemeClr val="tx1"/>
                </a:solidFill>
                <a:ea typeface="ＭＳ Ｐゴシック" pitchFamily="-84" charset="-128"/>
              </a:rPr>
              <a:t>FAQs</a:t>
            </a:r>
            <a:endParaRPr lang="en-US" sz="5400" dirty="0">
              <a:solidFill>
                <a:schemeClr val="tx1"/>
              </a:solidFill>
              <a:ea typeface="ＭＳ Ｐゴシック" pitchFamily="-84" charset="-128"/>
            </a:endParaRPr>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31</a:t>
            </a:fld>
            <a:endParaRPr kumimoji="0" lang="en-US" dirty="0"/>
          </a:p>
        </p:txBody>
      </p:sp>
    </p:spTree>
    <p:extLst>
      <p:ext uri="{BB962C8B-B14F-4D97-AF65-F5344CB8AC3E}">
        <p14:creationId xmlns:p14="http://schemas.microsoft.com/office/powerpoint/2010/main" val="1173549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Are only a small number of carriers measured through SMS?</a:t>
            </a:r>
          </a:p>
          <a:p>
            <a:pPr lvl="1"/>
            <a:r>
              <a:rPr lang="en-US" sz="2000" dirty="0" smtClean="0"/>
              <a:t>No.  SMS has sufficient data to assess 200,000 carriers (of the 525,000 carriers with activity within the past three years). They account for 92% of crashes.</a:t>
            </a:r>
          </a:p>
          <a:p>
            <a:r>
              <a:rPr lang="en-US" sz="2400" dirty="0" smtClean="0"/>
              <a:t>Is CSA specifically targeting small carriers?</a:t>
            </a:r>
          </a:p>
          <a:p>
            <a:pPr lvl="1"/>
            <a:r>
              <a:rPr lang="en-US" sz="2000" dirty="0" smtClean="0"/>
              <a:t>No.  SMS identifies the same number of small carriers as the previous SafeStat system and a proportionate number of small, medium, and large carriers for interventions.</a:t>
            </a:r>
          </a:p>
          <a:p>
            <a:r>
              <a:rPr lang="en-US" sz="2400" dirty="0" smtClean="0"/>
              <a:t>How closely is the HM BASIC tied to crash risk?</a:t>
            </a:r>
          </a:p>
          <a:p>
            <a:pPr lvl="1"/>
            <a:r>
              <a:rPr lang="en-US" dirty="0"/>
              <a:t>The goal of the HM BASIC is not to predict future crash risk. It is to be an indicator of a motor carrier’s ability to properly package, transport, and accurately identify and communicate hazardous cargo in the event of a crash or spill. </a:t>
            </a:r>
            <a:endParaRPr lang="en-US" sz="2000"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32</a:t>
            </a:fld>
            <a:endParaRPr lang="en-US" dirty="0"/>
          </a:p>
        </p:txBody>
      </p:sp>
    </p:spTree>
    <p:extLst>
      <p:ext uri="{BB962C8B-B14F-4D97-AF65-F5344CB8AC3E}">
        <p14:creationId xmlns:p14="http://schemas.microsoft.com/office/powerpoint/2010/main" val="2524751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solidFill>
                  <a:schemeClr val="tx2">
                    <a:lumMod val="75000"/>
                  </a:schemeClr>
                </a:solidFill>
              </a:rPr>
              <a:t>Why are the load securement violations being moved to the Vehicle Maintenance BASIC and not the Unsafe Driving BASIC?</a:t>
            </a:r>
          </a:p>
          <a:p>
            <a:pPr lvl="1"/>
            <a:r>
              <a:rPr lang="en-US" dirty="0" smtClean="0">
                <a:solidFill>
                  <a:schemeClr val="tx2">
                    <a:lumMod val="75000"/>
                  </a:schemeClr>
                </a:solidFill>
              </a:rPr>
              <a:t>The Vehicle Maintenance BASIC is focused on the physical condition of the truck, of which the cargo is a part, whereas the Unsafe Driving BASIC is focused on </a:t>
            </a:r>
            <a:r>
              <a:rPr lang="en-US" i="1" dirty="0" smtClean="0">
                <a:solidFill>
                  <a:schemeClr val="tx2">
                    <a:lumMod val="75000"/>
                  </a:schemeClr>
                </a:solidFill>
              </a:rPr>
              <a:t>how</a:t>
            </a:r>
            <a:r>
              <a:rPr lang="en-US" dirty="0" smtClean="0">
                <a:solidFill>
                  <a:schemeClr val="tx2">
                    <a:lumMod val="75000"/>
                  </a:schemeClr>
                </a:solidFill>
              </a:rPr>
              <a:t> the vehicle is being driven (e.g., improper lane change, speeding).</a:t>
            </a:r>
          </a:p>
          <a:p>
            <a:pPr lvl="1"/>
            <a:r>
              <a:rPr lang="en-US" sz="2000" dirty="0" smtClean="0">
                <a:solidFill>
                  <a:schemeClr val="tx2">
                    <a:lumMod val="75000"/>
                  </a:schemeClr>
                </a:solidFill>
              </a:rPr>
              <a:t>Also, </a:t>
            </a:r>
            <a:r>
              <a:rPr lang="en-US" dirty="0">
                <a:solidFill>
                  <a:schemeClr val="tx2">
                    <a:lumMod val="75000"/>
                  </a:schemeClr>
                </a:solidFill>
              </a:rPr>
              <a:t>t</a:t>
            </a:r>
            <a:r>
              <a:rPr lang="en-US" sz="2000" dirty="0" smtClean="0">
                <a:solidFill>
                  <a:schemeClr val="tx2">
                    <a:lumMod val="75000"/>
                  </a:schemeClr>
                </a:solidFill>
              </a:rPr>
              <a:t>he Vehicle Maintenance BASIC is normalized by number of inspections whereas the Unsafe Driving BASIC is normalized by on-road exposure measured by Power Units and Vehicle Miles Traveled (VMT).</a:t>
            </a:r>
            <a:endParaRPr lang="en-US" sz="1600" i="1" dirty="0" smtClean="0"/>
          </a:p>
          <a:p>
            <a:r>
              <a:rPr lang="en-US" sz="2400" dirty="0"/>
              <a:t>Does the proposed HM BASIC place a greater emphasis on HM paperwork violations and less on </a:t>
            </a:r>
            <a:r>
              <a:rPr lang="en-US" dirty="0" smtClean="0"/>
              <a:t>cargo securement</a:t>
            </a:r>
            <a:r>
              <a:rPr lang="en-US" sz="2400" dirty="0" smtClean="0"/>
              <a:t> </a:t>
            </a:r>
            <a:r>
              <a:rPr lang="en-US" sz="2400" dirty="0"/>
              <a:t>violations?</a:t>
            </a:r>
          </a:p>
          <a:p>
            <a:pPr lvl="1"/>
            <a:r>
              <a:rPr lang="en-US" sz="2000" dirty="0" smtClean="0"/>
              <a:t>No. The severity weights in the HM BASIC place an emphasis on performance-related violations, such as HM spillage and proper securement, and less so on violations related to shipping papers.</a:t>
            </a:r>
            <a:endParaRPr lang="en-US" sz="2000" dirty="0"/>
          </a:p>
          <a:p>
            <a:endParaRPr lang="en-US" sz="2000"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33</a:t>
            </a:fld>
            <a:endParaRPr lang="en-US" dirty="0"/>
          </a:p>
        </p:txBody>
      </p:sp>
    </p:spTree>
    <p:extLst>
      <p:ext uri="{BB962C8B-B14F-4D97-AF65-F5344CB8AC3E}">
        <p14:creationId xmlns:p14="http://schemas.microsoft.com/office/powerpoint/2010/main" val="3299614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t>
            </a:r>
            <a:endParaRPr lang="en-US" dirty="0"/>
          </a:p>
        </p:txBody>
      </p:sp>
      <p:sp>
        <p:nvSpPr>
          <p:cNvPr id="3" name="Content Placeholder 2"/>
          <p:cNvSpPr>
            <a:spLocks noGrp="1"/>
          </p:cNvSpPr>
          <p:nvPr>
            <p:ph idx="1"/>
          </p:nvPr>
        </p:nvSpPr>
        <p:spPr/>
        <p:txBody>
          <a:bodyPr/>
          <a:lstStyle/>
          <a:p>
            <a:r>
              <a:rPr lang="en-US" sz="2400" dirty="0" smtClean="0"/>
              <a:t>Is it possible to have a high percentile rank in the HM BASIC but not be subject to the HM Intervention Threshold in other BASICs?</a:t>
            </a:r>
          </a:p>
          <a:p>
            <a:pPr lvl="1"/>
            <a:r>
              <a:rPr lang="en-US" dirty="0" smtClean="0"/>
              <a:t>Yes, a</a:t>
            </a:r>
            <a:r>
              <a:rPr lang="en-US" dirty="0" smtClean="0">
                <a:latin typeface="Calibri"/>
                <a:ea typeface="Times New Roman"/>
                <a:cs typeface="Times New Roman"/>
              </a:rPr>
              <a:t> carrier’s HM BASIC can be above the Intervention </a:t>
            </a:r>
            <a:r>
              <a:rPr lang="en-US" dirty="0">
                <a:latin typeface="Calibri"/>
                <a:ea typeface="Times New Roman"/>
                <a:cs typeface="Times New Roman"/>
              </a:rPr>
              <a:t>T</a:t>
            </a:r>
            <a:r>
              <a:rPr lang="en-US" dirty="0" smtClean="0">
                <a:latin typeface="Calibri"/>
                <a:ea typeface="Times New Roman"/>
                <a:cs typeface="Times New Roman"/>
              </a:rPr>
              <a:t>hreshold without that carrier being </a:t>
            </a:r>
            <a:r>
              <a:rPr lang="en-US" dirty="0">
                <a:latin typeface="Calibri"/>
                <a:ea typeface="Times New Roman"/>
                <a:cs typeface="Times New Roman"/>
              </a:rPr>
              <a:t>subject to the HM </a:t>
            </a:r>
            <a:r>
              <a:rPr lang="en-US" dirty="0" smtClean="0">
                <a:latin typeface="Calibri"/>
                <a:ea typeface="Times New Roman"/>
                <a:cs typeface="Times New Roman"/>
              </a:rPr>
              <a:t>Intervention Threshold in other BASICs.  This situation could occur if  a carrier </a:t>
            </a:r>
            <a:r>
              <a:rPr lang="en-US" dirty="0">
                <a:latin typeface="Calibri"/>
                <a:ea typeface="Times New Roman"/>
                <a:cs typeface="Times New Roman"/>
              </a:rPr>
              <a:t>has a lot of HM violations </a:t>
            </a:r>
            <a:r>
              <a:rPr lang="en-US" b="1" dirty="0">
                <a:latin typeface="Calibri"/>
                <a:ea typeface="Times New Roman"/>
                <a:cs typeface="Times New Roman"/>
              </a:rPr>
              <a:t>per inspection</a:t>
            </a:r>
            <a:r>
              <a:rPr lang="en-US" dirty="0">
                <a:latin typeface="Calibri"/>
                <a:ea typeface="Times New Roman"/>
                <a:cs typeface="Times New Roman"/>
              </a:rPr>
              <a:t> but less than 5% of </a:t>
            </a:r>
            <a:r>
              <a:rPr lang="en-US" dirty="0" smtClean="0">
                <a:latin typeface="Calibri"/>
                <a:ea typeface="Times New Roman"/>
                <a:cs typeface="Times New Roman"/>
              </a:rPr>
              <a:t>its </a:t>
            </a:r>
            <a:r>
              <a:rPr lang="en-US" dirty="0">
                <a:latin typeface="Calibri"/>
                <a:ea typeface="Times New Roman"/>
                <a:cs typeface="Times New Roman"/>
              </a:rPr>
              <a:t>overall inspections involved placardable quantities of </a:t>
            </a:r>
            <a:r>
              <a:rPr lang="en-US" dirty="0" smtClean="0">
                <a:latin typeface="Calibri"/>
                <a:ea typeface="Times New Roman"/>
                <a:cs typeface="Times New Roman"/>
              </a:rPr>
              <a:t>HM.</a:t>
            </a:r>
          </a:p>
          <a:p>
            <a:pPr lvl="2"/>
            <a:r>
              <a:rPr lang="en-US" dirty="0" smtClean="0">
                <a:latin typeface="Calibri"/>
                <a:ea typeface="Times New Roman"/>
                <a:cs typeface="Times New Roman"/>
              </a:rPr>
              <a:t>For example, a </a:t>
            </a:r>
            <a:r>
              <a:rPr lang="en-US" dirty="0">
                <a:latin typeface="Calibri"/>
                <a:ea typeface="Times New Roman"/>
                <a:cs typeface="Times New Roman"/>
              </a:rPr>
              <a:t>carrier has </a:t>
            </a:r>
            <a:r>
              <a:rPr lang="en-US" dirty="0" smtClean="0">
                <a:latin typeface="Calibri"/>
                <a:ea typeface="Times New Roman"/>
                <a:cs typeface="Times New Roman"/>
              </a:rPr>
              <a:t>7 </a:t>
            </a:r>
            <a:r>
              <a:rPr lang="en-US" dirty="0">
                <a:latin typeface="Calibri"/>
                <a:ea typeface="Times New Roman"/>
                <a:cs typeface="Times New Roman"/>
              </a:rPr>
              <a:t>inspections with placardable amounts of HM and each of those inspections has multiple HM violations. However, the carrier has 200 inspections in total </a:t>
            </a:r>
            <a:r>
              <a:rPr lang="en-US" dirty="0" smtClean="0">
                <a:latin typeface="Calibri"/>
                <a:ea typeface="Times New Roman"/>
                <a:cs typeface="Times New Roman"/>
              </a:rPr>
              <a:t>over the past 24 </a:t>
            </a:r>
            <a:r>
              <a:rPr lang="en-US" dirty="0">
                <a:latin typeface="Calibri"/>
                <a:ea typeface="Times New Roman"/>
                <a:cs typeface="Times New Roman"/>
              </a:rPr>
              <a:t>months.  </a:t>
            </a:r>
            <a:endParaRPr lang="en-US" dirty="0" smtClean="0">
              <a:latin typeface="Calibri"/>
              <a:ea typeface="Times New Roman"/>
              <a:cs typeface="Times New Roman"/>
            </a:endParaRPr>
          </a:p>
          <a:p>
            <a:pPr lvl="2"/>
            <a:r>
              <a:rPr lang="en-US" sz="1800" dirty="0" smtClean="0">
                <a:latin typeface="Calibri"/>
                <a:ea typeface="Times New Roman"/>
                <a:cs typeface="Times New Roman"/>
              </a:rPr>
              <a:t>Since </a:t>
            </a:r>
            <a:r>
              <a:rPr lang="en-US" sz="1800" dirty="0">
                <a:latin typeface="Calibri"/>
                <a:ea typeface="Times New Roman"/>
                <a:cs typeface="Times New Roman"/>
              </a:rPr>
              <a:t>the inspections with placardable HM are less than 5% of all of the carrier’s inspections, </a:t>
            </a:r>
            <a:r>
              <a:rPr lang="en-US" dirty="0" smtClean="0">
                <a:latin typeface="Calibri"/>
                <a:ea typeface="Times New Roman"/>
                <a:cs typeface="Times New Roman"/>
              </a:rPr>
              <a:t>it</a:t>
            </a:r>
            <a:r>
              <a:rPr lang="en-US" sz="1800" dirty="0" smtClean="0">
                <a:latin typeface="Calibri"/>
                <a:ea typeface="Times New Roman"/>
                <a:cs typeface="Times New Roman"/>
              </a:rPr>
              <a:t> </a:t>
            </a:r>
            <a:r>
              <a:rPr lang="en-US" sz="1800" dirty="0">
                <a:latin typeface="Calibri"/>
                <a:ea typeface="Times New Roman"/>
                <a:cs typeface="Times New Roman"/>
              </a:rPr>
              <a:t>would not be subject to the HM Intervention </a:t>
            </a:r>
            <a:r>
              <a:rPr lang="en-US" sz="1800" dirty="0" smtClean="0">
                <a:latin typeface="Calibri"/>
                <a:ea typeface="Times New Roman"/>
                <a:cs typeface="Times New Roman"/>
              </a:rPr>
              <a:t>Threshold, </a:t>
            </a:r>
            <a:r>
              <a:rPr lang="en-US" sz="1800" dirty="0">
                <a:latin typeface="Calibri"/>
                <a:ea typeface="Times New Roman"/>
                <a:cs typeface="Times New Roman"/>
              </a:rPr>
              <a:t>but could have an HM BASIC percentile because the data sufficiency standards are met.</a:t>
            </a:r>
          </a:p>
          <a:p>
            <a:pPr lvl="1"/>
            <a:endParaRPr lang="en-US" sz="2000" dirty="0" smtClean="0">
              <a:solidFill>
                <a:schemeClr val="accent3"/>
              </a:solidFill>
            </a:endParaRPr>
          </a:p>
          <a:p>
            <a:pPr lvl="2"/>
            <a:endParaRPr lang="en-US" sz="1600" dirty="0" smtClean="0">
              <a:solidFill>
                <a:schemeClr val="accent3"/>
              </a:solidFill>
            </a:endParaRPr>
          </a:p>
          <a:p>
            <a:endParaRPr lang="en-US" sz="2000"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34</a:t>
            </a:fld>
            <a:endParaRPr lang="en-US" dirty="0"/>
          </a:p>
        </p:txBody>
      </p:sp>
    </p:spTree>
    <p:extLst>
      <p:ext uri="{BB962C8B-B14F-4D97-AF65-F5344CB8AC3E}">
        <p14:creationId xmlns:p14="http://schemas.microsoft.com/office/powerpoint/2010/main" val="3759992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t>
            </a:r>
            <a:endParaRPr lang="en-US" dirty="0"/>
          </a:p>
        </p:txBody>
      </p:sp>
      <p:sp>
        <p:nvSpPr>
          <p:cNvPr id="3" name="Content Placeholder 2"/>
          <p:cNvSpPr>
            <a:spLocks noGrp="1"/>
          </p:cNvSpPr>
          <p:nvPr>
            <p:ph idx="1"/>
          </p:nvPr>
        </p:nvSpPr>
        <p:spPr/>
        <p:txBody>
          <a:bodyPr>
            <a:normAutofit/>
          </a:bodyPr>
          <a:lstStyle/>
          <a:p>
            <a:r>
              <a:rPr lang="en-US" sz="2400" dirty="0" smtClean="0"/>
              <a:t>Why is my HM BASIC percentile high when all of my other BASIC percentiles are below the thresholds?</a:t>
            </a:r>
          </a:p>
          <a:p>
            <a:pPr lvl="1"/>
            <a:r>
              <a:rPr lang="en-US" dirty="0"/>
              <a:t>Each BASIC measures a different area of performance and compliance. Substantial compliance and good performance in the other BASICs doesn’t necessarily translate into compliance in the new HM BASIC.</a:t>
            </a:r>
          </a:p>
          <a:p>
            <a:pPr lvl="1"/>
            <a:r>
              <a:rPr lang="en-US" dirty="0" smtClean="0"/>
              <a:t>In </a:t>
            </a:r>
            <a:r>
              <a:rPr lang="en-US" dirty="0"/>
              <a:t>general, FMCSA has observed that motor carriers that infrequently transport placardable quantities of HM are not performing as well in the HM BASIC as motor carriers that transport placardable quantities as a routine part of their business. Additionally, </a:t>
            </a:r>
            <a:r>
              <a:rPr lang="en-US" dirty="0" smtClean="0"/>
              <a:t>FMCSA </a:t>
            </a:r>
            <a:r>
              <a:rPr lang="en-US" dirty="0"/>
              <a:t>effectiveness testing of the new HM BASIC is showing a strong association between poor performance and future HM violation rates</a:t>
            </a:r>
            <a:r>
              <a:rPr lang="en-US" dirty="0" smtClean="0"/>
              <a:t>.</a:t>
            </a:r>
            <a:endParaRPr lang="en-US" sz="2000" dirty="0" smtClean="0"/>
          </a:p>
          <a:p>
            <a:pPr lvl="2"/>
            <a:endParaRPr lang="en-US" sz="1600" dirty="0" smtClean="0"/>
          </a:p>
          <a:p>
            <a:endParaRPr lang="en-US" sz="2000"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35</a:t>
            </a:fld>
            <a:endParaRPr lang="en-US" dirty="0"/>
          </a:p>
        </p:txBody>
      </p:sp>
    </p:spTree>
    <p:extLst>
      <p:ext uri="{BB962C8B-B14F-4D97-AF65-F5344CB8AC3E}">
        <p14:creationId xmlns:p14="http://schemas.microsoft.com/office/powerpoint/2010/main" val="1105087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FAQs</a:t>
            </a:r>
            <a:endParaRPr lang="en-US" i="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solidFill>
                  <a:schemeClr val="tx2">
                    <a:lumMod val="75000"/>
                  </a:schemeClr>
                </a:solidFill>
              </a:rPr>
              <a:t>Why </a:t>
            </a:r>
            <a:r>
              <a:rPr lang="en-US" dirty="0">
                <a:solidFill>
                  <a:schemeClr val="tx2">
                    <a:lumMod val="75000"/>
                  </a:schemeClr>
                </a:solidFill>
              </a:rPr>
              <a:t>are </a:t>
            </a:r>
            <a:r>
              <a:rPr lang="en-US" dirty="0" smtClean="0">
                <a:solidFill>
                  <a:schemeClr val="tx2">
                    <a:lumMod val="75000"/>
                  </a:schemeClr>
                </a:solidFill>
              </a:rPr>
              <a:t>crashes </a:t>
            </a:r>
            <a:r>
              <a:rPr lang="en-US" dirty="0">
                <a:solidFill>
                  <a:schemeClr val="tx2">
                    <a:lumMod val="75000"/>
                  </a:schemeClr>
                </a:solidFill>
              </a:rPr>
              <a:t>that are not the fault of the truck driver used </a:t>
            </a:r>
            <a:r>
              <a:rPr lang="en-US" dirty="0" smtClean="0">
                <a:solidFill>
                  <a:schemeClr val="tx2">
                    <a:lumMod val="75000"/>
                  </a:schemeClr>
                </a:solidFill>
              </a:rPr>
              <a:t>in the Crash Indicator in SMS?</a:t>
            </a:r>
            <a:endParaRPr lang="en-US" dirty="0" smtClean="0"/>
          </a:p>
          <a:p>
            <a:pPr lvl="1"/>
            <a:r>
              <a:rPr lang="en-US" dirty="0" smtClean="0"/>
              <a:t>Currently, all </a:t>
            </a:r>
            <a:r>
              <a:rPr lang="en-US" dirty="0"/>
              <a:t>FMCSA-reportable </a:t>
            </a:r>
            <a:r>
              <a:rPr lang="en-US" dirty="0" smtClean="0"/>
              <a:t>crashes are used </a:t>
            </a:r>
            <a:r>
              <a:rPr lang="en-US" dirty="0"/>
              <a:t>for the Crash </a:t>
            </a:r>
            <a:r>
              <a:rPr lang="en-US" dirty="0" smtClean="0"/>
              <a:t>Indicator.</a:t>
            </a:r>
          </a:p>
          <a:p>
            <a:pPr lvl="2"/>
            <a:r>
              <a:rPr lang="en-US" dirty="0" smtClean="0"/>
              <a:t>Analysis conducted indicates </a:t>
            </a:r>
            <a:r>
              <a:rPr lang="en-US" dirty="0"/>
              <a:t>that crash involvement (regardless of accountability) is a good predictor of future crash risk</a:t>
            </a:r>
            <a:r>
              <a:rPr lang="en-US" dirty="0" smtClean="0"/>
              <a:t>.</a:t>
            </a:r>
          </a:p>
        </p:txBody>
      </p:sp>
      <p:sp>
        <p:nvSpPr>
          <p:cNvPr id="5" name="Slide Number Placeholder 4"/>
          <p:cNvSpPr>
            <a:spLocks noGrp="1"/>
          </p:cNvSpPr>
          <p:nvPr>
            <p:ph type="sldNum" sz="quarter" idx="12"/>
          </p:nvPr>
        </p:nvSpPr>
        <p:spPr/>
        <p:txBody>
          <a:bodyPr/>
          <a:lstStyle/>
          <a:p>
            <a:fld id="{86270DA3-4CC3-466D-8348-07A73E0AC16F}" type="slidenum">
              <a:rPr lang="en-US" smtClean="0"/>
              <a:pPr/>
              <a:t>36</a:t>
            </a:fld>
            <a:endParaRPr lang="en-US" dirty="0"/>
          </a:p>
        </p:txBody>
      </p:sp>
    </p:spTree>
    <p:extLst>
      <p:ext uri="{BB962C8B-B14F-4D97-AF65-F5344CB8AC3E}">
        <p14:creationId xmlns:p14="http://schemas.microsoft.com/office/powerpoint/2010/main" val="2872294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t>
            </a:r>
            <a:endParaRPr lang="en-US" dirty="0"/>
          </a:p>
        </p:txBody>
      </p:sp>
      <p:sp>
        <p:nvSpPr>
          <p:cNvPr id="3" name="Content Placeholder 2"/>
          <p:cNvSpPr>
            <a:spLocks noGrp="1"/>
          </p:cNvSpPr>
          <p:nvPr>
            <p:ph idx="1"/>
          </p:nvPr>
        </p:nvSpPr>
        <p:spPr/>
        <p:txBody>
          <a:bodyPr>
            <a:normAutofit/>
          </a:bodyPr>
          <a:lstStyle/>
          <a:p>
            <a:r>
              <a:rPr lang="en-US" sz="2600" dirty="0"/>
              <a:t>What regulation changes does </a:t>
            </a:r>
            <a:r>
              <a:rPr lang="en-US" sz="2600" dirty="0" smtClean="0"/>
              <a:t>CSA bring</a:t>
            </a:r>
            <a:r>
              <a:rPr lang="en-US" sz="2600" dirty="0"/>
              <a:t>? </a:t>
            </a:r>
          </a:p>
          <a:p>
            <a:pPr lvl="1"/>
            <a:r>
              <a:rPr lang="en-US" sz="2400" dirty="0"/>
              <a:t>CSA has not changed any of the </a:t>
            </a:r>
            <a:r>
              <a:rPr lang="en-US" sz="2400" dirty="0" smtClean="0"/>
              <a:t>Federal </a:t>
            </a:r>
            <a:r>
              <a:rPr lang="en-US" sz="2400" dirty="0"/>
              <a:t>Motor Carrier Safety Regulations (FMCSRs). </a:t>
            </a:r>
            <a:endParaRPr lang="en-US" sz="2400" dirty="0" smtClean="0"/>
          </a:p>
          <a:p>
            <a:pPr lvl="2"/>
            <a:r>
              <a:rPr lang="en-US" sz="2000" dirty="0" smtClean="0"/>
              <a:t>CSA </a:t>
            </a:r>
            <a:r>
              <a:rPr lang="en-US" sz="2000" dirty="0"/>
              <a:t>has only changed how </a:t>
            </a:r>
            <a:r>
              <a:rPr lang="en-US" sz="2000" dirty="0" smtClean="0"/>
              <a:t>FMCSA operates </a:t>
            </a:r>
            <a:r>
              <a:rPr lang="en-US" sz="2000" dirty="0"/>
              <a:t>in enforcing the FMCSRs that already exist. </a:t>
            </a:r>
            <a:endParaRPr lang="en-US" sz="2000" dirty="0" smtClean="0"/>
          </a:p>
          <a:p>
            <a:pPr lvl="2"/>
            <a:r>
              <a:rPr lang="en-US" sz="2000" u="sng" dirty="0" smtClean="0"/>
              <a:t>In </a:t>
            </a:r>
            <a:r>
              <a:rPr lang="en-US" sz="2000" u="sng" dirty="0"/>
              <a:t>the future</a:t>
            </a:r>
            <a:r>
              <a:rPr lang="en-US" sz="2000" dirty="0"/>
              <a:t>, FMCSA will consider a new methodology for determining the safety fitness of motor carriers. Such potential changes will be carried out through formal notice and comment </a:t>
            </a:r>
            <a:r>
              <a:rPr lang="en-US" sz="2000" dirty="0" smtClean="0"/>
              <a:t>rulemaking.</a:t>
            </a:r>
            <a:endParaRPr lang="en-US" sz="2000"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t>
            </a:r>
            <a:endParaRPr lang="en-US" dirty="0"/>
          </a:p>
        </p:txBody>
      </p:sp>
      <p:sp>
        <p:nvSpPr>
          <p:cNvPr id="3" name="Content Placeholder 2"/>
          <p:cNvSpPr>
            <a:spLocks noGrp="1"/>
          </p:cNvSpPr>
          <p:nvPr>
            <p:ph idx="1"/>
          </p:nvPr>
        </p:nvSpPr>
        <p:spPr/>
        <p:txBody>
          <a:bodyPr/>
          <a:lstStyle/>
          <a:p>
            <a:r>
              <a:rPr lang="en-US" dirty="0" smtClean="0"/>
              <a:t>What kind of changes to SMS are being considered for the next round of proposed improvements?</a:t>
            </a:r>
          </a:p>
          <a:p>
            <a:pPr lvl="1"/>
            <a:r>
              <a:rPr lang="en-US" dirty="0" smtClean="0"/>
              <a:t>SMS is designed to be continually improved.  Some of the enhancements being considered for proposal, preview, and comment in the next package include:</a:t>
            </a:r>
          </a:p>
          <a:p>
            <a:pPr lvl="2"/>
            <a:r>
              <a:rPr lang="en-US" dirty="0" smtClean="0"/>
              <a:t>Comprehensive modifications to roadside violation severity weights</a:t>
            </a:r>
          </a:p>
          <a:p>
            <a:pPr lvl="2"/>
            <a:r>
              <a:rPr lang="en-US" dirty="0" smtClean="0"/>
              <a:t>Recalibration of the Utilization Factor used to incorporate VMT for the Crash and Unsafe Driving BASICs</a:t>
            </a:r>
          </a:p>
          <a:p>
            <a:pPr lvl="2"/>
            <a:r>
              <a:rPr lang="en-US" dirty="0" smtClean="0"/>
              <a:t>Adjustment to safety event groupings in all BASICs</a:t>
            </a:r>
            <a:endParaRPr lang="en-US"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38</a:t>
            </a:fld>
            <a:endParaRPr lang="en-US" dirty="0"/>
          </a:p>
        </p:txBody>
      </p:sp>
    </p:spTree>
    <p:extLst>
      <p:ext uri="{BB962C8B-B14F-4D97-AF65-F5344CB8AC3E}">
        <p14:creationId xmlns:p14="http://schemas.microsoft.com/office/powerpoint/2010/main" val="3389106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ChangeArrowheads="1"/>
          </p:cNvSpPr>
          <p:nvPr/>
        </p:nvSpPr>
        <p:spPr bwMode="auto">
          <a:xfrm>
            <a:off x="152400" y="1143774"/>
            <a:ext cx="8839200" cy="4832092"/>
          </a:xfrm>
          <a:prstGeom prst="rect">
            <a:avLst/>
          </a:prstGeom>
          <a:noFill/>
          <a:ln w="9525">
            <a:noFill/>
            <a:miter lim="800000"/>
            <a:headEnd/>
            <a:tailEnd/>
          </a:ln>
        </p:spPr>
        <p:txBody>
          <a:bodyPr wrap="square">
            <a:spAutoFit/>
          </a:bodyPr>
          <a:lstStyle/>
          <a:p>
            <a:pPr marL="231775"/>
            <a:r>
              <a:rPr lang="en-US" sz="3200" dirty="0" smtClean="0">
                <a:solidFill>
                  <a:schemeClr val="tx1">
                    <a:lumMod val="75000"/>
                  </a:schemeClr>
                </a:solidFill>
                <a:latin typeface="Calibri" pitchFamily="34" charset="0"/>
                <a:cs typeface="Calibri" pitchFamily="34" charset="0"/>
              </a:rPr>
              <a:t>For </a:t>
            </a:r>
            <a:r>
              <a:rPr lang="en-US" sz="3200" dirty="0">
                <a:solidFill>
                  <a:schemeClr val="tx1">
                    <a:lumMod val="75000"/>
                  </a:schemeClr>
                </a:solidFill>
                <a:latin typeface="Calibri" pitchFamily="34" charset="0"/>
                <a:cs typeface="Calibri" pitchFamily="34" charset="0"/>
              </a:rPr>
              <a:t>more </a:t>
            </a:r>
            <a:r>
              <a:rPr lang="en-US" sz="3200" dirty="0" smtClean="0">
                <a:solidFill>
                  <a:schemeClr val="tx1">
                    <a:lumMod val="75000"/>
                  </a:schemeClr>
                </a:solidFill>
                <a:latin typeface="Calibri" pitchFamily="34" charset="0"/>
                <a:cs typeface="Calibri" pitchFamily="34" charset="0"/>
              </a:rPr>
              <a:t>information regarding CSA in general: </a:t>
            </a:r>
            <a:endParaRPr lang="en-US" sz="3200" dirty="0">
              <a:solidFill>
                <a:schemeClr val="tx1">
                  <a:lumMod val="75000"/>
                </a:schemeClr>
              </a:solidFill>
              <a:latin typeface="Calibri" pitchFamily="34" charset="0"/>
              <a:cs typeface="Calibri" pitchFamily="34" charset="0"/>
            </a:endParaRPr>
          </a:p>
          <a:p>
            <a:endParaRPr lang="en-US" sz="1600" dirty="0" smtClean="0">
              <a:solidFill>
                <a:schemeClr val="tx1">
                  <a:lumMod val="75000"/>
                </a:schemeClr>
              </a:solidFill>
              <a:latin typeface="Calibri" pitchFamily="34" charset="0"/>
              <a:cs typeface="Calibri" pitchFamily="34" charset="0"/>
            </a:endParaRPr>
          </a:p>
          <a:p>
            <a:pPr algn="ctr"/>
            <a:r>
              <a:rPr lang="en-US" sz="4800" dirty="0" smtClean="0">
                <a:solidFill>
                  <a:srgbClr val="19194D"/>
                </a:solidFill>
                <a:latin typeface="Calibri" pitchFamily="34" charset="0"/>
                <a:cs typeface="Calibri" pitchFamily="34" charset="0"/>
                <a:hlinkClick r:id="rId3"/>
              </a:rPr>
              <a:t>http</a:t>
            </a:r>
            <a:r>
              <a:rPr lang="en-US" sz="4800" dirty="0">
                <a:solidFill>
                  <a:srgbClr val="19194D"/>
                </a:solidFill>
                <a:latin typeface="Calibri" pitchFamily="34" charset="0"/>
                <a:cs typeface="Calibri" pitchFamily="34" charset="0"/>
                <a:hlinkClick r:id="rId3"/>
              </a:rPr>
              <a:t>://</a:t>
            </a:r>
            <a:r>
              <a:rPr lang="en-US" sz="4800" dirty="0" smtClean="0">
                <a:solidFill>
                  <a:srgbClr val="19194D"/>
                </a:solidFill>
                <a:latin typeface="Calibri" pitchFamily="34" charset="0"/>
                <a:cs typeface="Calibri" pitchFamily="34" charset="0"/>
                <a:hlinkClick r:id="rId3"/>
              </a:rPr>
              <a:t>csa.fmcsa.dot.gov</a:t>
            </a:r>
            <a:endParaRPr lang="en-US" sz="4800" dirty="0" smtClean="0">
              <a:solidFill>
                <a:srgbClr val="19194D"/>
              </a:solidFill>
              <a:latin typeface="Calibri" pitchFamily="34" charset="0"/>
              <a:cs typeface="Calibri" pitchFamily="34" charset="0"/>
            </a:endParaRPr>
          </a:p>
          <a:p>
            <a:endParaRPr lang="en-US" sz="4800" dirty="0" smtClean="0">
              <a:solidFill>
                <a:srgbClr val="19194D"/>
              </a:solidFill>
              <a:latin typeface="Calibri" pitchFamily="34" charset="0"/>
              <a:cs typeface="Calibri" pitchFamily="34" charset="0"/>
            </a:endParaRPr>
          </a:p>
          <a:p>
            <a:pPr marL="231775"/>
            <a:r>
              <a:rPr lang="en-US" sz="3200" dirty="0" smtClean="0">
                <a:latin typeface="Calibri" pitchFamily="34" charset="0"/>
                <a:cs typeface="Calibri" pitchFamily="34" charset="0"/>
              </a:rPr>
              <a:t>For more information regarding the proposed SMS enhancements discussed today: </a:t>
            </a:r>
          </a:p>
          <a:p>
            <a:endParaRPr lang="en-US" sz="1600" dirty="0" smtClean="0">
              <a:latin typeface="Calibri" pitchFamily="34" charset="0"/>
              <a:cs typeface="Calibri" pitchFamily="34" charset="0"/>
            </a:endParaRPr>
          </a:p>
          <a:p>
            <a:pPr algn="ctr"/>
            <a:r>
              <a:rPr lang="en-US" sz="4200" dirty="0" smtClean="0">
                <a:solidFill>
                  <a:srgbClr val="19194D"/>
                </a:solidFill>
                <a:latin typeface="Calibri" pitchFamily="34" charset="0"/>
                <a:cs typeface="Calibri" pitchFamily="34" charset="0"/>
                <a:hlinkClick r:id="rId4"/>
              </a:rPr>
              <a:t>https</a:t>
            </a:r>
            <a:r>
              <a:rPr lang="en-US" sz="4200" dirty="0">
                <a:solidFill>
                  <a:srgbClr val="19194D"/>
                </a:solidFill>
                <a:latin typeface="Calibri" pitchFamily="34" charset="0"/>
                <a:cs typeface="Calibri" pitchFamily="34" charset="0"/>
                <a:hlinkClick r:id="rId4"/>
              </a:rPr>
              <a:t>://</a:t>
            </a:r>
            <a:r>
              <a:rPr lang="en-US" sz="4200" dirty="0" smtClean="0">
                <a:solidFill>
                  <a:srgbClr val="19194D"/>
                </a:solidFill>
                <a:latin typeface="Calibri" pitchFamily="34" charset="0"/>
                <a:cs typeface="Calibri" pitchFamily="34" charset="0"/>
                <a:hlinkClick r:id="rId4"/>
              </a:rPr>
              <a:t>csa.fmcsa.dot.gov/Documents/SMS_FoundationalDoc_Final.pdf</a:t>
            </a:r>
            <a:endParaRPr lang="en-US" sz="42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3CE82D2D-16A8-49A0-95C7-34AC5EF25A39}" type="slidenum">
              <a:rPr lang="en-US" smtClean="0"/>
              <a:pPr/>
              <a:t>39</a:t>
            </a:fld>
            <a:endParaRPr lang="en-US" dirty="0"/>
          </a:p>
        </p:txBody>
      </p:sp>
    </p:spTree>
    <p:extLst>
      <p:ext uri="{BB962C8B-B14F-4D97-AF65-F5344CB8AC3E}">
        <p14:creationId xmlns:p14="http://schemas.microsoft.com/office/powerpoint/2010/main" val="332465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descr="Current Rating Process in CSA."/>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CSA Timeline	</a:t>
            </a:r>
          </a:p>
        </p:txBody>
      </p:sp>
      <p:sp>
        <p:nvSpPr>
          <p:cNvPr id="89090" name="Content Placeholder 2"/>
          <p:cNvSpPr>
            <a:spLocks noGrp="1"/>
          </p:cNvSpPr>
          <p:nvPr>
            <p:ph idx="1"/>
          </p:nvPr>
        </p:nvSpPr>
        <p:spPr>
          <a:xfrm>
            <a:off x="304800" y="1371600"/>
            <a:ext cx="8505825" cy="4953000"/>
          </a:xfrm>
        </p:spPr>
        <p:txBody>
          <a:bodyPr>
            <a:normAutofit fontScale="92500" lnSpcReduction="20000"/>
          </a:bodyPr>
          <a:lstStyle/>
          <a:p>
            <a:pPr eaLnBrk="1" hangingPunct="1">
              <a:lnSpc>
                <a:spcPct val="120000"/>
              </a:lnSpc>
              <a:spcBef>
                <a:spcPts val="300"/>
              </a:spcBef>
            </a:pPr>
            <a:r>
              <a:rPr lang="en-US" sz="2200" b="1" dirty="0" smtClean="0">
                <a:ea typeface="ＭＳ Ｐゴシック" pitchFamily="-84" charset="-128"/>
              </a:rPr>
              <a:t>December 2010:  National CSA Deployment</a:t>
            </a:r>
          </a:p>
          <a:p>
            <a:pPr lvl="1" eaLnBrk="1" hangingPunct="1">
              <a:lnSpc>
                <a:spcPct val="120000"/>
              </a:lnSpc>
              <a:spcBef>
                <a:spcPts val="300"/>
              </a:spcBef>
            </a:pPr>
            <a:r>
              <a:rPr lang="en-US" sz="2000" dirty="0" smtClean="0">
                <a:ea typeface="ＭＳ Ｐゴシック" pitchFamily="-84" charset="-128"/>
              </a:rPr>
              <a:t>FMCSA began to prioritize workload with the SMS after the 8-month Preview.</a:t>
            </a:r>
          </a:p>
          <a:p>
            <a:pPr lvl="1" eaLnBrk="1" hangingPunct="1">
              <a:lnSpc>
                <a:spcPct val="120000"/>
              </a:lnSpc>
              <a:spcBef>
                <a:spcPts val="300"/>
              </a:spcBef>
            </a:pPr>
            <a:r>
              <a:rPr lang="en-US" dirty="0" smtClean="0">
                <a:ea typeface="ＭＳ Ｐゴシック" pitchFamily="-84" charset="-128"/>
              </a:rPr>
              <a:t>SMS Website turned on to replace </a:t>
            </a:r>
            <a:r>
              <a:rPr lang="en-US" dirty="0" err="1" smtClean="0">
                <a:ea typeface="ＭＳ Ｐゴシック" pitchFamily="-84" charset="-128"/>
              </a:rPr>
              <a:t>SafeStat</a:t>
            </a:r>
            <a:r>
              <a:rPr lang="en-US" dirty="0" smtClean="0">
                <a:ea typeface="ＭＳ Ｐゴシック" pitchFamily="-84" charset="-128"/>
              </a:rPr>
              <a:t> Website.</a:t>
            </a:r>
            <a:endParaRPr lang="en-US" sz="2000" dirty="0" smtClean="0">
              <a:ea typeface="ＭＳ Ｐゴシック" pitchFamily="-84" charset="-128"/>
            </a:endParaRPr>
          </a:p>
          <a:p>
            <a:pPr lvl="1" eaLnBrk="1" hangingPunct="1">
              <a:lnSpc>
                <a:spcPct val="120000"/>
              </a:lnSpc>
              <a:spcBef>
                <a:spcPts val="300"/>
              </a:spcBef>
            </a:pPr>
            <a:r>
              <a:rPr lang="en-US" sz="2000" dirty="0" smtClean="0">
                <a:ea typeface="ＭＳ Ｐゴシック" pitchFamily="-84" charset="-128"/>
              </a:rPr>
              <a:t>Enforcement staff began using new interventions. </a:t>
            </a:r>
          </a:p>
          <a:p>
            <a:pPr lvl="1" eaLnBrk="1" hangingPunct="1">
              <a:lnSpc>
                <a:spcPct val="120000"/>
              </a:lnSpc>
              <a:spcBef>
                <a:spcPts val="300"/>
              </a:spcBef>
            </a:pPr>
            <a:r>
              <a:rPr lang="en-US" sz="2000" dirty="0" smtClean="0">
                <a:ea typeface="ＭＳ Ｐゴシック" pitchFamily="-84" charset="-128"/>
              </a:rPr>
              <a:t>BASIC information was made available to roadside inspectors for use in determining who to inspect (new Inspection Selection System (ISS</a:t>
            </a:r>
            <a:r>
              <a:rPr lang="en-US" dirty="0" smtClean="0">
                <a:ea typeface="ＭＳ Ｐゴシック" pitchFamily="-84" charset="-128"/>
              </a:rPr>
              <a:t>)</a:t>
            </a:r>
            <a:r>
              <a:rPr lang="en-US" sz="2000" dirty="0" smtClean="0">
                <a:ea typeface="ＭＳ Ｐゴシック" pitchFamily="-84" charset="-128"/>
              </a:rPr>
              <a:t>).</a:t>
            </a:r>
          </a:p>
          <a:p>
            <a:pPr eaLnBrk="1" hangingPunct="1">
              <a:lnSpc>
                <a:spcPct val="120000"/>
              </a:lnSpc>
              <a:spcBef>
                <a:spcPts val="300"/>
              </a:spcBef>
            </a:pPr>
            <a:r>
              <a:rPr lang="en-US" sz="2200" b="1" dirty="0" smtClean="0">
                <a:ea typeface="ＭＳ Ｐゴシック" pitchFamily="-84" charset="-128"/>
              </a:rPr>
              <a:t>October 2011: Safety Management Cycle (SMC) implemented</a:t>
            </a:r>
          </a:p>
          <a:p>
            <a:pPr lvl="1" eaLnBrk="1" hangingPunct="1">
              <a:lnSpc>
                <a:spcPct val="120000"/>
              </a:lnSpc>
              <a:spcBef>
                <a:spcPts val="300"/>
              </a:spcBef>
            </a:pPr>
            <a:r>
              <a:rPr lang="en-US" sz="2000" dirty="0" smtClean="0">
                <a:ea typeface="ＭＳ Ｐゴシック" pitchFamily="-84" charset="-128"/>
              </a:rPr>
              <a:t>Investigators began using the SMC during investigations to identify why  safety issues are occurring and ways to resolve them.</a:t>
            </a:r>
          </a:p>
          <a:p>
            <a:pPr eaLnBrk="1" hangingPunct="1">
              <a:lnSpc>
                <a:spcPct val="120000"/>
              </a:lnSpc>
              <a:spcBef>
                <a:spcPts val="300"/>
              </a:spcBef>
            </a:pPr>
            <a:r>
              <a:rPr lang="en-US" sz="2200" b="1" dirty="0" smtClean="0">
                <a:ea typeface="ＭＳ Ｐゴシック" pitchFamily="-84" charset="-128"/>
              </a:rPr>
              <a:t>Coming in 2012 and beyond:</a:t>
            </a:r>
          </a:p>
          <a:p>
            <a:pPr lvl="1" eaLnBrk="1" hangingPunct="1">
              <a:lnSpc>
                <a:spcPct val="120000"/>
              </a:lnSpc>
              <a:spcBef>
                <a:spcPts val="300"/>
              </a:spcBef>
            </a:pPr>
            <a:r>
              <a:rPr lang="en-US" sz="2000" dirty="0" smtClean="0">
                <a:ea typeface="ＭＳ Ｐゴシック" pitchFamily="-84" charset="-128"/>
              </a:rPr>
              <a:t>The first set of SMS enhancements will be released.</a:t>
            </a:r>
          </a:p>
          <a:p>
            <a:pPr lvl="1" eaLnBrk="1" hangingPunct="1">
              <a:lnSpc>
                <a:spcPct val="120000"/>
              </a:lnSpc>
              <a:spcBef>
                <a:spcPts val="300"/>
              </a:spcBef>
            </a:pPr>
            <a:r>
              <a:rPr lang="en-US" sz="2000" dirty="0" smtClean="0">
                <a:ea typeface="ＭＳ Ｐゴシック" pitchFamily="-84" charset="-128"/>
              </a:rPr>
              <a:t>Offsite Investigations and Cooperative Safety Plans (CSP) will be incorporated into the investigators’ toolkits.</a:t>
            </a:r>
          </a:p>
          <a:p>
            <a:pPr lvl="1" eaLnBrk="1" hangingPunct="1">
              <a:lnSpc>
                <a:spcPct val="120000"/>
              </a:lnSpc>
              <a:spcBef>
                <a:spcPts val="300"/>
              </a:spcBef>
            </a:pPr>
            <a:r>
              <a:rPr lang="en-US" sz="2000" dirty="0" smtClean="0">
                <a:ea typeface="ＭＳ Ｐゴシック" pitchFamily="-84" charset="-128"/>
              </a:rPr>
              <a:t>Safety Fitness Determination (SFD) Rulemaking will be underway.</a:t>
            </a:r>
          </a:p>
          <a:p>
            <a:pPr lvl="1" eaLnBrk="1" hangingPunct="1">
              <a:lnSpc>
                <a:spcPct val="120000"/>
              </a:lnSpc>
              <a:spcBef>
                <a:spcPts val="300"/>
              </a:spcBef>
            </a:pPr>
            <a:r>
              <a:rPr lang="en-US" dirty="0" smtClean="0">
                <a:ea typeface="ＭＳ Ｐゴシック" pitchFamily="-84" charset="-128"/>
              </a:rPr>
              <a:t>Continue evaluation of Crash Weighting.</a:t>
            </a:r>
            <a:endParaRPr lang="en-US" sz="2000" dirty="0" smtClean="0">
              <a:ea typeface="ＭＳ Ｐゴシック" pitchFamily="-84" charset="-128"/>
            </a:endParaRPr>
          </a:p>
        </p:txBody>
      </p:sp>
      <p:sp>
        <p:nvSpPr>
          <p:cNvPr id="3" name="Slide Number Placeholder 2"/>
          <p:cNvSpPr>
            <a:spLocks noGrp="1"/>
          </p:cNvSpPr>
          <p:nvPr>
            <p:ph type="sldNum" sz="quarter" idx="12"/>
          </p:nvPr>
        </p:nvSpPr>
        <p:spPr/>
        <p:txBody>
          <a:bodyPr/>
          <a:lstStyle/>
          <a:p>
            <a:fld id="{86270DA3-4CC3-466D-8348-07A73E0AC16F}" type="slidenum">
              <a:rPr lang="en-US" smtClean="0"/>
              <a:pPr/>
              <a:t>4</a:t>
            </a:fld>
            <a:endParaRPr lang="en-US" dirty="0"/>
          </a:p>
        </p:txBody>
      </p:sp>
    </p:spTree>
    <p:extLst>
      <p:ext uri="{BB962C8B-B14F-4D97-AF65-F5344CB8AC3E}">
        <p14:creationId xmlns:p14="http://schemas.microsoft.com/office/powerpoint/2010/main" val="267233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CSA Results – Effectively Identifying Safety Problems</a:t>
            </a:r>
            <a:endParaRPr lang="en-US" sz="2800"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525,000 active carriers (recent activity in the past three years):</a:t>
            </a:r>
            <a:endParaRPr lang="en-US" b="1"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5</a:t>
            </a:fld>
            <a:endParaRPr lang="en-US" dirty="0"/>
          </a:p>
        </p:txBody>
      </p:sp>
      <p:graphicFrame>
        <p:nvGraphicFramePr>
          <p:cNvPr id="5" name="Content Placeholder 4" descr="This slide includes a table that shows that of the 525,000 carriers that have had activity in the past three years (inspections, crashes, investigations, etc.), 200,000 of them have sufficient data to be assessed in at least one BASIC, and 92,000 have enough information to have at least one percentile assigned. &#10;These two groups of carriers represent high crash risks as well as 92% and 83% of the crashes respectively&#10;"/>
          <p:cNvGraphicFramePr>
            <a:graphicFrameLocks/>
          </p:cNvGraphicFramePr>
          <p:nvPr>
            <p:extLst>
              <p:ext uri="{D42A27DB-BD31-4B8C-83A1-F6EECF244321}">
                <p14:modId xmlns:p14="http://schemas.microsoft.com/office/powerpoint/2010/main" val="1896302932"/>
              </p:ext>
            </p:extLst>
          </p:nvPr>
        </p:nvGraphicFramePr>
        <p:xfrm>
          <a:off x="228600" y="2895600"/>
          <a:ext cx="8686800" cy="2103120"/>
        </p:xfrm>
        <a:graphic>
          <a:graphicData uri="http://schemas.openxmlformats.org/drawingml/2006/table">
            <a:tbl>
              <a:tblPr firstRow="1" bandRow="1">
                <a:tableStyleId>{073A0DAA-6AF3-43AB-8588-CEC1D06C72B9}</a:tableStyleId>
              </a:tblPr>
              <a:tblGrid>
                <a:gridCol w="4826000"/>
                <a:gridCol w="1689100"/>
                <a:gridCol w="2171700"/>
              </a:tblGrid>
              <a:tr h="609611">
                <a:tc>
                  <a:txBody>
                    <a:bodyPr/>
                    <a:lstStyle/>
                    <a:p>
                      <a:pPr algn="ctr"/>
                      <a:r>
                        <a:rPr lang="en-US" sz="2000" b="1" dirty="0" smtClean="0">
                          <a:solidFill>
                            <a:schemeClr val="tx1"/>
                          </a:solidFill>
                          <a:latin typeface="Calibri" pitchFamily="34" charset="0"/>
                          <a:cs typeface="Calibri" pitchFamily="34" charset="0"/>
                        </a:rPr>
                        <a:t>Category</a:t>
                      </a:r>
                      <a:endParaRPr lang="en-US" sz="2000" b="1"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lumMod val="85000"/>
                      </a:schemeClr>
                    </a:solidFill>
                  </a:tcPr>
                </a:tc>
                <a:tc>
                  <a:txBody>
                    <a:bodyPr/>
                    <a:lstStyle/>
                    <a:p>
                      <a:pPr algn="ctr"/>
                      <a:r>
                        <a:rPr lang="en-US" sz="2000" b="1" dirty="0" smtClean="0">
                          <a:solidFill>
                            <a:schemeClr val="tx1"/>
                          </a:solidFill>
                          <a:latin typeface="Calibri" pitchFamily="34" charset="0"/>
                          <a:cs typeface="Calibri" pitchFamily="34" charset="0"/>
                        </a:rPr>
                        <a:t>Approximate Number</a:t>
                      </a:r>
                      <a:endParaRPr lang="en-US" sz="2000" b="1"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lumMod val="85000"/>
                      </a:schemeClr>
                    </a:solidFill>
                  </a:tcPr>
                </a:tc>
                <a:tc>
                  <a:txBody>
                    <a:bodyPr/>
                    <a:lstStyle/>
                    <a:p>
                      <a:pPr algn="ctr"/>
                      <a:r>
                        <a:rPr lang="en-US" sz="2000" b="1" dirty="0" smtClean="0">
                          <a:solidFill>
                            <a:schemeClr val="tx1"/>
                          </a:solidFill>
                          <a:latin typeface="Calibri" pitchFamily="34" charset="0"/>
                          <a:cs typeface="Calibri" pitchFamily="34" charset="0"/>
                        </a:rPr>
                        <a:t>Percentage</a:t>
                      </a:r>
                      <a:r>
                        <a:rPr lang="en-US" sz="2000" b="1" baseline="0" dirty="0" smtClean="0">
                          <a:solidFill>
                            <a:schemeClr val="tx1"/>
                          </a:solidFill>
                          <a:latin typeface="Calibri" pitchFamily="34" charset="0"/>
                          <a:cs typeface="Calibri" pitchFamily="34" charset="0"/>
                        </a:rPr>
                        <a:t> of Uploaded Cr</a:t>
                      </a:r>
                      <a:r>
                        <a:rPr lang="en-US" sz="2000" b="1" dirty="0" smtClean="0">
                          <a:solidFill>
                            <a:schemeClr val="tx1"/>
                          </a:solidFill>
                          <a:latin typeface="Calibri" pitchFamily="34" charset="0"/>
                          <a:cs typeface="Calibri" pitchFamily="34" charset="0"/>
                        </a:rPr>
                        <a:t>ashes</a:t>
                      </a:r>
                      <a:endParaRPr lang="en-US" sz="2000" b="1"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lumMod val="85000"/>
                      </a:schemeClr>
                    </a:solidFill>
                  </a:tcPr>
                </a:tc>
              </a:tr>
              <a:tr h="609611">
                <a:tc>
                  <a:txBody>
                    <a:bodyPr/>
                    <a:lstStyle/>
                    <a:p>
                      <a:r>
                        <a:rPr lang="en-US" sz="2000" dirty="0" smtClean="0">
                          <a:solidFill>
                            <a:schemeClr val="tx1"/>
                          </a:solidFill>
                          <a:latin typeface="Calibri" pitchFamily="34" charset="0"/>
                          <a:cs typeface="Calibri" pitchFamily="34" charset="0"/>
                        </a:rPr>
                        <a:t>Carriers</a:t>
                      </a:r>
                      <a:r>
                        <a:rPr lang="en-US" sz="2000" baseline="0" dirty="0" smtClean="0">
                          <a:solidFill>
                            <a:schemeClr val="tx1"/>
                          </a:solidFill>
                          <a:latin typeface="Calibri" pitchFamily="34" charset="0"/>
                          <a:cs typeface="Calibri" pitchFamily="34" charset="0"/>
                        </a:rPr>
                        <a:t> with sufficient data to be assessed in at least one BASIC</a:t>
                      </a:r>
                      <a:endParaRPr lang="en-US" sz="2000"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sz="2000" dirty="0" smtClean="0">
                          <a:solidFill>
                            <a:schemeClr val="tx1"/>
                          </a:solidFill>
                          <a:latin typeface="Calibri" pitchFamily="34" charset="0"/>
                          <a:cs typeface="Calibri" pitchFamily="34" charset="0"/>
                        </a:rPr>
                        <a:t>200K</a:t>
                      </a:r>
                      <a:endParaRPr lang="en-US" sz="2000"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sz="2000" dirty="0" smtClean="0">
                          <a:solidFill>
                            <a:schemeClr val="tx1"/>
                          </a:solidFill>
                          <a:latin typeface="Calibri" pitchFamily="34" charset="0"/>
                          <a:cs typeface="Calibri" pitchFamily="34" charset="0"/>
                        </a:rPr>
                        <a:t>92%</a:t>
                      </a:r>
                      <a:endParaRPr lang="en-US" sz="2000"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r>
              <a:tr h="609611">
                <a:tc>
                  <a:txBody>
                    <a:bodyPr/>
                    <a:lstStyle/>
                    <a:p>
                      <a:r>
                        <a:rPr lang="en-US" sz="2000" dirty="0" smtClean="0">
                          <a:solidFill>
                            <a:schemeClr val="tx1"/>
                          </a:solidFill>
                          <a:latin typeface="Calibri" pitchFamily="34" charset="0"/>
                          <a:cs typeface="Calibri" pitchFamily="34" charset="0"/>
                        </a:rPr>
                        <a:t>Carriers with sufficient </a:t>
                      </a:r>
                      <a:r>
                        <a:rPr lang="en-US" sz="2000" baseline="0" dirty="0" smtClean="0">
                          <a:solidFill>
                            <a:schemeClr val="tx1"/>
                          </a:solidFill>
                          <a:latin typeface="Calibri" pitchFamily="34" charset="0"/>
                          <a:cs typeface="Calibri" pitchFamily="34" charset="0"/>
                        </a:rPr>
                        <a:t>negative information to have a percentile assigned</a:t>
                      </a:r>
                      <a:endParaRPr lang="en-US" sz="2000"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sz="2000" dirty="0" smtClean="0">
                          <a:solidFill>
                            <a:schemeClr val="tx1"/>
                          </a:solidFill>
                          <a:latin typeface="Calibri" pitchFamily="34" charset="0"/>
                          <a:cs typeface="Calibri" pitchFamily="34" charset="0"/>
                        </a:rPr>
                        <a:t>92K</a:t>
                      </a:r>
                      <a:endParaRPr lang="en-US" sz="2000"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sz="2000" dirty="0" smtClean="0">
                          <a:solidFill>
                            <a:schemeClr val="tx1"/>
                          </a:solidFill>
                          <a:latin typeface="Calibri" pitchFamily="34" charset="0"/>
                          <a:cs typeface="Calibri" pitchFamily="34" charset="0"/>
                        </a:rPr>
                        <a:t>83%</a:t>
                      </a:r>
                      <a:endParaRPr lang="en-US" sz="2000" dirty="0">
                        <a:solidFill>
                          <a:schemeClr val="tx1"/>
                        </a:solidFill>
                        <a:latin typeface="Calibri" pitchFamily="34" charset="0"/>
                        <a:cs typeface="Calibri" pitchFamily="34" charset="0"/>
                      </a:endParaRPr>
                    </a:p>
                  </a:txBody>
                  <a:tcPr marL="96520" marR="965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00662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CSA Results – Effectively Identifying Safety Problems</a:t>
            </a:r>
            <a:endParaRPr lang="en-US" sz="2800" dirty="0"/>
          </a:p>
        </p:txBody>
      </p:sp>
      <p:sp>
        <p:nvSpPr>
          <p:cNvPr id="3" name="Content Placeholder 2"/>
          <p:cNvSpPr>
            <a:spLocks noGrp="1"/>
          </p:cNvSpPr>
          <p:nvPr>
            <p:ph idx="1"/>
          </p:nvPr>
        </p:nvSpPr>
        <p:spPr>
          <a:xfrm>
            <a:off x="228600" y="1371600"/>
            <a:ext cx="8686800" cy="4873752"/>
          </a:xfrm>
        </p:spPr>
        <p:txBody>
          <a:bodyPr/>
          <a:lstStyle/>
          <a:p>
            <a:r>
              <a:rPr lang="en-US" sz="2000" dirty="0" smtClean="0"/>
              <a:t>FMCSA and independent analysis shows that the SMS is an effective tool for identifying high-risk motor carriers.</a:t>
            </a:r>
          </a:p>
          <a:p>
            <a:r>
              <a:rPr lang="en-US" sz="2000" dirty="0" smtClean="0"/>
              <a:t>A particularly strong association exists between high percentile ranks in the Unsafe Driving and Fatigued Driving (Hours-of-Service) BASICs and crashes.</a:t>
            </a:r>
          </a:p>
          <a:p>
            <a:r>
              <a:rPr lang="en-US" sz="2000" dirty="0" smtClean="0"/>
              <a:t>FMCSA optimizes resources through more stringent Intervention Thresholds for BASICs with the strongest associations to crash risk.</a:t>
            </a:r>
          </a:p>
          <a:p>
            <a:pPr>
              <a:buNone/>
            </a:pPr>
            <a:endParaRPr lang="en-US" b="1" dirty="0" smtClean="0"/>
          </a:p>
          <a:p>
            <a:pPr marL="0" indent="0">
              <a:buNone/>
            </a:pPr>
            <a:endParaRPr lang="en-US" b="1" dirty="0" smtClean="0"/>
          </a:p>
          <a:p>
            <a:pPr marL="0" indent="0">
              <a:buNone/>
            </a:pPr>
            <a:endParaRPr lang="en-US" b="1" dirty="0"/>
          </a:p>
        </p:txBody>
      </p:sp>
      <p:sp>
        <p:nvSpPr>
          <p:cNvPr id="4" name="Slide Number Placeholder 3"/>
          <p:cNvSpPr>
            <a:spLocks noGrp="1"/>
          </p:cNvSpPr>
          <p:nvPr>
            <p:ph type="sldNum" sz="quarter" idx="12"/>
          </p:nvPr>
        </p:nvSpPr>
        <p:spPr/>
        <p:txBody>
          <a:bodyPr/>
          <a:lstStyle/>
          <a:p>
            <a:fld id="{86270DA3-4CC3-466D-8348-07A73E0AC16F}" type="slidenum">
              <a:rPr lang="en-US" smtClean="0"/>
              <a:pPr/>
              <a:t>6</a:t>
            </a:fld>
            <a:endParaRPr lang="en-US" dirty="0"/>
          </a:p>
        </p:txBody>
      </p:sp>
      <p:pic>
        <p:nvPicPr>
          <p:cNvPr id="2051" name="Picture 3" descr="This slide includes a chart that shows the Intervention Thresholds for the various BASICs and types of carriers.  &#10;For the Unsafe Driving and Fatigued Driving (HOS) BASICs and the Crash Indicator, the thresholds are:  65% for “general” carriers, 60% for HM Carriers and 50% for Passenger carriers&#10;For the Driver Fitness, Drugs/Alcohol, Vehicle Maintenance, and Cargo-Related BASICs, the thresholds are:  80% for “general” carriers, 75% for HM carriers and 65% for Passenger carrier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57600"/>
            <a:ext cx="6961187" cy="24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662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descr="CSA slide header - Presentation Agenda. "/>
          <p:cNvSpPr>
            <a:spLocks noGrp="1" noChangeArrowheads="1"/>
          </p:cNvSpPr>
          <p:nvPr>
            <p:ph type="title"/>
          </p:nvPr>
        </p:nvSpPr>
        <p:spPr>
          <a:xfrm>
            <a:off x="304800" y="838200"/>
            <a:ext cx="8610600" cy="6858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eaLnBrk="1" hangingPunct="1"/>
            <a:r>
              <a:rPr lang="en-US" sz="2800" dirty="0" smtClean="0">
                <a:ea typeface="ＭＳ Ｐゴシック" pitchFamily="-84" charset="-128"/>
              </a:rPr>
              <a:t>CSA Results – Effectively Improving Safety </a:t>
            </a:r>
            <a:r>
              <a:rPr lang="en-US" sz="2800" dirty="0">
                <a:ea typeface="ＭＳ Ｐゴシック" pitchFamily="-84" charset="-128"/>
              </a:rPr>
              <a:t>C</a:t>
            </a:r>
            <a:r>
              <a:rPr lang="en-US" sz="2800" dirty="0" smtClean="0">
                <a:ea typeface="ＭＳ Ｐゴシック" pitchFamily="-84" charset="-128"/>
              </a:rPr>
              <a:t>ompliance and Performance</a:t>
            </a:r>
          </a:p>
        </p:txBody>
      </p:sp>
      <p:sp>
        <p:nvSpPr>
          <p:cNvPr id="16387" name="Rectangle 3"/>
          <p:cNvSpPr>
            <a:spLocks noGrp="1" noChangeArrowheads="1"/>
          </p:cNvSpPr>
          <p:nvPr>
            <p:ph idx="1"/>
          </p:nvPr>
        </p:nvSpPr>
        <p:spPr>
          <a:xfrm>
            <a:off x="228600" y="1828800"/>
            <a:ext cx="8686800" cy="4507992"/>
          </a:xfrm>
        </p:spPr>
        <p:txBody>
          <a:bodyPr>
            <a:normAutofit lnSpcReduction="10000"/>
          </a:bodyPr>
          <a:lstStyle/>
          <a:p>
            <a:pPr>
              <a:defRPr/>
            </a:pPr>
            <a:r>
              <a:rPr lang="en-US" dirty="0" smtClean="0"/>
              <a:t>As of May 2012, FMCSA sent out more than 55,000 warning letters.</a:t>
            </a:r>
          </a:p>
          <a:p>
            <a:pPr lvl="1">
              <a:defRPr/>
            </a:pPr>
            <a:r>
              <a:rPr lang="en-US" sz="2200" dirty="0" smtClean="0"/>
              <a:t>83% of carriers improved within 12 months of receiving a warning letter.</a:t>
            </a:r>
          </a:p>
          <a:p>
            <a:pPr>
              <a:defRPr/>
            </a:pPr>
            <a:r>
              <a:rPr lang="en-US" dirty="0" smtClean="0"/>
              <a:t>The SMS Website, which publicly displays the Agency’s workload prioritization, hosted nearly 30 million users in 2011, compared to nearly 4 million in the prior year.</a:t>
            </a:r>
          </a:p>
          <a:p>
            <a:pPr eaLnBrk="1" hangingPunct="1">
              <a:defRPr/>
            </a:pPr>
            <a:r>
              <a:rPr lang="en-US" dirty="0" smtClean="0">
                <a:cs typeface="+mn-cs"/>
              </a:rPr>
              <a:t>In 2011, roadside inspection violation rates </a:t>
            </a:r>
            <a:r>
              <a:rPr lang="en-US" dirty="0" smtClean="0"/>
              <a:t>decreased </a:t>
            </a:r>
            <a:r>
              <a:rPr lang="en-US" dirty="0" smtClean="0">
                <a:cs typeface="+mn-cs"/>
              </a:rPr>
              <a:t>by 8% and driver violation rates </a:t>
            </a:r>
            <a:r>
              <a:rPr lang="en-US" dirty="0" smtClean="0"/>
              <a:t>decreased</a:t>
            </a:r>
            <a:r>
              <a:rPr lang="en-US" dirty="0" smtClean="0">
                <a:cs typeface="+mn-cs"/>
              </a:rPr>
              <a:t> by </a:t>
            </a:r>
            <a:r>
              <a:rPr lang="en-US" dirty="0" smtClean="0"/>
              <a:t>10%</a:t>
            </a:r>
            <a:r>
              <a:rPr lang="en-US" dirty="0" smtClean="0">
                <a:cs typeface="+mn-cs"/>
              </a:rPr>
              <a:t>.</a:t>
            </a:r>
            <a:endParaRPr lang="en-US" dirty="0" smtClean="0">
              <a:cs typeface="+mn-cs"/>
            </a:endParaRPr>
          </a:p>
          <a:p>
            <a:pPr eaLnBrk="1" hangingPunct="1">
              <a:defRPr/>
            </a:pPr>
            <a:r>
              <a:rPr lang="en-US" dirty="0" smtClean="0"/>
              <a:t>This is the most</a:t>
            </a:r>
            <a:r>
              <a:rPr lang="en-US" dirty="0" smtClean="0">
                <a:cs typeface="+mn-cs"/>
              </a:rPr>
              <a:t> dramatic improvement in violation rates in the last 10 years.</a:t>
            </a:r>
          </a:p>
        </p:txBody>
      </p:sp>
      <p:sp>
        <p:nvSpPr>
          <p:cNvPr id="3" name="Slide Number Placeholder 2"/>
          <p:cNvSpPr>
            <a:spLocks noGrp="1"/>
          </p:cNvSpPr>
          <p:nvPr>
            <p:ph type="sldNum" sz="quarter" idx="12"/>
          </p:nvPr>
        </p:nvSpPr>
        <p:spPr/>
        <p:txBody>
          <a:bodyPr/>
          <a:lstStyle/>
          <a:p>
            <a:fld id="{86270DA3-4CC3-466D-8348-07A73E0AC16F}" type="slidenum">
              <a:rPr lang="en-US" smtClean="0"/>
              <a:pPr/>
              <a:t>7</a:t>
            </a:fld>
            <a:endParaRPr lang="en-US" dirty="0"/>
          </a:p>
        </p:txBody>
      </p:sp>
    </p:spTree>
    <p:extLst>
      <p:ext uri="{BB962C8B-B14F-4D97-AF65-F5344CB8AC3E}">
        <p14:creationId xmlns:p14="http://schemas.microsoft.com/office/powerpoint/2010/main" val="1437091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normAutofit/>
          </a:bodyPr>
          <a:lstStyle/>
          <a:p>
            <a:pPr algn="ctr"/>
            <a:r>
              <a:rPr lang="en-US" sz="5400" dirty="0">
                <a:solidFill>
                  <a:schemeClr val="tx1"/>
                </a:solidFill>
                <a:ea typeface="ＭＳ Ｐゴシック" pitchFamily="-84" charset="-128"/>
              </a:rPr>
              <a:t>SMS </a:t>
            </a:r>
            <a:r>
              <a:rPr lang="en-US" sz="5400" dirty="0" smtClean="0">
                <a:solidFill>
                  <a:schemeClr val="tx1"/>
                </a:solidFill>
                <a:ea typeface="ＭＳ Ｐゴシック" pitchFamily="-84" charset="-128"/>
              </a:rPr>
              <a:t>Enhancements</a:t>
            </a:r>
            <a:endParaRPr lang="en-US" sz="5400" dirty="0">
              <a:solidFill>
                <a:schemeClr val="tx1"/>
              </a:solidFill>
              <a:ea typeface="ＭＳ Ｐゴシック" pitchFamily="-84" charset="-128"/>
            </a:endParaRPr>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8</a:t>
            </a:fld>
            <a:endParaRPr kumimoji="0" lang="en-US" dirty="0"/>
          </a:p>
        </p:txBody>
      </p:sp>
    </p:spTree>
    <p:extLst>
      <p:ext uri="{BB962C8B-B14F-4D97-AF65-F5344CB8AC3E}">
        <p14:creationId xmlns:p14="http://schemas.microsoft.com/office/powerpoint/2010/main" val="2547668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descr="December 2010/Early 2011 - Detailed Rollout."/>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SMS Improvement Process</a:t>
            </a:r>
          </a:p>
        </p:txBody>
      </p:sp>
      <p:sp>
        <p:nvSpPr>
          <p:cNvPr id="95234" name="Content Placeholder 2"/>
          <p:cNvSpPr>
            <a:spLocks noGrp="1"/>
          </p:cNvSpPr>
          <p:nvPr>
            <p:ph idx="1"/>
          </p:nvPr>
        </p:nvSpPr>
        <p:spPr/>
        <p:txBody>
          <a:bodyPr>
            <a:normAutofit lnSpcReduction="10000"/>
          </a:bodyPr>
          <a:lstStyle/>
          <a:p>
            <a:pPr eaLnBrk="1" hangingPunct="1"/>
            <a:r>
              <a:rPr lang="en-US" sz="2200" b="1" dirty="0" smtClean="0">
                <a:ea typeface="ＭＳ Ｐゴシック" pitchFamily="-84" charset="-128"/>
              </a:rPr>
              <a:t>SMS is designed and intended to be continually improved.</a:t>
            </a:r>
          </a:p>
          <a:p>
            <a:pPr lvl="1"/>
            <a:r>
              <a:rPr lang="en-US" sz="1800" dirty="0" smtClean="0">
                <a:ea typeface="ＭＳ Ｐゴシック" pitchFamily="-84" charset="-128"/>
              </a:rPr>
              <a:t>FMCSA has responded to feedback from industry, State Partners, and other stakeholders.</a:t>
            </a:r>
          </a:p>
          <a:p>
            <a:pPr eaLnBrk="1" hangingPunct="1">
              <a:spcBef>
                <a:spcPts val="1200"/>
              </a:spcBef>
            </a:pPr>
            <a:r>
              <a:rPr lang="en-US" sz="2200" b="1" dirty="0" smtClean="0">
                <a:ea typeface="ＭＳ Ｐゴシック" pitchFamily="-84" charset="-128"/>
              </a:rPr>
              <a:t>FMCSA will take a systematic and transparent approach to rolling out improvements. </a:t>
            </a:r>
          </a:p>
          <a:p>
            <a:pPr lvl="1" eaLnBrk="1" hangingPunct="1"/>
            <a:r>
              <a:rPr lang="en-US" sz="1800" dirty="0" smtClean="0">
                <a:ea typeface="ＭＳ Ｐゴシック" pitchFamily="-84" charset="-128"/>
              </a:rPr>
              <a:t>Prioritize and package changes periodically.</a:t>
            </a:r>
          </a:p>
          <a:p>
            <a:pPr lvl="1" eaLnBrk="1" hangingPunct="1"/>
            <a:r>
              <a:rPr lang="en-US" sz="1800" dirty="0" smtClean="0">
                <a:ea typeface="ＭＳ Ｐゴシック" pitchFamily="-84" charset="-128"/>
              </a:rPr>
              <a:t>Provide enforcement personnel and motor carriers a preview period prior to implementation.</a:t>
            </a:r>
          </a:p>
          <a:p>
            <a:pPr lvl="2"/>
            <a:r>
              <a:rPr lang="en-US" sz="1600" dirty="0" smtClean="0">
                <a:ea typeface="ＭＳ Ｐゴシック" pitchFamily="-84" charset="-128"/>
              </a:rPr>
              <a:t>Provides carriers an opportunity to review data, make improvements, and comment on enhancements.</a:t>
            </a:r>
          </a:p>
          <a:p>
            <a:pPr lvl="1"/>
            <a:r>
              <a:rPr lang="en-US" dirty="0" smtClean="0">
                <a:ea typeface="ＭＳ Ｐゴシック" pitchFamily="-84" charset="-128"/>
              </a:rPr>
              <a:t>First</a:t>
            </a:r>
            <a:r>
              <a:rPr lang="en-US" sz="2000" dirty="0" smtClean="0">
                <a:ea typeface="ＭＳ Ｐゴシック" pitchFamily="-84" charset="-128"/>
              </a:rPr>
              <a:t> set of changes:  </a:t>
            </a:r>
          </a:p>
          <a:p>
            <a:pPr lvl="2"/>
            <a:r>
              <a:rPr lang="en-US" sz="1600" dirty="0" smtClean="0">
                <a:ea typeface="ＭＳ Ｐゴシック" pitchFamily="-84" charset="-128"/>
              </a:rPr>
              <a:t>March – July 2012 preview of changes and formal comment period (extended 60 days from the original time frame); </a:t>
            </a:r>
          </a:p>
          <a:p>
            <a:pPr lvl="2"/>
            <a:r>
              <a:rPr lang="en-US" sz="1600" dirty="0" smtClean="0">
                <a:ea typeface="ＭＳ Ｐゴシック" pitchFamily="-84" charset="-128"/>
              </a:rPr>
              <a:t>Fall 2012 changes implemented into SMS.</a:t>
            </a:r>
          </a:p>
          <a:p>
            <a:pPr eaLnBrk="1" hangingPunct="1"/>
            <a:endParaRPr lang="en-US" sz="1800" dirty="0" smtClean="0">
              <a:ea typeface="ＭＳ Ｐゴシック" pitchFamily="-84" charset="-128"/>
            </a:endParaRPr>
          </a:p>
          <a:p>
            <a:pPr lvl="1" eaLnBrk="1" hangingPunct="1"/>
            <a:endParaRPr lang="en-US" sz="2600" dirty="0" smtClean="0">
              <a:ea typeface="ＭＳ Ｐゴシック" pitchFamily="-84" charset="-128"/>
            </a:endParaRPr>
          </a:p>
          <a:p>
            <a:pPr eaLnBrk="1" hangingPunct="1"/>
            <a:endParaRPr lang="en-US" dirty="0" smtClean="0">
              <a:ea typeface="ＭＳ Ｐゴシック" pitchFamily="-84" charset="-128"/>
            </a:endParaRPr>
          </a:p>
          <a:p>
            <a:pPr eaLnBrk="1" hangingPunct="1"/>
            <a:endParaRPr lang="en-US" dirty="0" smtClean="0">
              <a:ea typeface="ＭＳ Ｐゴシック" pitchFamily="-84" charset="-128"/>
            </a:endParaRPr>
          </a:p>
        </p:txBody>
      </p:sp>
      <p:sp>
        <p:nvSpPr>
          <p:cNvPr id="3" name="Slide Number Placeholder 2"/>
          <p:cNvSpPr>
            <a:spLocks noGrp="1"/>
          </p:cNvSpPr>
          <p:nvPr>
            <p:ph type="sldNum" sz="quarter" idx="12"/>
          </p:nvPr>
        </p:nvSpPr>
        <p:spPr/>
        <p:txBody>
          <a:bodyPr/>
          <a:lstStyle/>
          <a:p>
            <a:fld id="{86270DA3-4CC3-466D-8348-07A73E0AC16F}" type="slidenum">
              <a:rPr lang="en-US" smtClean="0"/>
              <a:pPr/>
              <a:t>9</a:t>
            </a:fld>
            <a:endParaRPr lang="en-US" dirty="0"/>
          </a:p>
        </p:txBody>
      </p:sp>
      <p:sp>
        <p:nvSpPr>
          <p:cNvPr id="9523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endParaRPr lang="en-US" sz="1200" dirty="0">
              <a:solidFill>
                <a:srgbClr val="606060"/>
              </a:solidFill>
              <a:latin typeface="Arial" charset="0"/>
              <a:cs typeface="Arial" charset="0"/>
            </a:endParaRPr>
          </a:p>
        </p:txBody>
      </p:sp>
    </p:spTree>
    <p:extLst>
      <p:ext uri="{BB962C8B-B14F-4D97-AF65-F5344CB8AC3E}">
        <p14:creationId xmlns:p14="http://schemas.microsoft.com/office/powerpoint/2010/main" val="924350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NHI Web conference Training Template&amp;quot;&quot;/&gt;&lt;property id=&quot;20307&quot; value=&quot;256&quot;/&gt;&lt;/object&gt;&lt;object type=&quot;3&quot; unique_id=&quot;10004&quot;&gt;&lt;property id=&quot;20148&quot; value=&quot;5&quot;/&gt;&lt;property id=&quot;20300&quot; value=&quot;Slide 3 - &amp;quot;Learning Outcomes&amp;quot;&quot;/&gt;&lt;property id=&quot;20307&quot; value=&quot;257&quot;/&gt;&lt;/object&gt;&lt;object type=&quot;3&quot; unique_id=&quot;10041&quot;&gt;&lt;property id=&quot;20148&quot; value=&quot;5&quot;/&gt;&lt;property id=&quot;20300&quot; value=&quot;Slide 2&quot;/&gt;&lt;property id=&quot;20307&quot; value=&quot;258&quot;/&gt;&lt;/object&gt;&lt;object type=&quot;3&quot; unique_id=&quot;10042&quot;&gt;&lt;property id=&quot;20148&quot; value=&quot;5&quot;/&gt;&lt;property id=&quot;20300&quot; value=&quot;Slide 4 - &amp;quot;Summary&amp;quot;&quot;/&gt;&lt;property id=&quot;20307&quot; value=&quot;259&quot;/&gt;&lt;/object&gt;&lt;/object&gt;&lt;object type=&quot;8&quot; unique_id=&quot;1000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a-PP Web Approved Template-RWB v5">
  <a:themeElements>
    <a:clrScheme name="Custom 2">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00FF"/>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75BB898346F479E3022E2E8E55EBC" ma:contentTypeVersion="0" ma:contentTypeDescription="Create a new document." ma:contentTypeScope="" ma:versionID="3efbd8454000e331d55a7100421858f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AAE0BAC-0C13-4D1B-879E-430C1020E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1181635-9277-488B-B9BD-C7E2F698BCBB}">
  <ds:schemaRefs>
    <ds:schemaRef ds:uri="http://schemas.microsoft.com/sharepoint/v3/contenttype/forms"/>
  </ds:schemaRefs>
</ds:datastoreItem>
</file>

<file path=customXml/itemProps3.xml><?xml version="1.0" encoding="utf-8"?>
<ds:datastoreItem xmlns:ds="http://schemas.openxmlformats.org/officeDocument/2006/customXml" ds:itemID="{06EF95A0-1921-43B1-BBC2-1B238C0D12A4}">
  <ds:schemaRefs>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1689</TotalTime>
  <Words>4812</Words>
  <Application>Microsoft Office PowerPoint</Application>
  <PresentationFormat>On-screen Show (4:3)</PresentationFormat>
  <Paragraphs>379</Paragraphs>
  <Slides>39</Slides>
  <Notes>34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3a-PP Web Approved Template-RWB v5</vt:lpstr>
      <vt:lpstr>Compliance, Safety, Accountability  (CSA)   Proposed Changes to Improve on a Solid Foundation June 2012</vt:lpstr>
      <vt:lpstr>Agenda</vt:lpstr>
      <vt:lpstr>CSA Timeline and Results</vt:lpstr>
      <vt:lpstr>CSA Timeline </vt:lpstr>
      <vt:lpstr>CSA Results – Effectively Identifying Safety Problems</vt:lpstr>
      <vt:lpstr>CSA Results – Effectively Identifying Safety Problems</vt:lpstr>
      <vt:lpstr>CSA Results – Effectively Improving Safety Compliance and Performance</vt:lpstr>
      <vt:lpstr>SMS Enhancements</vt:lpstr>
      <vt:lpstr>SMS Improvement Process</vt:lpstr>
      <vt:lpstr>SMS Proposed Changes </vt:lpstr>
      <vt:lpstr>SMS Proposed Changes</vt:lpstr>
      <vt:lpstr>SMS Proposed Changes </vt:lpstr>
      <vt:lpstr>Move Cargo Securement Violations into the Vehicle Maintenance BASIC</vt:lpstr>
      <vt:lpstr>New HM BASIC</vt:lpstr>
      <vt:lpstr>New HM BASIC </vt:lpstr>
      <vt:lpstr>New HM Intervention Threshold</vt:lpstr>
      <vt:lpstr>HM BASIC vs. HM Intervention Threshold</vt:lpstr>
      <vt:lpstr>SMS Preview Website</vt:lpstr>
      <vt:lpstr>SMS Preview</vt:lpstr>
      <vt:lpstr>Accessing SMS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Should Motor Carriers Do During the SMS Preview Period?</vt:lpstr>
      <vt:lpstr>FAQs</vt:lpstr>
      <vt:lpstr>FAQs</vt:lpstr>
      <vt:lpstr>FAQs </vt:lpstr>
      <vt:lpstr>FAQs </vt:lpstr>
      <vt:lpstr>FAQs </vt:lpstr>
      <vt:lpstr>FAQs</vt:lpstr>
      <vt:lpstr>FAQs </vt:lpstr>
      <vt:lpstr>FAQs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Safety, Accountability  (CSA)   SMS Preview Webinar May 2012</dc:title>
  <dc:creator>Turner, Elizabeth (VOLPE)</dc:creator>
  <cp:lastModifiedBy>May, Sarah (VOLPE)</cp:lastModifiedBy>
  <cp:revision>190</cp:revision>
  <cp:lastPrinted>2012-06-01T18:12:11Z</cp:lastPrinted>
  <dcterms:created xsi:type="dcterms:W3CDTF">2012-05-30T23:05:24Z</dcterms:created>
  <dcterms:modified xsi:type="dcterms:W3CDTF">2012-08-22T19:37:42Z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0x01010044575BB898346F479E3022E2E8E55EBC</vt:lpwstr>
  </property>
</Properties>
</file>