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2"/>
  </p:notesMasterIdLst>
  <p:handoutMasterIdLst>
    <p:handoutMasterId r:id="rId43"/>
  </p:handoutMasterIdLst>
  <p:sldIdLst>
    <p:sldId id="256" r:id="rId2"/>
    <p:sldId id="258" r:id="rId3"/>
    <p:sldId id="259" r:id="rId4"/>
    <p:sldId id="260" r:id="rId5"/>
    <p:sldId id="302"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5" r:id="rId19"/>
    <p:sldId id="277" r:id="rId20"/>
    <p:sldId id="278" r:id="rId21"/>
    <p:sldId id="279" r:id="rId22"/>
    <p:sldId id="280" r:id="rId23"/>
    <p:sldId id="281" r:id="rId24"/>
    <p:sldId id="282" r:id="rId25"/>
    <p:sldId id="283" r:id="rId26"/>
    <p:sldId id="284" r:id="rId27"/>
    <p:sldId id="285" r:id="rId28"/>
    <p:sldId id="286" r:id="rId29"/>
    <p:sldId id="298" r:id="rId30"/>
    <p:sldId id="288" r:id="rId31"/>
    <p:sldId id="289" r:id="rId32"/>
    <p:sldId id="300" r:id="rId33"/>
    <p:sldId id="290" r:id="rId34"/>
    <p:sldId id="291" r:id="rId35"/>
    <p:sldId id="299" r:id="rId36"/>
    <p:sldId id="293" r:id="rId37"/>
    <p:sldId id="301" r:id="rId38"/>
    <p:sldId id="295" r:id="rId39"/>
    <p:sldId id="296" r:id="rId40"/>
    <p:sldId id="297" r:id="rId41"/>
  </p:sldIdLst>
  <p:sldSz cx="9144000" cy="6858000" type="screen4x3"/>
  <p:notesSz cx="6950075" cy="9236075"/>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DA8ED834-7C37-984E-9F2E-C4F45F8D08BE}">
          <p14:sldIdLst>
            <p14:sldId id="256"/>
            <p14:sldId id="258"/>
            <p14:sldId id="259"/>
            <p14:sldId id="260"/>
            <p14:sldId id="302"/>
            <p14:sldId id="262"/>
            <p14:sldId id="263"/>
            <p14:sldId id="264"/>
            <p14:sldId id="265"/>
            <p14:sldId id="266"/>
            <p14:sldId id="268"/>
            <p14:sldId id="269"/>
            <p14:sldId id="270"/>
            <p14:sldId id="271"/>
            <p14:sldId id="272"/>
            <p14:sldId id="273"/>
            <p14:sldId id="274"/>
            <p14:sldId id="275"/>
            <p14:sldId id="277"/>
            <p14:sldId id="278"/>
            <p14:sldId id="279"/>
            <p14:sldId id="280"/>
            <p14:sldId id="281"/>
            <p14:sldId id="282"/>
            <p14:sldId id="283"/>
            <p14:sldId id="284"/>
            <p14:sldId id="285"/>
            <p14:sldId id="286"/>
            <p14:sldId id="298"/>
            <p14:sldId id="288"/>
            <p14:sldId id="289"/>
            <p14:sldId id="300"/>
            <p14:sldId id="290"/>
            <p14:sldId id="291"/>
            <p14:sldId id="299"/>
            <p14:sldId id="293"/>
            <p14:sldId id="301"/>
            <p14:sldId id="295"/>
            <p14:sldId id="296"/>
            <p14:sldId id="297"/>
          </p14:sldIdLst>
        </p14:section>
      </p14:sectionLst>
    </p:ext>
    <p:ext uri="{EFAFB233-063F-42B5-8137-9DF3F51BA10A}">
      <p15:sldGuideLst xmlns:p15="http://schemas.microsoft.com/office/powerpoint/2012/main">
        <p15:guide id="1" orient="horz" pos="1824">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09">
          <p15:clr>
            <a:srgbClr val="A4A3A4"/>
          </p15:clr>
        </p15:guide>
        <p15:guide id="4"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Hovey" initials="RH" lastIdx="2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825"/>
    <a:srgbClr val="F48625"/>
    <a:srgbClr val="000F24"/>
    <a:srgbClr val="000022"/>
    <a:srgbClr val="000024"/>
    <a:srgbClr val="657094"/>
    <a:srgbClr val="7784A7"/>
    <a:srgbClr val="7684A7"/>
    <a:srgbClr val="646E92"/>
    <a:srgbClr val="0710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74472" autoAdjust="0"/>
  </p:normalViewPr>
  <p:slideViewPr>
    <p:cSldViewPr snapToObjects="1">
      <p:cViewPr>
        <p:scale>
          <a:sx n="40" d="100"/>
          <a:sy n="40" d="100"/>
        </p:scale>
        <p:origin x="1278" y="276"/>
      </p:cViewPr>
      <p:guideLst>
        <p:guide orient="horz" pos="1824"/>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2" d="100"/>
          <a:sy n="82" d="100"/>
        </p:scale>
        <p:origin x="3132" y="90"/>
      </p:cViewPr>
      <p:guideLst>
        <p:guide orient="horz" pos="2880"/>
        <p:guide pos="2160"/>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fontAlgn="auto">
              <a:spcBef>
                <a:spcPts val="0"/>
              </a:spcBef>
              <a:spcAft>
                <a:spcPts val="0"/>
              </a:spcAft>
              <a:defRPr sz="1200" smtClean="0">
                <a:latin typeface="+mn-lt"/>
              </a:defRPr>
            </a:lvl1pPr>
          </a:lstStyle>
          <a:p>
            <a:pPr>
              <a:defRPr/>
            </a:pPr>
            <a:fld id="{A5C96853-3149-9547-8663-214A83B7E017}" type="datetime1">
              <a:rPr lang="en-US" smtClean="0"/>
              <a:pPr>
                <a:defRPr/>
              </a:pPr>
              <a:t>3/23/2017</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fontAlgn="auto">
              <a:spcBef>
                <a:spcPts val="0"/>
              </a:spcBef>
              <a:spcAft>
                <a:spcPts val="0"/>
              </a:spcAft>
              <a:defRPr sz="1200" smtClean="0">
                <a:latin typeface="+mn-lt"/>
              </a:defRPr>
            </a:lvl1pPr>
          </a:lstStyle>
          <a:p>
            <a:pPr>
              <a:defRPr/>
            </a:pPr>
            <a:fld id="{228DEE6C-D318-492E-B9F8-FAAB452FCF54}" type="slidenum">
              <a:rPr lang="en-US"/>
              <a:pPr>
                <a:defRPr/>
              </a:pPr>
              <a:t>‹#›</a:t>
            </a:fld>
            <a:endParaRPr lang="en-US"/>
          </a:p>
        </p:txBody>
      </p:sp>
    </p:spTree>
    <p:extLst>
      <p:ext uri="{BB962C8B-B14F-4D97-AF65-F5344CB8AC3E}">
        <p14:creationId xmlns:p14="http://schemas.microsoft.com/office/powerpoint/2010/main" val="17557697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DB08BF7C-9D8F-C54B-9206-689792D22823}" type="datetime1">
              <a:rPr lang="en-US" smtClean="0"/>
              <a:pPr/>
              <a:t>3/23/2017</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980A3430-AC64-7047-A32F-B27368A7A5A4}" type="slidenum">
              <a:rPr lang="en-US" smtClean="0"/>
              <a:pPr/>
              <a:t>‹#›</a:t>
            </a:fld>
            <a:endParaRPr lang="en-US"/>
          </a:p>
        </p:txBody>
      </p:sp>
      <p:sp>
        <p:nvSpPr>
          <p:cNvPr id="9" name="Content Placeholder 2"/>
          <p:cNvSpPr txBox="1">
            <a:spLocks/>
          </p:cNvSpPr>
          <p:nvPr/>
        </p:nvSpPr>
        <p:spPr>
          <a:xfrm>
            <a:off x="381604" y="4407917"/>
            <a:ext cx="8340090" cy="4417602"/>
          </a:xfrm>
          <a:prstGeom prst="rect">
            <a:avLst/>
          </a:prstGeom>
        </p:spPr>
        <p:txBody>
          <a:bodyPr lIns="92492" tIns="46246" rIns="92492" bIns="46246"/>
          <a:lstStyle>
            <a:lvl1pPr marL="342900" indent="-342900" algn="l" defTabSz="457200" rtl="0" eaLnBrk="1" latinLnBrk="0" hangingPunct="1">
              <a:spcBef>
                <a:spcPct val="20000"/>
              </a:spcBef>
              <a:buFont typeface="Arial"/>
              <a:buChar char="•"/>
              <a:defRPr sz="2400" kern="1200">
                <a:solidFill>
                  <a:schemeClr val="tx1">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507128187"/>
      </p:ext>
    </p:extLst>
  </p:cSld>
  <p:clrMap bg1="lt1" tx1="dk1" bg2="lt2" tx2="dk2" accent1="accent1" accent2="accent2" accent3="accent3" accent4="accent4" accent5="accent5" accent6="accent6" hlink="hlink" folHlink="folHlink"/>
  <p:hf hdr="0" ftr="0" dt="0"/>
  <p:notesStyle>
    <a:lvl1pPr marL="171450" indent="-171450" algn="l" defTabSz="457200" rtl="0" eaLnBrk="1" latinLnBrk="0" hangingPunct="1">
      <a:buFont typeface="Arial"/>
      <a:buChar char="•"/>
      <a:defRPr sz="1200" kern="1200">
        <a:solidFill>
          <a:schemeClr val="tx1"/>
        </a:solidFill>
        <a:latin typeface="+mn-lt"/>
        <a:ea typeface="+mn-ea"/>
        <a:cs typeface="+mn-cs"/>
      </a:defRPr>
    </a:lvl1pPr>
    <a:lvl2pPr marL="628650" indent="-171450" algn="l" defTabSz="457200" rtl="0" eaLnBrk="1" latinLnBrk="0" hangingPunct="1">
      <a:buFont typeface="Arial"/>
      <a:buChar char="•"/>
      <a:defRPr sz="1200" kern="1200">
        <a:solidFill>
          <a:schemeClr val="tx1"/>
        </a:solidFill>
        <a:latin typeface="+mn-lt"/>
        <a:ea typeface="+mn-ea"/>
        <a:cs typeface="+mn-cs"/>
      </a:defRPr>
    </a:lvl2pPr>
    <a:lvl3pPr marL="1085850" indent="-171450" algn="l" defTabSz="457200" rtl="0" eaLnBrk="1" latinLnBrk="0" hangingPunct="1">
      <a:buFont typeface="Arial"/>
      <a:buChar char="•"/>
      <a:defRPr sz="1200" kern="1200">
        <a:solidFill>
          <a:schemeClr val="tx1"/>
        </a:solidFill>
        <a:latin typeface="+mn-lt"/>
        <a:ea typeface="+mn-ea"/>
        <a:cs typeface="+mn-cs"/>
      </a:defRPr>
    </a:lvl3pPr>
    <a:lvl4pPr marL="1543050" indent="-171450" algn="l" defTabSz="457200" rtl="0" eaLnBrk="1" latinLnBrk="0" hangingPunct="1">
      <a:buFont typeface="Arial"/>
      <a:buChar char="•"/>
      <a:defRPr sz="1200" kern="1200">
        <a:solidFill>
          <a:schemeClr val="tx1"/>
        </a:solidFill>
        <a:latin typeface="+mn-lt"/>
        <a:ea typeface="+mn-ea"/>
        <a:cs typeface="+mn-cs"/>
      </a:defRPr>
    </a:lvl4pPr>
    <a:lvl5pPr marL="2000250" indent="-171450" algn="l" defTabSz="457200" rtl="0" eaLnBrk="1" latinLnBrk="0" hangingPunct="1">
      <a:buFont typeface="Arial"/>
      <a:buChar char="•"/>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csa.fmcsa.dot.gov/Documents/CSMS_Effectiveness_Test_Final_Report.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csa.fmcsa.dot.gov/getroadsmart"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r>
              <a:rPr lang="en-US" sz="1100" dirty="0" smtClean="0">
                <a:latin typeface="Arial" panose="020B0604020202020204" pitchFamily="34" charset="0"/>
                <a:cs typeface="Arial" panose="020B0604020202020204" pitchFamily="34" charset="0"/>
              </a:rPr>
              <a:t>There are 5 million truck and bus drivers sharing the road with more than 250 million motorists. With stakes so high, it’s</a:t>
            </a:r>
            <a:r>
              <a:rPr lang="en-US" sz="1100" baseline="0" dirty="0" smtClean="0">
                <a:latin typeface="Arial" panose="020B0604020202020204" pitchFamily="34" charset="0"/>
                <a:cs typeface="Arial" panose="020B0604020202020204" pitchFamily="34" charset="0"/>
              </a:rPr>
              <a:t> essential</a:t>
            </a:r>
            <a:r>
              <a:rPr lang="en-US" sz="1100" dirty="0" smtClean="0">
                <a:latin typeface="Arial" panose="020B0604020202020204" pitchFamily="34" charset="0"/>
                <a:cs typeface="Arial" panose="020B0604020202020204" pitchFamily="34" charset="0"/>
              </a:rPr>
              <a:t> that everyone Get Road Smart about safety compliance. It starts with understanding, following the rules and regulations of safety, and learning about the Compliance, Safety, Accountability program, or CSA.</a:t>
            </a:r>
          </a:p>
          <a:p>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Today’s briefing will help you take an important step to help keep the Nation’s highways safer for everyone, by getting road smart about CSA.</a:t>
            </a:r>
          </a:p>
          <a:p>
            <a:endParaRPr lang="en-US" b="1" dirty="0" smtClean="0"/>
          </a:p>
          <a:p>
            <a:endParaRPr lang="en-US" b="1" dirty="0" smtClean="0"/>
          </a:p>
          <a:p>
            <a:endParaRPr lang="en-US" dirty="0" smtClean="0"/>
          </a:p>
          <a:p>
            <a:endParaRPr lang="en-US" i="1"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1</a:t>
            </a:fld>
            <a:endParaRPr lang="en-US"/>
          </a:p>
        </p:txBody>
      </p:sp>
    </p:spTree>
    <p:extLst>
      <p:ext uri="{BB962C8B-B14F-4D97-AF65-F5344CB8AC3E}">
        <p14:creationId xmlns:p14="http://schemas.microsoft.com/office/powerpoint/2010/main" val="101771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10</a:t>
            </a:fld>
            <a:endParaRPr lang="en-US"/>
          </a:p>
        </p:txBody>
      </p:sp>
    </p:spTree>
    <p:extLst>
      <p:ext uri="{BB962C8B-B14F-4D97-AF65-F5344CB8AC3E}">
        <p14:creationId xmlns:p14="http://schemas.microsoft.com/office/powerpoint/2010/main" val="2415876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980A3430-AC64-7047-A32F-B27368A7A5A4}" type="slidenum">
              <a:rPr lang="en-US" smtClean="0"/>
              <a:pPr/>
              <a:t>11</a:t>
            </a:fld>
            <a:endParaRPr lang="en-US"/>
          </a:p>
        </p:txBody>
      </p:sp>
    </p:spTree>
    <p:extLst>
      <p:ext uri="{BB962C8B-B14F-4D97-AF65-F5344CB8AC3E}">
        <p14:creationId xmlns:p14="http://schemas.microsoft.com/office/powerpoint/2010/main" val="3355633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Your safety performance in each BASIC is measured in two ways: </a:t>
            </a:r>
          </a:p>
          <a:p>
            <a:pPr marL="173422" indent="-173422">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635879" lvl="1"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Measure</a:t>
            </a:r>
          </a:p>
          <a:p>
            <a:pPr marL="635879" lvl="1"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Percentile</a:t>
            </a:r>
          </a:p>
          <a:p>
            <a:pPr lvl="1"/>
            <a:endParaRPr lang="en-US" sz="11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Your BASIC measure only reflects your company’s safety performance. The SMS calculates your measure for each BASIC by combining time and severity weighted violations and crashes. Remember, more recent safety violations are weighted more heavily. The lower the BASIC measure, the better the performance. The measure is the best way to track your company’s individual safety performance.</a:t>
            </a:r>
          </a:p>
          <a:p>
            <a:endParaRPr lang="en-US" sz="11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Your BASIC percentile is calculated based on your measure and reflects your safety performance compared to other carriers with similar safety events. The SMS calculates your percentile for each BASIC by:</a:t>
            </a:r>
          </a:p>
          <a:p>
            <a:pPr marL="173422" indent="-173422">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635879" lvl="1"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Grouping and ranking you by BASIC with other similar carriers into a safety event group</a:t>
            </a:r>
          </a:p>
          <a:p>
            <a:pPr marL="635879" lvl="1"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Assigning you a percentile</a:t>
            </a:r>
          </a:p>
          <a:p>
            <a:pPr marL="635879" lvl="1" indent="-173422">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The higher the BASIC percentile, the worse the performance. </a:t>
            </a:r>
          </a:p>
          <a:p>
            <a:pPr marL="173422" indent="-173422">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Carriers with percentiles exceeding acceptable thresholds are prioritized for interventions. Those thresholds are set based on a given BASIC’s relationship to crash risk.</a:t>
            </a:r>
          </a:p>
          <a:p>
            <a:pPr marL="173422" indent="-173422">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You may also be prioritized for an intervention based on Serious Violations found during investigations, the type</a:t>
            </a:r>
            <a:r>
              <a:rPr lang="en-US" sz="1100" baseline="0" dirty="0" smtClean="0">
                <a:latin typeface="Arial" panose="020B0604020202020204" pitchFamily="34" charset="0"/>
                <a:cs typeface="Arial" panose="020B0604020202020204" pitchFamily="34" charset="0"/>
              </a:rPr>
              <a:t> of </a:t>
            </a:r>
            <a:r>
              <a:rPr lang="en-US" sz="1100" dirty="0" smtClean="0">
                <a:latin typeface="Arial" panose="020B0604020202020204" pitchFamily="34" charset="0"/>
                <a:cs typeface="Arial" panose="020B0604020202020204" pitchFamily="34" charset="0"/>
              </a:rPr>
              <a:t>commodity you haul</a:t>
            </a:r>
            <a:r>
              <a:rPr lang="en-US" sz="1100" baseline="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(e.g., hazardous materials, passenger carriers), your</a:t>
            </a:r>
            <a:r>
              <a:rPr lang="en-US" sz="1100" baseline="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intervention history, or the time since your last intervention. </a:t>
            </a:r>
          </a:p>
          <a:p>
            <a:pPr marL="173422" indent="-173422">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We will take a closer look at one of these factors—Serious Violations—in more detail later.</a:t>
            </a:r>
          </a:p>
          <a:p>
            <a:pPr>
              <a:lnSpc>
                <a:spcPct val="90000"/>
              </a:lnSpc>
              <a:defRPr/>
            </a:pPr>
            <a:endParaRPr lang="en-US" sz="1100" dirty="0" smtClean="0">
              <a:solidFill>
                <a:srgbClr val="C00000"/>
              </a:solidFill>
              <a:latin typeface="Arial" panose="020B0604020202020204" pitchFamily="34" charset="0"/>
              <a:cs typeface="Arial" panose="020B0604020202020204" pitchFamily="34" charset="0"/>
            </a:endParaRPr>
          </a:p>
          <a:p>
            <a:pPr>
              <a:lnSpc>
                <a:spcPct val="90000"/>
              </a:lnSpc>
              <a:defRPr/>
            </a:pPr>
            <a:endParaRPr lang="en-US" sz="1100" dirty="0" smtClean="0">
              <a:solidFill>
                <a:srgbClr val="C00000"/>
              </a:solidFill>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pPr/>
              <a:t>12</a:t>
            </a:fld>
            <a:endParaRPr lang="en-US"/>
          </a:p>
        </p:txBody>
      </p:sp>
    </p:spTree>
    <p:extLst>
      <p:ext uri="{BB962C8B-B14F-4D97-AF65-F5344CB8AC3E}">
        <p14:creationId xmlns:p14="http://schemas.microsoft.com/office/powerpoint/2010/main" val="1678735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anose="020B0604020202020204" pitchFamily="34" charset="0"/>
              <a:buChar char="•"/>
            </a:pPr>
            <a:r>
              <a:rPr lang="en-US" sz="1100" baseline="0" dirty="0" smtClean="0">
                <a:latin typeface="Arial" panose="020B0604020202020204" pitchFamily="34" charset="0"/>
                <a:cs typeface="Arial" panose="020B0604020202020204" pitchFamily="34" charset="0"/>
              </a:rPr>
              <a:t>This table provides a simple breakdown of the</a:t>
            </a:r>
            <a:r>
              <a:rPr lang="en-US" sz="1100" dirty="0" smtClean="0">
                <a:latin typeface="Arial" panose="020B0604020202020204" pitchFamily="34" charset="0"/>
                <a:cs typeface="Arial" panose="020B0604020202020204" pitchFamily="34" charset="0"/>
              </a:rPr>
              <a:t> differences between the BASIC measure and BASIC percentile, what each is based on, how each is calculated, and their scales. </a:t>
            </a:r>
          </a:p>
          <a:p>
            <a:pPr marL="0" indent="0">
              <a:buFont typeface="Arial" panose="020B0604020202020204" pitchFamily="34" charset="0"/>
              <a:buNone/>
            </a:pPr>
            <a:endParaRPr lang="en-US" sz="1100" dirty="0" smtClean="0">
              <a:latin typeface="Arial" panose="020B0604020202020204" pitchFamily="34" charset="0"/>
              <a:cs typeface="Arial" panose="020B0604020202020204" pitchFamily="34" charset="0"/>
            </a:endParaRPr>
          </a:p>
          <a:p>
            <a:pPr marL="173422" marR="0" indent="-17342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smtClean="0">
                <a:solidFill>
                  <a:schemeClr val="tx1"/>
                </a:solidFill>
                <a:effectLst/>
                <a:latin typeface="Arial" panose="020B0604020202020204" pitchFamily="34" charset="0"/>
                <a:cs typeface="Arial" panose="020B0604020202020204" pitchFamily="34" charset="0"/>
              </a:rPr>
              <a:t>Note that a safety</a:t>
            </a:r>
            <a:r>
              <a:rPr lang="en-US" sz="1100" b="0" kern="1200" baseline="0" dirty="0" smtClean="0">
                <a:solidFill>
                  <a:schemeClr val="tx1"/>
                </a:solidFill>
                <a:effectLst/>
                <a:latin typeface="Arial" panose="020B0604020202020204" pitchFamily="34" charset="0"/>
                <a:cs typeface="Arial" panose="020B0604020202020204" pitchFamily="34" charset="0"/>
              </a:rPr>
              <a:t> event group is defined as </a:t>
            </a:r>
            <a:r>
              <a:rPr lang="en-US" sz="1100" b="0" kern="1200" dirty="0" smtClean="0">
                <a:solidFill>
                  <a:schemeClr val="tx1"/>
                </a:solidFill>
                <a:effectLst/>
                <a:latin typeface="Arial" panose="020B0604020202020204" pitchFamily="34" charset="0"/>
                <a:cs typeface="Arial" panose="020B0604020202020204" pitchFamily="34" charset="0"/>
              </a:rPr>
              <a:t>a group </a:t>
            </a:r>
            <a:r>
              <a:rPr lang="en-US" sz="1100" kern="1200" dirty="0" smtClean="0">
                <a:solidFill>
                  <a:schemeClr val="tx1"/>
                </a:solidFill>
                <a:effectLst/>
                <a:latin typeface="Arial" panose="020B0604020202020204" pitchFamily="34" charset="0"/>
                <a:cs typeface="Arial" panose="020B0604020202020204" pitchFamily="34" charset="0"/>
              </a:rPr>
              <a:t>of carriers with similar safety events (inspections, inspections with violations, crashes) in a BASIC. Safety event groups allow the SMS to account for differences in the motor carrier population and ensure similar carriers are held to the same standards.</a:t>
            </a:r>
          </a:p>
          <a:p>
            <a:pPr marL="0" indent="0">
              <a:buFont typeface="Arial" panose="020B0604020202020204" pitchFamily="34" charset="0"/>
              <a:buNone/>
            </a:pPr>
            <a:endParaRPr lang="en-US" sz="11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Now we will move on to Serious Violations.</a:t>
            </a:r>
          </a:p>
          <a:p>
            <a:pPr marL="173422" indent="-173422">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13</a:t>
            </a:fld>
            <a:endParaRPr lang="en-US"/>
          </a:p>
        </p:txBody>
      </p:sp>
    </p:spTree>
    <p:extLst>
      <p:ext uri="{BB962C8B-B14F-4D97-AF65-F5344CB8AC3E}">
        <p14:creationId xmlns:p14="http://schemas.microsoft.com/office/powerpoint/2010/main" val="663538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Serious Violations are found during investigations, are considered in the carrier’s overall BASIC status, and may be considered when prioritizing carriers for intervention.</a:t>
            </a:r>
          </a:p>
          <a:p>
            <a:pPr marL="173422" indent="-173422">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They generally identify severe noncompliance in need of corrective action, and relate to a carrier’s management/operational controls.</a:t>
            </a:r>
          </a:p>
          <a:p>
            <a:pPr marL="173422" indent="-173422">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3422" marR="0" lvl="1" indent="-173422" algn="l" defTabSz="462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latin typeface="Arial" panose="020B0604020202020204" pitchFamily="34" charset="0"/>
                <a:cs typeface="Arial" panose="020B0604020202020204" pitchFamily="34" charset="0"/>
              </a:rPr>
              <a:t>They are displayed on a carrier’s record for 12 months.</a:t>
            </a:r>
          </a:p>
          <a:p>
            <a:pPr marL="0" marR="0" lvl="1" indent="0" algn="l" defTabSz="46245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smtClean="0">
              <a:latin typeface="Arial" panose="020B0604020202020204" pitchFamily="34" charset="0"/>
              <a:cs typeface="Arial" panose="020B0604020202020204" pitchFamily="34" charset="0"/>
            </a:endParaRPr>
          </a:p>
          <a:p>
            <a:pPr marL="173422" marR="0" lvl="1" indent="-173422" algn="l" defTabSz="462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latin typeface="Arial" panose="020B0604020202020204" pitchFamily="34" charset="0"/>
                <a:cs typeface="Arial" panose="020B0604020202020204" pitchFamily="34" charset="0"/>
              </a:rPr>
              <a:t>Serious Violations can affect how you are prioritized for investigations. If you receive</a:t>
            </a:r>
            <a:r>
              <a:rPr lang="en-US" sz="1100" baseline="0" dirty="0" smtClean="0">
                <a:latin typeface="Arial" panose="020B0604020202020204" pitchFamily="34" charset="0"/>
                <a:cs typeface="Arial" panose="020B0604020202020204" pitchFamily="34" charset="0"/>
              </a:rPr>
              <a:t> Serious Violations and do not submit a corrective action plan for them, they will impact the number of BASICs that may be selected for investigation.</a:t>
            </a:r>
          </a:p>
          <a:p>
            <a:pPr marL="173422" marR="0" lvl="1" indent="-173422" algn="l" defTabSz="46245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aseline="0" dirty="0" smtClean="0">
              <a:latin typeface="Arial" panose="020B0604020202020204" pitchFamily="34" charset="0"/>
              <a:cs typeface="Arial" panose="020B0604020202020204" pitchFamily="34" charset="0"/>
            </a:endParaRPr>
          </a:p>
          <a:p>
            <a:pPr marL="173422" marR="0" lvl="1" indent="-173422" algn="l" defTabSz="462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smtClean="0">
                <a:latin typeface="Arial" panose="020B0604020202020204" pitchFamily="34" charset="0"/>
                <a:cs typeface="Arial" panose="020B0604020202020204" pitchFamily="34" charset="0"/>
              </a:rPr>
              <a:t>FMCSA updated the SMS and the Serious Violations spreadsheet to better align with all of the Serious Violations in our regulations and IT systems, including five Serious Violations that are currently used in investigations. These violations took effect in the SMS as of February 1, 2015 and are as follows:</a:t>
            </a:r>
          </a:p>
          <a:p>
            <a:pPr marL="630622" marR="0" lvl="2" indent="-173422" algn="l" defTabSz="462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effectLst/>
                <a:latin typeface="Arial" panose="020B0604020202020204" pitchFamily="34" charset="0"/>
                <a:cs typeface="Arial" panose="020B0604020202020204" pitchFamily="34" charset="0"/>
              </a:rPr>
              <a:t>172.704(a)(4) Failing to provide security awareness training [Hazardous Materials (HM) Compliance]</a:t>
            </a:r>
          </a:p>
          <a:p>
            <a:pPr marL="630622" marR="0" lvl="2" indent="-173422" algn="l" defTabSz="462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effectLst/>
                <a:latin typeface="Arial" panose="020B0604020202020204" pitchFamily="34" charset="0"/>
                <a:cs typeface="Arial" panose="020B0604020202020204" pitchFamily="34" charset="0"/>
              </a:rPr>
              <a:t>172.704(a)(5) Failing to provide in-depth security awareness training [HM Compliance]</a:t>
            </a:r>
          </a:p>
          <a:p>
            <a:pPr marL="630622" marR="0" lvl="2" indent="-173422" algn="l" defTabSz="462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effectLst/>
                <a:latin typeface="Arial" panose="020B0604020202020204" pitchFamily="34" charset="0"/>
                <a:cs typeface="Arial" panose="020B0604020202020204" pitchFamily="34" charset="0"/>
              </a:rPr>
              <a:t>383.37(c)Knowingly allowing, requiring, permitting, or authorizing an employee with more than one commercial driver's license to operate a commercial motor vehicle [Driver Fitness]</a:t>
            </a:r>
          </a:p>
          <a:p>
            <a:pPr marL="630622" marR="0" lvl="2" indent="-173422" algn="l" defTabSz="462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effectLst/>
                <a:latin typeface="Arial" panose="020B0604020202020204" pitchFamily="34" charset="0"/>
                <a:cs typeface="Arial" panose="020B0604020202020204" pitchFamily="34" charset="0"/>
              </a:rPr>
              <a:t>395.3(a)(3)(</a:t>
            </a:r>
            <a:r>
              <a:rPr lang="en-US" sz="1100" dirty="0" err="1" smtClean="0">
                <a:effectLst/>
                <a:latin typeface="Arial" panose="020B0604020202020204" pitchFamily="34" charset="0"/>
                <a:cs typeface="Arial" panose="020B0604020202020204" pitchFamily="34" charset="0"/>
              </a:rPr>
              <a:t>i</a:t>
            </a:r>
            <a:r>
              <a:rPr lang="en-US" sz="1100" dirty="0" smtClean="0">
                <a:effectLst/>
                <a:latin typeface="Arial" panose="020B0604020202020204" pitchFamily="34" charset="0"/>
                <a:cs typeface="Arial" panose="020B0604020202020204" pitchFamily="34" charset="0"/>
              </a:rPr>
              <a:t>) Requiring or permitting a property-carrying commercial motor vehicle driver to drive more than 11 hours [Hours-of-Service (HOS) Compliance] </a:t>
            </a:r>
          </a:p>
          <a:p>
            <a:pPr marL="630622" marR="0" lvl="2" indent="-173422" algn="l" defTabSz="462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effectLst/>
                <a:latin typeface="Arial" panose="020B0604020202020204" pitchFamily="34" charset="0"/>
                <a:cs typeface="Arial" panose="020B0604020202020204" pitchFamily="34" charset="0"/>
              </a:rPr>
              <a:t>395.3(a)(3)(ii) Requiring or permitting a property-carrying commercial motor vehicle driver to drive if more than 8 hours have passed since the end of the driver's last off-duty or sleeper-berth period of at least 30 minutes [HOS Compliance]</a:t>
            </a:r>
            <a:r>
              <a:rPr lang="en-US" sz="1100" dirty="0" smtClean="0">
                <a:latin typeface="Arial" panose="020B0604020202020204" pitchFamily="34" charset="0"/>
                <a:cs typeface="Arial" panose="020B0604020202020204" pitchFamily="34" charset="0"/>
              </a:rPr>
              <a:t/>
            </a:r>
            <a:br>
              <a:rPr lang="en-US" sz="1100" dirty="0" smtClean="0">
                <a:latin typeface="Arial" panose="020B0604020202020204" pitchFamily="34" charset="0"/>
                <a:cs typeface="Arial" panose="020B0604020202020204" pitchFamily="34" charset="0"/>
              </a:rPr>
            </a:br>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pPr/>
              <a:t>14</a:t>
            </a:fld>
            <a:endParaRPr lang="en-US"/>
          </a:p>
        </p:txBody>
      </p:sp>
    </p:spTree>
    <p:extLst>
      <p:ext uri="{BB962C8B-B14F-4D97-AF65-F5344CB8AC3E}">
        <p14:creationId xmlns:p14="http://schemas.microsoft.com/office/powerpoint/2010/main" val="1887535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100" dirty="0" smtClean="0">
                <a:latin typeface="Arial" panose="020B0604020202020204" pitchFamily="34" charset="0"/>
                <a:cs typeface="Arial" panose="020B0604020202020204" pitchFamily="34" charset="0"/>
              </a:rPr>
              <a:t>Here</a:t>
            </a:r>
            <a:r>
              <a:rPr lang="en-US" sz="1100" baseline="0" dirty="0" smtClean="0">
                <a:latin typeface="Arial" panose="020B0604020202020204" pitchFamily="34" charset="0"/>
                <a:cs typeface="Arial" panose="020B0604020202020204" pitchFamily="34" charset="0"/>
              </a:rPr>
              <a:t> are some examples of Serious Violations, which may cause a carrier to be </a:t>
            </a:r>
            <a:r>
              <a:rPr lang="en-US" altLang="en-US" sz="1100" dirty="0" smtClean="0">
                <a:latin typeface="Arial" pitchFamily="34" charset="0"/>
                <a:cs typeface="Arial" pitchFamily="34" charset="0"/>
              </a:rPr>
              <a:t>prioritized for an intervention in one or more BASICs.</a:t>
            </a: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15</a:t>
            </a:fld>
            <a:endParaRPr lang="en-US"/>
          </a:p>
        </p:txBody>
      </p:sp>
    </p:spTree>
    <p:extLst>
      <p:ext uri="{BB962C8B-B14F-4D97-AF65-F5344CB8AC3E}">
        <p14:creationId xmlns:p14="http://schemas.microsoft.com/office/powerpoint/2010/main" val="3420019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It’s also essential to understand what CSA means for your drivers and how their safety performance impacts your business.</a:t>
            </a:r>
          </a:p>
          <a:p>
            <a:endParaRPr lang="en-US" sz="11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You are accountable for your drivers’ violations.</a:t>
            </a:r>
          </a:p>
          <a:p>
            <a:pPr marL="173422" indent="-173422">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While you do not inherit past violations of a driver you have just hired, the data from inspections while a driver works for you remain part of your record for two years. </a:t>
            </a:r>
          </a:p>
          <a:p>
            <a:pPr marL="173422" indent="-173422">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It’s vital to safety—and to the health of your business, to make sure your drivers get road smart.</a:t>
            </a:r>
          </a:p>
          <a:p>
            <a:pPr marL="173422" indent="-173422">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endParaRPr lang="en-US" dirty="0" smtClean="0">
              <a:solidFill>
                <a:srgbClr val="C0000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16</a:t>
            </a:fld>
            <a:endParaRPr lang="en-US"/>
          </a:p>
        </p:txBody>
      </p:sp>
    </p:spTree>
    <p:extLst>
      <p:ext uri="{BB962C8B-B14F-4D97-AF65-F5344CB8AC3E}">
        <p14:creationId xmlns:p14="http://schemas.microsoft.com/office/powerpoint/2010/main" val="3690558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lvl="2" indent="-173422" defTabSz="462458">
              <a:buFont typeface="Arial" panose="020B0604020202020204" pitchFamily="34" charset="0"/>
              <a:buChar char="•"/>
              <a:defRPr/>
            </a:pPr>
            <a:r>
              <a:rPr lang="en-US" altLang="en-US" sz="1100" dirty="0" smtClean="0">
                <a:latin typeface="Arial" pitchFamily="34" charset="0"/>
                <a:cs typeface="Arial" pitchFamily="34" charset="0"/>
              </a:rPr>
              <a:t>Safety Investigators (SIs) use driver information in the SMS to help conduct more effective and efficient investigations by focusing on specific drivers for those carriers already identified for investigations.</a:t>
            </a:r>
          </a:p>
          <a:p>
            <a:pPr marL="173422" indent="-173422" defTabSz="462458">
              <a:buFont typeface="Arial" panose="020B0604020202020204" pitchFamily="34" charset="0"/>
              <a:buChar char="•"/>
              <a:defRPr/>
            </a:pPr>
            <a:endParaRPr lang="en-US" sz="1100" dirty="0" smtClean="0">
              <a:latin typeface="Arial" panose="020B0604020202020204" pitchFamily="34" charset="0"/>
              <a:ea typeface="ＭＳ Ｐゴシック" pitchFamily="-84" charset="-128"/>
              <a:cs typeface="Arial" panose="020B0604020202020204" pitchFamily="34" charset="0"/>
            </a:endParaRPr>
          </a:p>
          <a:p>
            <a:pPr marL="173422" indent="-173422" defTabSz="462458">
              <a:buFont typeface="Arial" panose="020B0604020202020204" pitchFamily="34" charset="0"/>
              <a:buChar char="•"/>
              <a:defRPr/>
            </a:pPr>
            <a:r>
              <a:rPr lang="en-US" sz="1100" dirty="0" smtClean="0">
                <a:latin typeface="Arial" panose="020B0604020202020204" pitchFamily="34" charset="0"/>
                <a:ea typeface="ＭＳ Ｐゴシック" pitchFamily="-84" charset="-128"/>
                <a:cs typeface="Arial" panose="020B0604020202020204" pitchFamily="34" charset="0"/>
              </a:rPr>
              <a:t>Here is a very important point, and a source of much confusion in the motor carrier industry:</a:t>
            </a:r>
          </a:p>
          <a:p>
            <a:pPr marL="173422" indent="-173422" defTabSz="462458">
              <a:buFont typeface="Arial" panose="020B0604020202020204" pitchFamily="34" charset="0"/>
              <a:buChar char="•"/>
              <a:defRPr/>
            </a:pPr>
            <a:endParaRPr lang="en-US" sz="1100" dirty="0" smtClean="0">
              <a:latin typeface="Arial" panose="020B0604020202020204" pitchFamily="34" charset="0"/>
              <a:ea typeface="ＭＳ Ｐゴシック" pitchFamily="-84" charset="-128"/>
              <a:cs typeface="Arial" panose="020B0604020202020204" pitchFamily="34" charset="0"/>
            </a:endParaRPr>
          </a:p>
          <a:p>
            <a:pPr marL="630622" lvl="1" indent="-173422">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Some third-party companies use data from FMCSA records and issue what THEY call a “CSA score” or “CSA driver scorecard.” These “scores” are not issued by the Federal or State government. </a:t>
            </a:r>
          </a:p>
          <a:p>
            <a:pPr marL="173422" indent="-173422">
              <a:buFont typeface="Arial" panose="020B0604020202020204" pitchFamily="34" charset="0"/>
              <a:buChar char="•"/>
              <a:defRPr/>
            </a:pPr>
            <a:endParaRPr lang="en-US" sz="11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defRPr/>
            </a:pPr>
            <a:r>
              <a:rPr lang="en-US" sz="1100" dirty="0" smtClean="0">
                <a:latin typeface="Arial" panose="020B0604020202020204" pitchFamily="34" charset="0"/>
                <a:ea typeface="ＭＳ Ｐゴシック" pitchFamily="-84" charset="-128"/>
                <a:cs typeface="Arial" panose="020B0604020202020204" pitchFamily="34" charset="0"/>
              </a:rPr>
              <a:t>Regardless of what you may have heard, FMCSA does not currently assign safety ratings, “scores,” or points to drivers.</a:t>
            </a:r>
            <a:endParaRPr lang="en-US" sz="1100" dirty="0" smtClean="0">
              <a:latin typeface="Arial" panose="020B0604020202020204" pitchFamily="34" charset="0"/>
              <a:cs typeface="Arial" panose="020B0604020202020204" pitchFamily="34" charset="0"/>
            </a:endParaRPr>
          </a:p>
          <a:p>
            <a:pPr marL="173422" indent="-173422" defTabSz="462458">
              <a:buFont typeface="Arial" panose="020B0604020202020204" pitchFamily="34" charset="0"/>
              <a:buChar char="•"/>
              <a:defRPr/>
            </a:pPr>
            <a:endParaRPr lang="en-US" dirty="0" smtClean="0">
              <a:latin typeface="Arial" panose="020B0604020202020204" pitchFamily="34" charset="0"/>
              <a:ea typeface="ＭＳ Ｐゴシック" pitchFamily="-84" charset="-128"/>
              <a:cs typeface="Arial" panose="020B0604020202020204"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17</a:t>
            </a:fld>
            <a:endParaRPr lang="en-US"/>
          </a:p>
        </p:txBody>
      </p:sp>
    </p:spTree>
    <p:extLst>
      <p:ext uri="{BB962C8B-B14F-4D97-AF65-F5344CB8AC3E}">
        <p14:creationId xmlns:p14="http://schemas.microsoft.com/office/powerpoint/2010/main" val="3377474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Let’s talk about how you can use the Pre-Employment Screening Program, or PSP to make informed hiring decisions.</a:t>
            </a:r>
          </a:p>
          <a:p>
            <a:pPr marL="173422" indent="-173422">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PSP provides you with secure, electronic access to a driver’s crash and inspection history from FMCSA’s Motor Carrier Management Information System (MCMIS) database.</a:t>
            </a:r>
          </a:p>
          <a:p>
            <a:pPr marL="173422" indent="-173422">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A PSP record includes a driver’s most recent five years of crash information and most recent three years of inspection information. The record displays a snapshot in time, based on the most recent MCMIS data uploaded to the PSP system. A new snapshot is uploaded approximately once per month.</a:t>
            </a:r>
          </a:p>
          <a:p>
            <a:pPr marL="173422" indent="-173422">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You will need the driver’s consent to obtain the record, and may only request the record for pre-employment screening purposes. </a:t>
            </a:r>
          </a:p>
          <a:p>
            <a:pPr marL="173422" indent="-173422">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Drivers can obtain their own record any time through the PSP online service for a $10 fee or for free via a Freedom of Information Act request.</a:t>
            </a:r>
          </a:p>
          <a:p>
            <a:pPr marL="173422" indent="-173422">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On</a:t>
            </a:r>
            <a:r>
              <a:rPr lang="en-US" sz="1100" baseline="0" dirty="0" smtClean="0">
                <a:latin typeface="Arial" panose="020B0604020202020204" pitchFamily="34" charset="0"/>
                <a:cs typeface="Arial" panose="020B0604020202020204" pitchFamily="34" charset="0"/>
              </a:rPr>
              <a:t> the next slide, we will show you how to review your safety data in the SMS.</a:t>
            </a:r>
            <a:endParaRPr lang="en-US" sz="11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18</a:t>
            </a:fld>
            <a:endParaRPr lang="en-US"/>
          </a:p>
        </p:txBody>
      </p:sp>
    </p:spTree>
    <p:extLst>
      <p:ext uri="{BB962C8B-B14F-4D97-AF65-F5344CB8AC3E}">
        <p14:creationId xmlns:p14="http://schemas.microsoft.com/office/powerpoint/2010/main" val="2875508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First, it’s important to understand</a:t>
            </a:r>
            <a:r>
              <a:rPr lang="en-US" sz="1100" baseline="0" dirty="0" smtClean="0">
                <a:latin typeface="Arial" panose="020B0604020202020204" pitchFamily="34" charset="0"/>
                <a:cs typeface="Arial" panose="020B0604020202020204" pitchFamily="34" charset="0"/>
              </a:rPr>
              <a:t> what safety data you can view as a logged-in motor carrier and what safety data everyone else can see.</a:t>
            </a:r>
          </a:p>
          <a:p>
            <a:pPr marL="173422" indent="-173422">
              <a:buFont typeface="Arial" panose="020B0604020202020204" pitchFamily="34" charset="0"/>
              <a:buChar char="•"/>
            </a:pPr>
            <a:endParaRPr lang="en-US" sz="1100" baseline="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baseline="0" dirty="0" smtClean="0">
                <a:latin typeface="Arial" panose="020B0604020202020204" pitchFamily="34" charset="0"/>
                <a:cs typeface="Arial" panose="020B0604020202020204" pitchFamily="34" charset="0"/>
              </a:rPr>
              <a:t>The table above provides a breakdown of available</a:t>
            </a:r>
            <a:r>
              <a:rPr lang="en-US" sz="1100" dirty="0" smtClean="0">
                <a:latin typeface="Arial" panose="020B0604020202020204" pitchFamily="34" charset="0"/>
                <a:cs typeface="Arial" panose="020B0604020202020204" pitchFamily="34" charset="0"/>
              </a:rPr>
              <a:t> </a:t>
            </a:r>
            <a:r>
              <a:rPr lang="en-US" sz="1100" baseline="0" dirty="0" smtClean="0">
                <a:latin typeface="Arial" panose="020B0604020202020204" pitchFamily="34" charset="0"/>
                <a:cs typeface="Arial" panose="020B0604020202020204" pitchFamily="34" charset="0"/>
              </a:rPr>
              <a:t>safety data by user.</a:t>
            </a:r>
          </a:p>
          <a:p>
            <a:pPr marL="173422" indent="-173422">
              <a:buFont typeface="Arial" panose="020B0604020202020204" pitchFamily="34" charset="0"/>
              <a:buChar char="•"/>
            </a:pPr>
            <a:endParaRPr lang="en-US" sz="1100" baseline="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baseline="0" dirty="0" smtClean="0">
                <a:latin typeface="Arial" panose="020B0604020202020204" pitchFamily="34" charset="0"/>
                <a:cs typeface="Arial" panose="020B0604020202020204" pitchFamily="34" charset="0"/>
              </a:rPr>
              <a:t>The public view is available to everyone—it includes BASIC information for all carriers, with the exception of the HM Compliance and Crash Indicator BASICs.</a:t>
            </a:r>
          </a:p>
          <a:p>
            <a:pPr marL="173422" indent="-173422">
              <a:buFont typeface="Arial" panose="020B0604020202020204" pitchFamily="34" charset="0"/>
              <a:buChar char="•"/>
            </a:pPr>
            <a:endParaRPr lang="en-US" sz="1100" baseline="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baseline="0" dirty="0" smtClean="0">
                <a:latin typeface="Arial" panose="020B0604020202020204" pitchFamily="34" charset="0"/>
                <a:cs typeface="Arial" panose="020B0604020202020204" pitchFamily="34" charset="0"/>
              </a:rPr>
              <a:t>Once you are logged in, you can view all of your company’s own BASIC information, including the HM Compliance and Crash Indicator BASICs, driver names per inspection, and downloadable inspection and crash data.</a:t>
            </a:r>
          </a:p>
          <a:p>
            <a:pPr marL="173422" indent="-173422">
              <a:buFont typeface="Arial" panose="020B0604020202020204" pitchFamily="34" charset="0"/>
              <a:buChar char="•"/>
            </a:pPr>
            <a:endParaRPr lang="en-US" sz="1100" baseline="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baseline="0" dirty="0" smtClean="0">
                <a:latin typeface="Arial" panose="020B0604020202020204" pitchFamily="34" charset="0"/>
                <a:cs typeface="Arial" panose="020B0604020202020204" pitchFamily="34" charset="0"/>
              </a:rPr>
              <a:t>Enforcement can see all of the safety data in your SMS profile, as well as some additional safety information, which help them prioritize their resources and conduct investigations.</a:t>
            </a:r>
          </a:p>
          <a:p>
            <a:pPr marL="173422" indent="-173422">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19</a:t>
            </a:fld>
            <a:endParaRPr lang="en-US"/>
          </a:p>
        </p:txBody>
      </p:sp>
    </p:spTree>
    <p:extLst>
      <p:ext uri="{BB962C8B-B14F-4D97-AF65-F5344CB8AC3E}">
        <p14:creationId xmlns:p14="http://schemas.microsoft.com/office/powerpoint/2010/main" val="2621962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980A3430-AC64-7047-A32F-B27368A7A5A4}" type="slidenum">
              <a:rPr lang="en-US" smtClean="0"/>
              <a:pPr/>
              <a:t>2</a:t>
            </a:fld>
            <a:endParaRPr lang="en-US"/>
          </a:p>
        </p:txBody>
      </p:sp>
    </p:spTree>
    <p:extLst>
      <p:ext uri="{BB962C8B-B14F-4D97-AF65-F5344CB8AC3E}">
        <p14:creationId xmlns:p14="http://schemas.microsoft.com/office/powerpoint/2010/main" val="3254262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r>
              <a:rPr lang="en-US" sz="1100" dirty="0" smtClean="0">
                <a:latin typeface="Arial" panose="020B0604020202020204" pitchFamily="34" charset="0"/>
                <a:cs typeface="Arial" panose="020B0604020202020204" pitchFamily="34" charset="0"/>
              </a:rPr>
              <a:t>This is</a:t>
            </a:r>
            <a:r>
              <a:rPr lang="en-US" sz="1100" baseline="0" dirty="0" smtClean="0">
                <a:latin typeface="Arial" panose="020B0604020202020204" pitchFamily="34" charset="0"/>
                <a:cs typeface="Arial" panose="020B0604020202020204" pitchFamily="34" charset="0"/>
              </a:rPr>
              <a:t> a screenshot of the public view of the SMS Website.</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pPr/>
              <a:t>20</a:t>
            </a:fld>
            <a:endParaRPr lang="en-US"/>
          </a:p>
        </p:txBody>
      </p:sp>
    </p:spTree>
    <p:extLst>
      <p:ext uri="{BB962C8B-B14F-4D97-AF65-F5344CB8AC3E}">
        <p14:creationId xmlns:p14="http://schemas.microsoft.com/office/powerpoint/2010/main" val="3213606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dirty="0" smtClean="0">
                <a:latin typeface="Arial" panose="020B0604020202020204" pitchFamily="34" charset="0"/>
                <a:cs typeface="Arial" panose="020B0604020202020204" pitchFamily="34" charset="0"/>
              </a:rPr>
              <a:t>This is</a:t>
            </a:r>
            <a:r>
              <a:rPr lang="en-US" sz="1100" baseline="0" dirty="0" smtClean="0">
                <a:latin typeface="Arial" panose="020B0604020202020204" pitchFamily="34" charset="0"/>
                <a:cs typeface="Arial" panose="020B0604020202020204" pitchFamily="34" charset="0"/>
              </a:rPr>
              <a:t> a screenshot of the public view of the SMS Website.</a:t>
            </a:r>
            <a:endParaRPr lang="en-US" sz="11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21</a:t>
            </a:fld>
            <a:endParaRPr lang="en-US"/>
          </a:p>
        </p:txBody>
      </p:sp>
    </p:spTree>
    <p:extLst>
      <p:ext uri="{BB962C8B-B14F-4D97-AF65-F5344CB8AC3E}">
        <p14:creationId xmlns:p14="http://schemas.microsoft.com/office/powerpoint/2010/main" val="2732500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dirty="0" smtClean="0">
                <a:latin typeface="Arial" panose="020B0604020202020204" pitchFamily="34" charset="0"/>
                <a:cs typeface="Arial" panose="020B0604020202020204" pitchFamily="34" charset="0"/>
              </a:rPr>
              <a:t>This is</a:t>
            </a:r>
            <a:r>
              <a:rPr lang="en-US" sz="1100" baseline="0" dirty="0" smtClean="0">
                <a:latin typeface="Arial" panose="020B0604020202020204" pitchFamily="34" charset="0"/>
                <a:cs typeface="Arial" panose="020B0604020202020204" pitchFamily="34" charset="0"/>
              </a:rPr>
              <a:t> a screenshot of the public view of the SMS Website.</a:t>
            </a:r>
            <a:endParaRPr lang="en-US" sz="11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22</a:t>
            </a:fld>
            <a:endParaRPr lang="en-US"/>
          </a:p>
        </p:txBody>
      </p:sp>
    </p:spTree>
    <p:extLst>
      <p:ext uri="{BB962C8B-B14F-4D97-AF65-F5344CB8AC3E}">
        <p14:creationId xmlns:p14="http://schemas.microsoft.com/office/powerpoint/2010/main" val="3537386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Your safety data is important to your business. It affects your safety record, and FMCSA, the public, and other safety stakeholders can see it. </a:t>
            </a:r>
          </a:p>
          <a:p>
            <a:pPr marL="173422" indent="-173422">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FMCSA urges you to check your data periodically to make sure that it’s accurate.</a:t>
            </a:r>
          </a:p>
          <a:p>
            <a:pPr marL="173422" indent="-173422">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Let’s take a step-by-step walk through how to check your data, and what you can do if you believe some data needs to be corrected.</a:t>
            </a:r>
          </a:p>
          <a:p>
            <a:pPr marL="173422" indent="-173422">
              <a:buFont typeface="Arial" panose="020B0604020202020204" pitchFamily="34" charset="0"/>
              <a:buChar char="•"/>
            </a:pPr>
            <a:endParaRPr lang="en-US" dirty="0" smtClean="0"/>
          </a:p>
          <a:p>
            <a:pPr marL="173422" indent="-173422">
              <a:buFont typeface="Arial" panose="020B0604020202020204" pitchFamily="34" charset="0"/>
              <a:buChar char="•"/>
            </a:pPr>
            <a:endParaRPr lang="en-US" dirty="0" smtClean="0"/>
          </a:p>
          <a:p>
            <a:pPr marL="173422" indent="-173422">
              <a:buFont typeface="Arial" panose="020B0604020202020204" pitchFamily="34" charset="0"/>
              <a:buChar char="•"/>
            </a:pPr>
            <a:endParaRPr lang="en-US" dirty="0" smtClean="0"/>
          </a:p>
          <a:p>
            <a:pPr marL="173422" indent="-173422">
              <a:buFont typeface="Arial" panose="020B0604020202020204" pitchFamily="34" charset="0"/>
              <a:buChar char="•"/>
            </a:pPr>
            <a:endParaRPr lang="en-US" dirty="0" smtClean="0"/>
          </a:p>
          <a:p>
            <a:endParaRPr lang="en-US" dirty="0" smtClean="0"/>
          </a:p>
          <a:p>
            <a:pPr marL="173422" indent="-173422">
              <a:buFont typeface="Arial" panose="020B0604020202020204" pitchFamily="34" charset="0"/>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23</a:t>
            </a:fld>
            <a:endParaRPr lang="en-US"/>
          </a:p>
        </p:txBody>
      </p:sp>
    </p:spTree>
    <p:extLst>
      <p:ext uri="{BB962C8B-B14F-4D97-AF65-F5344CB8AC3E}">
        <p14:creationId xmlns:p14="http://schemas.microsoft.com/office/powerpoint/2010/main" val="4164352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itchFamily="34" charset="0"/>
              <a:buChar char="•"/>
              <a:defRPr/>
            </a:pPr>
            <a:r>
              <a:rPr lang="en-US" sz="1100" dirty="0" smtClean="0">
                <a:latin typeface="Arial" panose="020B0604020202020204" pitchFamily="34" charset="0"/>
                <a:ea typeface="ＭＳ Ｐゴシック" pitchFamily="-84" charset="-128"/>
                <a:cs typeface="Arial" panose="020B0604020202020204" pitchFamily="34" charset="0"/>
              </a:rPr>
              <a:t>First, check your safety record on the SMS Website.</a:t>
            </a:r>
          </a:p>
          <a:p>
            <a:pPr marL="173422" indent="-173422">
              <a:buFont typeface="Arial" pitchFamily="34" charset="0"/>
              <a:buChar char="•"/>
              <a:defRPr/>
            </a:pPr>
            <a:endParaRPr lang="en-US" sz="1100" dirty="0" smtClean="0">
              <a:latin typeface="Arial" panose="020B0604020202020204" pitchFamily="34" charset="0"/>
              <a:ea typeface="ＭＳ Ｐゴシック" pitchFamily="-84" charset="-128"/>
              <a:cs typeface="Arial" panose="020B0604020202020204" pitchFamily="34" charset="0"/>
            </a:endParaRPr>
          </a:p>
          <a:p>
            <a:pPr marL="173422" indent="-173422">
              <a:buFont typeface="Arial" pitchFamily="34" charset="0"/>
              <a:buChar char="•"/>
              <a:defRPr/>
            </a:pPr>
            <a:r>
              <a:rPr lang="en-US" sz="1100" dirty="0" smtClean="0">
                <a:latin typeface="Arial" panose="020B0604020202020204" pitchFamily="34" charset="0"/>
                <a:ea typeface="ＭＳ Ｐゴシック" pitchFamily="-84" charset="-128"/>
                <a:cs typeface="Arial" panose="020B0604020202020204" pitchFamily="34" charset="0"/>
              </a:rPr>
              <a:t>Then use FMCSA’s online system, DataQs, to request a review of your data if needed.</a:t>
            </a:r>
          </a:p>
          <a:p>
            <a:pPr marL="173422" indent="-173422">
              <a:buFont typeface="Arial" pitchFamily="34" charset="0"/>
              <a:buChar char="•"/>
              <a:defRPr/>
            </a:pPr>
            <a:endParaRPr lang="en-US" sz="1100" dirty="0" smtClean="0">
              <a:latin typeface="Arial" panose="020B0604020202020204" pitchFamily="34" charset="0"/>
              <a:ea typeface="ＭＳ Ｐゴシック" pitchFamily="-84" charset="-128"/>
              <a:cs typeface="Arial" panose="020B0604020202020204" pitchFamily="34" charset="0"/>
            </a:endParaRPr>
          </a:p>
          <a:p>
            <a:pPr marL="173422" indent="-173422">
              <a:buFont typeface="Arial" pitchFamily="34" charset="0"/>
              <a:buChar char="•"/>
              <a:defRPr/>
            </a:pPr>
            <a:r>
              <a:rPr lang="en-US" sz="1100" dirty="0" smtClean="0">
                <a:latin typeface="Arial" panose="020B0604020202020204" pitchFamily="34" charset="0"/>
                <a:ea typeface="ＭＳ Ｐゴシック" pitchFamily="-84" charset="-128"/>
                <a:cs typeface="Arial" panose="020B0604020202020204" pitchFamily="34" charset="0"/>
              </a:rPr>
              <a:t>A</a:t>
            </a:r>
            <a:r>
              <a:rPr lang="en-US" sz="1100" baseline="0" dirty="0" smtClean="0">
                <a:latin typeface="Arial" panose="020B0604020202020204" pitchFamily="34" charset="0"/>
                <a:ea typeface="ＭＳ Ｐゴシック" pitchFamily="-84" charset="-128"/>
                <a:cs typeface="Arial" panose="020B0604020202020204" pitchFamily="34" charset="0"/>
              </a:rPr>
              <a:t>nyone can use DataQs to file a Request</a:t>
            </a:r>
            <a:r>
              <a:rPr lang="en-US" sz="1100" dirty="0" smtClean="0">
                <a:latin typeface="Arial" panose="020B0604020202020204" pitchFamily="34" charset="0"/>
                <a:ea typeface="ＭＳ Ｐゴシック" pitchFamily="-84" charset="-128"/>
                <a:cs typeface="Arial" panose="020B0604020202020204" pitchFamily="34" charset="0"/>
              </a:rPr>
              <a:t> for Data Review, or RDR, to identify </a:t>
            </a:r>
            <a:r>
              <a:rPr lang="en-US" sz="1100" baseline="0" dirty="0" smtClean="0">
                <a:latin typeface="Arial" panose="020B0604020202020204" pitchFamily="34" charset="0"/>
                <a:ea typeface="ＭＳ Ｐゴシック" pitchFamily="-84" charset="-128"/>
                <a:cs typeface="Arial" panose="020B0604020202020204" pitchFamily="34" charset="0"/>
              </a:rPr>
              <a:t>concerns about data in FMCSA’s data systems. As a motor carrier or owner-operator, you can file concerns about your inspection and crash data, or other information displayed in your safety record. </a:t>
            </a:r>
          </a:p>
          <a:p>
            <a:pPr marL="173422" indent="-173422">
              <a:buFont typeface="Arial" pitchFamily="34" charset="0"/>
              <a:buChar char="•"/>
              <a:defRPr/>
            </a:pPr>
            <a:endParaRPr lang="en-US" sz="1100" baseline="0" dirty="0" smtClean="0">
              <a:latin typeface="Arial" panose="020B0604020202020204" pitchFamily="34" charset="0"/>
              <a:ea typeface="ＭＳ Ｐゴシック" pitchFamily="-84" charset="-128"/>
              <a:cs typeface="Arial" panose="020B0604020202020204" pitchFamily="34" charset="0"/>
            </a:endParaRPr>
          </a:p>
          <a:p>
            <a:pPr marL="173422" indent="-173422">
              <a:buFont typeface="Arial" pitchFamily="34" charset="0"/>
              <a:buChar char="•"/>
              <a:defRPr/>
            </a:pPr>
            <a:r>
              <a:rPr lang="en-US" sz="1100" baseline="0" dirty="0" smtClean="0">
                <a:latin typeface="Arial" panose="020B0604020202020204" pitchFamily="34" charset="0"/>
                <a:ea typeface="ＭＳ Ｐゴシック" pitchFamily="-84" charset="-128"/>
                <a:cs typeface="Arial" panose="020B0604020202020204" pitchFamily="34" charset="0"/>
              </a:rPr>
              <a:t>Once you have completed an RDR form, DataQs will automatically forward your RDR to the appropriate office for resolution and collect updates and responses for your current requests.</a:t>
            </a:r>
          </a:p>
          <a:p>
            <a:pPr marL="173422" indent="-173422">
              <a:buFont typeface="Arial" pitchFamily="34" charset="0"/>
              <a:buChar char="•"/>
              <a:defRPr/>
            </a:pPr>
            <a:endParaRPr lang="en-US" sz="1100" baseline="0" dirty="0" smtClean="0">
              <a:latin typeface="Arial" panose="020B0604020202020204" pitchFamily="34" charset="0"/>
              <a:ea typeface="ＭＳ Ｐゴシック" pitchFamily="-84" charset="-128"/>
              <a:cs typeface="Arial" panose="020B0604020202020204" pitchFamily="34" charset="0"/>
            </a:endParaRPr>
          </a:p>
          <a:p>
            <a:pPr marL="173422" indent="-173422">
              <a:buFont typeface="Arial" pitchFamily="34" charset="0"/>
              <a:buChar char="•"/>
              <a:defRPr/>
            </a:pPr>
            <a:r>
              <a:rPr lang="en-US" sz="1100" baseline="0" dirty="0" smtClean="0">
                <a:latin typeface="Arial" panose="020B0604020202020204" pitchFamily="34" charset="0"/>
                <a:ea typeface="ＭＳ Ｐゴシック" pitchFamily="-84" charset="-128"/>
                <a:cs typeface="Arial" panose="020B0604020202020204" pitchFamily="34" charset="0"/>
              </a:rPr>
              <a:t>On the next couple slides, we will cover what you need to know about filing RDRs—from best practices to inappropriate requests.</a:t>
            </a:r>
            <a:endParaRPr lang="en-US" sz="1100"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24</a:t>
            </a:fld>
            <a:endParaRPr lang="en-US"/>
          </a:p>
        </p:txBody>
      </p:sp>
    </p:spTree>
    <p:extLst>
      <p:ext uri="{BB962C8B-B14F-4D97-AF65-F5344CB8AC3E}">
        <p14:creationId xmlns:p14="http://schemas.microsoft.com/office/powerpoint/2010/main" val="2327758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anose="020B0604020202020204" pitchFamily="34" charset="0"/>
              <a:buChar char="•"/>
              <a:defRPr/>
            </a:pPr>
            <a:r>
              <a:rPr lang="en-US" altLang="en-US" sz="1100" dirty="0" smtClean="0">
                <a:solidFill>
                  <a:srgbClr val="000000"/>
                </a:solidFill>
                <a:latin typeface="Arial" panose="020B0604020202020204" pitchFamily="34" charset="0"/>
                <a:ea typeface="ＭＳ Ｐゴシック" pitchFamily="-106" charset="-128"/>
                <a:cs typeface="Arial" panose="020B0604020202020204" pitchFamily="34" charset="0"/>
              </a:rPr>
              <a:t>An RDR is your chance to correct errors in your safety data, so it’s important that you provide sufficient information to support your request. States need as much supporting documentation as possible to accurately resolve a data review request. </a:t>
            </a:r>
          </a:p>
          <a:p>
            <a:pPr marL="173422" indent="-173422">
              <a:buFont typeface="Arial" panose="020B0604020202020204" pitchFamily="34" charset="0"/>
              <a:buChar char="•"/>
              <a:defRPr/>
            </a:pPr>
            <a:endParaRPr lang="en-US" altLang="en-US" sz="1100" baseline="0" dirty="0" smtClean="0">
              <a:solidFill>
                <a:srgbClr val="000000"/>
              </a:solidFill>
              <a:latin typeface="Arial" panose="020B0604020202020204" pitchFamily="34" charset="0"/>
              <a:ea typeface="ＭＳ Ｐゴシック" pitchFamily="-106" charset="-128"/>
              <a:cs typeface="Arial" panose="020B0604020202020204" pitchFamily="34" charset="0"/>
            </a:endParaRPr>
          </a:p>
          <a:p>
            <a:pPr marL="173422" indent="-173422">
              <a:buFont typeface="Arial" panose="020B0604020202020204" pitchFamily="34" charset="0"/>
              <a:buChar char="•"/>
              <a:defRPr/>
            </a:pPr>
            <a:r>
              <a:rPr lang="en-US" altLang="en-US" sz="1100" dirty="0" smtClean="0">
                <a:latin typeface="Arial" panose="020B0604020202020204" pitchFamily="34" charset="0"/>
                <a:ea typeface="ＭＳ Ｐゴシック" pitchFamily="-106" charset="-128"/>
                <a:cs typeface="Arial" panose="020B0604020202020204" pitchFamily="34" charset="0"/>
              </a:rPr>
              <a:t>A complete and accurate RDR will make the process faster and reduce the likelihood that you will need to resubmit your request. </a:t>
            </a:r>
          </a:p>
          <a:p>
            <a:pPr>
              <a:defRPr/>
            </a:pPr>
            <a:endParaRPr lang="en-US" altLang="en-US" sz="1100" dirty="0" smtClean="0">
              <a:latin typeface="Arial" panose="020B0604020202020204" pitchFamily="34" charset="0"/>
              <a:ea typeface="ＭＳ Ｐゴシック" pitchFamily="-106" charset="-128"/>
              <a:cs typeface="Arial" panose="020B0604020202020204" pitchFamily="34" charset="0"/>
            </a:endParaRPr>
          </a:p>
          <a:p>
            <a:pPr marL="173422" indent="-173422">
              <a:buFont typeface="Arial" panose="020B0604020202020204" pitchFamily="34" charset="0"/>
              <a:buChar char="•"/>
              <a:defRPr/>
            </a:pPr>
            <a:r>
              <a:rPr lang="en-US" altLang="en-US" sz="1100" dirty="0" smtClean="0">
                <a:latin typeface="Arial" panose="020B0604020202020204" pitchFamily="34" charset="0"/>
                <a:ea typeface="ＭＳ Ｐゴシック" pitchFamily="-106" charset="-128"/>
                <a:cs typeface="Arial" panose="020B0604020202020204" pitchFamily="34" charset="0"/>
              </a:rPr>
              <a:t>Here are the essential steps to ensure your RDR is complete.</a:t>
            </a:r>
          </a:p>
        </p:txBody>
      </p:sp>
      <p:sp>
        <p:nvSpPr>
          <p:cNvPr id="4" name="Slide Number Placeholder 3"/>
          <p:cNvSpPr>
            <a:spLocks noGrp="1"/>
          </p:cNvSpPr>
          <p:nvPr>
            <p:ph type="sldNum" sz="quarter" idx="10"/>
          </p:nvPr>
        </p:nvSpPr>
        <p:spPr/>
        <p:txBody>
          <a:bodyPr/>
          <a:lstStyle/>
          <a:p>
            <a:fld id="{980A3430-AC64-7047-A32F-B27368A7A5A4}" type="slidenum">
              <a:rPr lang="en-US" smtClean="0"/>
              <a:pPr/>
              <a:t>25</a:t>
            </a:fld>
            <a:endParaRPr lang="en-US"/>
          </a:p>
        </p:txBody>
      </p:sp>
    </p:spTree>
    <p:extLst>
      <p:ext uri="{BB962C8B-B14F-4D97-AF65-F5344CB8AC3E}">
        <p14:creationId xmlns:p14="http://schemas.microsoft.com/office/powerpoint/2010/main" val="3747085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anose="020B0604020202020204" pitchFamily="34" charset="0"/>
              <a:buChar char="•"/>
              <a:defRPr/>
            </a:pPr>
            <a:r>
              <a:rPr lang="en-US" altLang="en-US" sz="1100" dirty="0" smtClean="0">
                <a:latin typeface="Arial" panose="020B0604020202020204" pitchFamily="34" charset="0"/>
                <a:ea typeface="ＭＳ Ｐゴシック" pitchFamily="-106" charset="-128"/>
                <a:cs typeface="Arial" panose="020B0604020202020204" pitchFamily="34" charset="0"/>
              </a:rPr>
              <a:t>Understand when you can submit an RDR:</a:t>
            </a:r>
          </a:p>
          <a:p>
            <a:pPr marL="173422" indent="-173422">
              <a:buFont typeface="Arial" panose="020B0604020202020204" pitchFamily="34" charset="0"/>
              <a:buChar char="•"/>
              <a:defRPr/>
            </a:pPr>
            <a:endParaRPr lang="en-US" altLang="en-US" sz="1100" dirty="0" smtClean="0">
              <a:latin typeface="Arial" panose="020B0604020202020204" pitchFamily="34" charset="0"/>
              <a:ea typeface="ＭＳ Ｐゴシック" pitchFamily="-106" charset="-128"/>
              <a:cs typeface="Arial" panose="020B0604020202020204" pitchFamily="34" charset="0"/>
            </a:endParaRPr>
          </a:p>
          <a:p>
            <a:pPr marL="630622" lvl="1" indent="-173422">
              <a:buFont typeface="Arial" panose="020B0604020202020204" pitchFamily="34" charset="0"/>
              <a:buChar char="•"/>
              <a:defRPr/>
            </a:pPr>
            <a:r>
              <a:rPr lang="en-US" altLang="en-US" sz="1100" dirty="0" smtClean="0">
                <a:latin typeface="Arial" panose="020B0604020202020204" pitchFamily="34" charset="0"/>
                <a:ea typeface="ＭＳ Ｐゴシック" pitchFamily="-106" charset="-128"/>
                <a:cs typeface="Arial" panose="020B0604020202020204" pitchFamily="34" charset="0"/>
              </a:rPr>
              <a:t>You can only submit an RDR for violations that were incorrectly reported or documented during an inspection.</a:t>
            </a:r>
          </a:p>
          <a:p>
            <a:pPr>
              <a:defRPr/>
            </a:pPr>
            <a:endParaRPr lang="en-US" altLang="en-US" sz="1100" dirty="0" smtClean="0">
              <a:latin typeface="Arial" panose="020B0604020202020204" pitchFamily="34" charset="0"/>
              <a:ea typeface="ＭＳ Ｐゴシック" pitchFamily="-106" charset="-128"/>
              <a:cs typeface="Arial" panose="020B0604020202020204" pitchFamily="34" charset="0"/>
            </a:endParaRPr>
          </a:p>
          <a:p>
            <a:pPr marL="630622" lvl="1" indent="-173422">
              <a:buFont typeface="Arial" panose="020B0604020202020204" pitchFamily="34" charset="0"/>
              <a:buChar char="•"/>
              <a:defRPr/>
            </a:pPr>
            <a:r>
              <a:rPr lang="en-US" altLang="en-US" sz="1100" dirty="0" smtClean="0">
                <a:latin typeface="Arial" panose="020B0604020202020204" pitchFamily="34" charset="0"/>
                <a:ea typeface="ＭＳ Ｐゴシック" pitchFamily="-106" charset="-128"/>
                <a:cs typeface="Arial" panose="020B0604020202020204" pitchFamily="34" charset="0"/>
              </a:rPr>
              <a:t>Requests that do not meet this criteria are inappropriate.</a:t>
            </a:r>
            <a:r>
              <a:rPr lang="en-US" altLang="en-US" sz="1100" baseline="0" dirty="0" smtClean="0">
                <a:latin typeface="Arial" panose="020B0604020202020204" pitchFamily="34" charset="0"/>
                <a:ea typeface="ＭＳ Ｐゴシック" pitchFamily="-106" charset="-128"/>
                <a:cs typeface="Arial" panose="020B0604020202020204" pitchFamily="34" charset="0"/>
              </a:rPr>
              <a:t> </a:t>
            </a:r>
            <a:r>
              <a:rPr lang="en-US" altLang="en-US" sz="1100" dirty="0" smtClean="0">
                <a:latin typeface="Arial" panose="020B0604020202020204" pitchFamily="34" charset="0"/>
                <a:ea typeface="ＭＳ Ｐゴシック" pitchFamily="-106" charset="-128"/>
                <a:cs typeface="Arial" panose="020B0604020202020204" pitchFamily="34" charset="0"/>
              </a:rPr>
              <a:t>These may include statements such as: the crash wasn’t our fault, or the driver was fired.</a:t>
            </a:r>
            <a:endParaRPr lang="en-US" sz="1100"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26</a:t>
            </a:fld>
            <a:endParaRPr lang="en-US"/>
          </a:p>
        </p:txBody>
      </p:sp>
    </p:spTree>
    <p:extLst>
      <p:ext uri="{BB962C8B-B14F-4D97-AF65-F5344CB8AC3E}">
        <p14:creationId xmlns:p14="http://schemas.microsoft.com/office/powerpoint/2010/main" val="2354121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FMCSA’s</a:t>
            </a:r>
            <a:r>
              <a:rPr lang="en-US" sz="1100" dirty="0" smtClean="0">
                <a:solidFill>
                  <a:schemeClr val="tx1"/>
                </a:solidFill>
                <a:latin typeface="Arial" panose="020B0604020202020204" pitchFamily="34" charset="0"/>
                <a:cs typeface="Arial" panose="020B0604020202020204" pitchFamily="34" charset="0"/>
              </a:rPr>
              <a:t> </a:t>
            </a:r>
            <a:r>
              <a:rPr lang="en-US" sz="1100" strike="noStrike" dirty="0" smtClean="0">
                <a:solidFill>
                  <a:schemeClr val="tx1"/>
                </a:solidFill>
                <a:latin typeface="Arial" panose="020B0604020202020204" pitchFamily="34" charset="0"/>
                <a:cs typeface="Arial" panose="020B0604020202020204" pitchFamily="34" charset="0"/>
              </a:rPr>
              <a:t>updated</a:t>
            </a:r>
            <a:r>
              <a:rPr lang="en-US" sz="1100" strike="noStrike" baseline="0" dirty="0" smtClean="0">
                <a:solidFill>
                  <a:schemeClr val="tx1"/>
                </a:solidFill>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adjudicated citations policy improves</a:t>
            </a:r>
            <a:r>
              <a:rPr lang="en-US" sz="1100" baseline="0" dirty="0" smtClean="0">
                <a:latin typeface="Arial" panose="020B0604020202020204" pitchFamily="34" charset="0"/>
                <a:cs typeface="Arial" panose="020B0604020202020204" pitchFamily="34" charset="0"/>
              </a:rPr>
              <a:t> the quality and uniformity of violation information in FMCSA systems. </a:t>
            </a:r>
          </a:p>
          <a:p>
            <a:pPr marL="175416" indent="-175416">
              <a:buFont typeface="Arial" panose="020B0604020202020204" pitchFamily="34" charset="0"/>
              <a:buChar char="•"/>
            </a:pPr>
            <a:endParaRPr lang="en-US" sz="1100" baseline="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baseline="0" dirty="0" smtClean="0">
                <a:latin typeface="Arial" panose="020B0604020202020204" pitchFamily="34" charset="0"/>
                <a:cs typeface="Arial" panose="020B0604020202020204" pitchFamily="34" charset="0"/>
              </a:rPr>
              <a:t>This policy allows the results of State citations associated with violations contested in court to be incorporated into the Agency’s MCMIS database. </a:t>
            </a:r>
          </a:p>
          <a:p>
            <a:pPr marL="175416" indent="-175416">
              <a:buFont typeface="Arial" panose="020B0604020202020204" pitchFamily="34" charset="0"/>
              <a:buChar char="•"/>
            </a:pPr>
            <a:endParaRPr lang="en-US" sz="1100" baseline="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This policy also impacts how violations are displayed and used in the SMS and the PSP.</a:t>
            </a:r>
          </a:p>
          <a:p>
            <a:endParaRPr lang="en-US" sz="110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In addition, the policy establishes specific procedures for processing RDRs on violations associated with an adjudicated citation.</a:t>
            </a:r>
          </a:p>
          <a:p>
            <a:pPr marL="175416" indent="-175416">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Carriers </a:t>
            </a:r>
            <a:r>
              <a:rPr lang="en-US" sz="1100" baseline="0" dirty="0" smtClean="0">
                <a:latin typeface="Arial" panose="020B0604020202020204" pitchFamily="34" charset="0"/>
                <a:cs typeface="Arial" panose="020B0604020202020204" pitchFamily="34" charset="0"/>
              </a:rPr>
              <a:t>and drivers are able to submit RDRs along with court documentation using DataQs. States will review and document the citation results for the associated violations, and those results will impact PSP and SMS as listed.</a:t>
            </a:r>
          </a:p>
          <a:p>
            <a:pPr marL="175416" indent="-175416">
              <a:buFont typeface="Arial" panose="020B0604020202020204" pitchFamily="34" charset="0"/>
              <a:buChar char="•"/>
            </a:pPr>
            <a:endParaRPr lang="en-US" sz="1100" baseline="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baseline="0" dirty="0" smtClean="0">
                <a:latin typeface="Arial" panose="020B0604020202020204" pitchFamily="34" charset="0"/>
                <a:cs typeface="Arial" panose="020B0604020202020204" pitchFamily="34" charset="0"/>
              </a:rPr>
              <a:t>If a citation has been dismissed without a fine or the party was found not guilty, the violation is removed from both the PSP and SMS. If the party was convicted of a different charge, the violation will be indicated as a conviction of a different charge in both the PSP and the SMS. The SMS severity weight is reduced to 1. If the party is convicted or dismissed with a fine, the violation is retained on both the PSP and SMS.</a:t>
            </a:r>
          </a:p>
        </p:txBody>
      </p:sp>
      <p:sp>
        <p:nvSpPr>
          <p:cNvPr id="4" name="Slide Number Placeholder 3"/>
          <p:cNvSpPr>
            <a:spLocks noGrp="1"/>
          </p:cNvSpPr>
          <p:nvPr>
            <p:ph type="sldNum" sz="quarter" idx="10"/>
          </p:nvPr>
        </p:nvSpPr>
        <p:spPr/>
        <p:txBody>
          <a:bodyPr/>
          <a:lstStyle/>
          <a:p>
            <a:fld id="{980A3430-AC64-7047-A32F-B27368A7A5A4}" type="slidenum">
              <a:rPr lang="en-US" smtClean="0"/>
              <a:pPr/>
              <a:t>27</a:t>
            </a:fld>
            <a:endParaRPr lang="en-US"/>
          </a:p>
        </p:txBody>
      </p:sp>
    </p:spTree>
    <p:extLst>
      <p:ext uri="{BB962C8B-B14F-4D97-AF65-F5344CB8AC3E}">
        <p14:creationId xmlns:p14="http://schemas.microsoft.com/office/powerpoint/2010/main" val="2934261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980A3430-AC64-7047-A32F-B27368A7A5A4}" type="slidenum">
              <a:rPr lang="en-US" smtClean="0"/>
              <a:pPr/>
              <a:t>28</a:t>
            </a:fld>
            <a:endParaRPr lang="en-US"/>
          </a:p>
        </p:txBody>
      </p:sp>
    </p:spTree>
    <p:extLst>
      <p:ext uri="{BB962C8B-B14F-4D97-AF65-F5344CB8AC3E}">
        <p14:creationId xmlns:p14="http://schemas.microsoft.com/office/powerpoint/2010/main" val="422850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980A3430-AC64-7047-A32F-B27368A7A5A4}" type="slidenum">
              <a:rPr lang="en-US" smtClean="0"/>
              <a:pPr/>
              <a:t>29</a:t>
            </a:fld>
            <a:endParaRPr lang="en-US"/>
          </a:p>
        </p:txBody>
      </p:sp>
    </p:spTree>
    <p:extLst>
      <p:ext uri="{BB962C8B-B14F-4D97-AF65-F5344CB8AC3E}">
        <p14:creationId xmlns:p14="http://schemas.microsoft.com/office/powerpoint/2010/main" val="3302064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r>
              <a:rPr lang="en-US" sz="1100" dirty="0" smtClean="0">
                <a:latin typeface="Arial" panose="020B0604020202020204" pitchFamily="34" charset="0"/>
                <a:cs typeface="Arial" panose="020B0604020202020204" pitchFamily="34" charset="0"/>
              </a:rPr>
              <a:t>At FMCSA, safety is Job 1. Our more than 1,000 Federal employees and 12,000 State Partners from across the Nation are dedicated to making America’s roads as safe as they can be for everyone.</a:t>
            </a:r>
          </a:p>
          <a:p>
            <a:pPr marL="173422" indent="-173422">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We help ensure safety in motor carrier operations, including those of owner-operators, by enforcing safety regulations, targeting high-risk carriers for interventions, improving safety information systems and technologies, strengthening the standards of commercial motor vehicle (CMV) equipment and operations, and increasing safety awareness.</a:t>
            </a:r>
          </a:p>
          <a:p>
            <a:pPr marL="173422" indent="-173422">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We partner with Federal, State, and local enforcement agencies, motor carriers, drivers, and other safety stakeholders to get this job done.</a:t>
            </a:r>
          </a:p>
          <a:p>
            <a:pPr marL="173422" indent="-173422">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Our CSA program is essential to achieving our safety mission.</a:t>
            </a: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3</a:t>
            </a:fld>
            <a:endParaRPr lang="en-US"/>
          </a:p>
        </p:txBody>
      </p:sp>
    </p:spTree>
    <p:extLst>
      <p:ext uri="{BB962C8B-B14F-4D97-AF65-F5344CB8AC3E}">
        <p14:creationId xmlns:p14="http://schemas.microsoft.com/office/powerpoint/2010/main" val="38455544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lnSpc>
                <a:spcPct val="90000"/>
              </a:lnSpc>
              <a:buFont typeface="Arial" panose="020B0604020202020204" pitchFamily="34" charset="0"/>
              <a:buChar char="•"/>
              <a:defRPr/>
            </a:pPr>
            <a:r>
              <a:rPr lang="en-US" sz="1100" dirty="0" smtClean="0">
                <a:latin typeface="Arial" panose="020B0604020202020204" pitchFamily="34" charset="0"/>
                <a:ea typeface="ＭＳ Ｐゴシック" pitchFamily="-84" charset="-128"/>
                <a:cs typeface="Arial" panose="020B0604020202020204" pitchFamily="34" charset="0"/>
              </a:rPr>
              <a:t>Let’s take a look at the second element of CSA, the Safety Intervention Process.</a:t>
            </a:r>
          </a:p>
          <a:p>
            <a:pPr marL="173422" indent="-173422">
              <a:lnSpc>
                <a:spcPct val="90000"/>
              </a:lnSpc>
              <a:buFont typeface="Arial" panose="020B0604020202020204" pitchFamily="34" charset="0"/>
              <a:buChar char="•"/>
              <a:defRPr/>
            </a:pPr>
            <a:endParaRPr lang="en-US" sz="1100" dirty="0" smtClean="0">
              <a:latin typeface="Arial" panose="020B0604020202020204" pitchFamily="34" charset="0"/>
              <a:ea typeface="ＭＳ Ｐゴシック" pitchFamily="-84" charset="-128"/>
              <a:cs typeface="Arial" panose="020B0604020202020204" pitchFamily="34" charset="0"/>
            </a:endParaRPr>
          </a:p>
          <a:p>
            <a:pPr marL="173422" indent="-173422">
              <a:lnSpc>
                <a:spcPct val="90000"/>
              </a:lnSpc>
              <a:buFont typeface="Arial" panose="020B0604020202020204" pitchFamily="34" charset="0"/>
              <a:buChar char="•"/>
              <a:defRPr/>
            </a:pPr>
            <a:r>
              <a:rPr lang="en-US" sz="1100" dirty="0" smtClean="0">
                <a:latin typeface="Arial" panose="020B0604020202020204" pitchFamily="34" charset="0"/>
                <a:ea typeface="ＭＳ Ｐゴシック" pitchFamily="-84" charset="-128"/>
                <a:cs typeface="Arial" panose="020B0604020202020204" pitchFamily="34" charset="0"/>
              </a:rPr>
              <a:t>An intervention may be taken by FMCSA when a carrier’s</a:t>
            </a:r>
            <a:r>
              <a:rPr lang="en-US" sz="1100" baseline="0" dirty="0" smtClean="0">
                <a:latin typeface="Arial" panose="020B0604020202020204" pitchFamily="34" charset="0"/>
                <a:ea typeface="ＭＳ Ｐゴシック" pitchFamily="-84" charset="-128"/>
                <a:cs typeface="Arial" panose="020B0604020202020204" pitchFamily="34" charset="0"/>
              </a:rPr>
              <a:t> </a:t>
            </a:r>
            <a:r>
              <a:rPr lang="en-US" sz="1100" dirty="0" smtClean="0">
                <a:latin typeface="Arial" panose="020B0604020202020204" pitchFamily="34" charset="0"/>
                <a:ea typeface="ＭＳ Ｐゴシック" pitchFamily="-84" charset="-128"/>
                <a:cs typeface="Arial" panose="020B0604020202020204" pitchFamily="34" charset="0"/>
              </a:rPr>
              <a:t>safety performance data indicate a potential safety risk. </a:t>
            </a:r>
          </a:p>
          <a:p>
            <a:pPr marL="173422" indent="-173422">
              <a:lnSpc>
                <a:spcPct val="90000"/>
              </a:lnSpc>
              <a:defRPr/>
            </a:pPr>
            <a:endParaRPr lang="en-US" sz="1100" dirty="0" smtClean="0">
              <a:latin typeface="Arial" panose="020B0604020202020204" pitchFamily="34" charset="0"/>
              <a:ea typeface="ＭＳ Ｐゴシック" pitchFamily="-84" charset="-128"/>
              <a:cs typeface="Arial" panose="020B0604020202020204" pitchFamily="34" charset="0"/>
            </a:endParaRPr>
          </a:p>
          <a:p>
            <a:pPr marL="173422" indent="-173422">
              <a:lnSpc>
                <a:spcPct val="90000"/>
              </a:lnSpc>
              <a:buFont typeface="Arial" pitchFamily="34" charset="0"/>
              <a:buChar char="•"/>
              <a:defRPr/>
            </a:pPr>
            <a:r>
              <a:rPr lang="en-US" sz="1100" dirty="0" smtClean="0">
                <a:latin typeface="Arial" panose="020B0604020202020204" pitchFamily="34" charset="0"/>
                <a:ea typeface="ＭＳ Ｐゴシック" pitchFamily="-84" charset="-128"/>
                <a:cs typeface="Arial" panose="020B0604020202020204" pitchFamily="34" charset="0"/>
              </a:rPr>
              <a:t>The FMCSA interventions process evaluates why safety problems occur, recommends remedies, encourages corrective action, and when necessary, invokes strong penalties for carriers failing to comply. </a:t>
            </a:r>
          </a:p>
          <a:p>
            <a:pPr marL="173422" indent="-173422">
              <a:lnSpc>
                <a:spcPct val="90000"/>
              </a:lnSpc>
              <a:buFont typeface="Arial" pitchFamily="34" charset="0"/>
              <a:buChar char="•"/>
              <a:defRPr/>
            </a:pPr>
            <a:endParaRPr lang="en-US" sz="1100" dirty="0" smtClean="0">
              <a:latin typeface="Arial" panose="020B0604020202020204" pitchFamily="34" charset="0"/>
              <a:ea typeface="ＭＳ Ｐゴシック" pitchFamily="-84" charset="-128"/>
              <a:cs typeface="Arial" panose="020B0604020202020204" pitchFamily="34" charset="0"/>
            </a:endParaRPr>
          </a:p>
          <a:p>
            <a:pPr marL="173422" indent="-173422">
              <a:lnSpc>
                <a:spcPct val="90000"/>
              </a:lnSpc>
              <a:buFont typeface="Arial" pitchFamily="34" charset="0"/>
              <a:buChar char="•"/>
              <a:defRPr/>
            </a:pPr>
            <a:r>
              <a:rPr lang="en-US" sz="1100" dirty="0" smtClean="0">
                <a:latin typeface="Arial" panose="020B0604020202020204" pitchFamily="34" charset="0"/>
                <a:ea typeface="ＭＳ Ｐゴシック" pitchFamily="-84" charset="-128"/>
                <a:cs typeface="Arial" panose="020B0604020202020204" pitchFamily="34" charset="0"/>
              </a:rPr>
              <a:t>You can use it to gain a deeper understanding of why the violations occurred and how they can be corrected. And once you understand the why, you can use FMCSA’s Safety Management Cycle (SMC)—a methodical process to help you understand and correct safety problems. </a:t>
            </a:r>
          </a:p>
          <a:p>
            <a:pPr marL="173422" indent="-173422">
              <a:lnSpc>
                <a:spcPct val="90000"/>
              </a:lnSpc>
              <a:buFont typeface="Arial" pitchFamily="34" charset="0"/>
              <a:buChar char="•"/>
              <a:defRPr/>
            </a:pPr>
            <a:endParaRPr lang="en-US" sz="1100" dirty="0" smtClean="0">
              <a:latin typeface="Arial" panose="020B0604020202020204" pitchFamily="34" charset="0"/>
              <a:ea typeface="ＭＳ Ｐゴシック" pitchFamily="-84" charset="-128"/>
              <a:cs typeface="Arial" panose="020B0604020202020204" pitchFamily="34" charset="0"/>
            </a:endParaRPr>
          </a:p>
          <a:p>
            <a:pPr marL="173422" indent="-173422">
              <a:lnSpc>
                <a:spcPct val="90000"/>
              </a:lnSpc>
              <a:buFont typeface="Arial" pitchFamily="34" charset="0"/>
              <a:buChar char="•"/>
              <a:defRPr/>
            </a:pPr>
            <a:r>
              <a:rPr lang="en-US" sz="1100" dirty="0" smtClean="0">
                <a:latin typeface="Arial" panose="020B0604020202020204" pitchFamily="34" charset="0"/>
                <a:ea typeface="ＭＳ Ｐゴシック" pitchFamily="-84" charset="-128"/>
                <a:cs typeface="Arial" panose="020B0604020202020204" pitchFamily="34" charset="0"/>
              </a:rPr>
              <a:t>But first, let’s take a closer look at the range of interventions we use.</a:t>
            </a:r>
            <a:endParaRPr lang="en-US" sz="1100"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30</a:t>
            </a:fld>
            <a:endParaRPr lang="en-US"/>
          </a:p>
        </p:txBody>
      </p:sp>
    </p:spTree>
    <p:extLst>
      <p:ext uri="{BB962C8B-B14F-4D97-AF65-F5344CB8AC3E}">
        <p14:creationId xmlns:p14="http://schemas.microsoft.com/office/powerpoint/2010/main" val="1127804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lnSpc>
                <a:spcPct val="90000"/>
              </a:lnSpc>
              <a:buFont typeface="Arial" panose="020B0604020202020204" pitchFamily="34" charset="0"/>
              <a:buChar char="•"/>
              <a:defRPr/>
            </a:pPr>
            <a:r>
              <a:rPr lang="en-US" sz="1000" dirty="0" smtClean="0">
                <a:latin typeface="Arial" panose="020B0604020202020204" pitchFamily="34" charset="0"/>
                <a:ea typeface="ＭＳ Ｐゴシック" pitchFamily="-84" charset="-128"/>
                <a:cs typeface="Arial" panose="020B0604020202020204" pitchFamily="34" charset="0"/>
              </a:rPr>
              <a:t>CSA Interventions are divided into three categories to match the nature and severity of the carrier’s safety problems:</a:t>
            </a:r>
          </a:p>
          <a:p>
            <a:pPr>
              <a:lnSpc>
                <a:spcPct val="90000"/>
              </a:lnSpc>
              <a:defRPr/>
            </a:pPr>
            <a:endParaRPr lang="en-US" sz="1000" dirty="0" smtClean="0">
              <a:latin typeface="Arial" panose="020B0604020202020204" pitchFamily="34" charset="0"/>
              <a:ea typeface="ＭＳ Ｐゴシック" pitchFamily="-84" charset="-128"/>
              <a:cs typeface="Arial" panose="020B0604020202020204" pitchFamily="34" charset="0"/>
            </a:endParaRPr>
          </a:p>
          <a:p>
            <a:pPr marL="635879" lvl="1" indent="-173422">
              <a:lnSpc>
                <a:spcPct val="90000"/>
              </a:lnSpc>
              <a:buFont typeface="Arial" panose="020B0604020202020204" pitchFamily="34" charset="0"/>
              <a:buChar char="•"/>
              <a:defRPr/>
            </a:pPr>
            <a:r>
              <a:rPr lang="en-US" sz="1000" baseline="0" dirty="0" smtClean="0">
                <a:latin typeface="Arial" panose="020B0604020202020204" pitchFamily="34" charset="0"/>
                <a:ea typeface="ＭＳ Ｐゴシック" pitchFamily="-84" charset="-128"/>
                <a:cs typeface="Arial" panose="020B0604020202020204" pitchFamily="34" charset="0"/>
              </a:rPr>
              <a:t>Early contact </a:t>
            </a:r>
          </a:p>
          <a:p>
            <a:pPr marL="635879" lvl="1" indent="-173422">
              <a:lnSpc>
                <a:spcPct val="90000"/>
              </a:lnSpc>
              <a:buFont typeface="Arial" panose="020B0604020202020204" pitchFamily="34" charset="0"/>
              <a:buChar char="•"/>
              <a:defRPr/>
            </a:pPr>
            <a:r>
              <a:rPr lang="en-US" sz="1000" baseline="0" dirty="0" smtClean="0">
                <a:latin typeface="Arial" panose="020B0604020202020204" pitchFamily="34" charset="0"/>
                <a:ea typeface="ＭＳ Ｐゴシック" pitchFamily="-84" charset="-128"/>
                <a:cs typeface="Arial" panose="020B0604020202020204" pitchFamily="34" charset="0"/>
              </a:rPr>
              <a:t>Investigation</a:t>
            </a:r>
          </a:p>
          <a:p>
            <a:pPr marL="635879" lvl="1" indent="-173422">
              <a:lnSpc>
                <a:spcPct val="90000"/>
              </a:lnSpc>
              <a:buFont typeface="Arial" panose="020B0604020202020204" pitchFamily="34" charset="0"/>
              <a:buChar char="•"/>
              <a:defRPr/>
            </a:pPr>
            <a:r>
              <a:rPr lang="en-US" sz="1000" baseline="0" dirty="0" smtClean="0">
                <a:latin typeface="Arial" panose="020B0604020202020204" pitchFamily="34" charset="0"/>
                <a:ea typeface="ＭＳ Ｐゴシック" pitchFamily="-84" charset="-128"/>
                <a:cs typeface="Arial" panose="020B0604020202020204" pitchFamily="34" charset="0"/>
              </a:rPr>
              <a:t>Follow-on corrective action</a:t>
            </a:r>
          </a:p>
          <a:p>
            <a:pPr>
              <a:lnSpc>
                <a:spcPct val="90000"/>
              </a:lnSpc>
              <a:defRPr/>
            </a:pPr>
            <a:endParaRPr lang="en-US" sz="1000" b="1" dirty="0" smtClean="0">
              <a:latin typeface="Arial" panose="020B0604020202020204" pitchFamily="34" charset="0"/>
              <a:ea typeface="ＭＳ Ｐゴシック" pitchFamily="-84" charset="-128"/>
              <a:cs typeface="Arial" panose="020B0604020202020204" pitchFamily="34" charset="0"/>
            </a:endParaRPr>
          </a:p>
          <a:p>
            <a:pPr>
              <a:lnSpc>
                <a:spcPct val="90000"/>
              </a:lnSpc>
              <a:defRPr/>
            </a:pPr>
            <a:r>
              <a:rPr lang="en-US" sz="1000" b="1" dirty="0" smtClean="0">
                <a:latin typeface="Arial" panose="020B0604020202020204" pitchFamily="34" charset="0"/>
                <a:ea typeface="ＭＳ Ｐゴシック" pitchFamily="-84" charset="-128"/>
                <a:cs typeface="Arial" panose="020B0604020202020204" pitchFamily="34" charset="0"/>
              </a:rPr>
              <a:t>Early Contact</a:t>
            </a:r>
          </a:p>
          <a:p>
            <a:pPr>
              <a:lnSpc>
                <a:spcPct val="90000"/>
              </a:lnSpc>
              <a:defRPr/>
            </a:pPr>
            <a:endParaRPr lang="en-US" sz="1000" b="1" dirty="0" smtClean="0">
              <a:latin typeface="Arial" panose="020B0604020202020204" pitchFamily="34" charset="0"/>
              <a:ea typeface="ＭＳ Ｐゴシック" pitchFamily="-84" charset="-128"/>
              <a:cs typeface="Arial" panose="020B0604020202020204" pitchFamily="34" charset="0"/>
            </a:endParaRPr>
          </a:p>
          <a:p>
            <a:pPr>
              <a:lnSpc>
                <a:spcPct val="90000"/>
              </a:lnSpc>
              <a:defRPr/>
            </a:pPr>
            <a:r>
              <a:rPr lang="en-US" sz="1000" i="1" dirty="0" smtClean="0">
                <a:latin typeface="Arial" panose="020B0604020202020204" pitchFamily="34" charset="0"/>
                <a:ea typeface="ＭＳ Ｐゴシック" pitchFamily="-84" charset="-128"/>
                <a:cs typeface="Arial" panose="020B0604020202020204" pitchFamily="34" charset="0"/>
              </a:rPr>
              <a:t>Warning Letter</a:t>
            </a:r>
          </a:p>
          <a:p>
            <a:pPr marL="173422" indent="-173422">
              <a:lnSpc>
                <a:spcPct val="90000"/>
              </a:lnSpc>
              <a:buFont typeface="Arial" panose="020B0604020202020204" pitchFamily="34" charset="0"/>
              <a:buChar char="•"/>
              <a:defRPr/>
            </a:pPr>
            <a:r>
              <a:rPr lang="en-US" sz="1000" dirty="0" smtClean="0">
                <a:latin typeface="Arial" panose="020B0604020202020204" pitchFamily="34" charset="0"/>
                <a:ea typeface="ＭＳ Ｐゴシック" pitchFamily="-84" charset="-128"/>
                <a:cs typeface="Arial" panose="020B0604020202020204" pitchFamily="34" charset="0"/>
              </a:rPr>
              <a:t>A warning letter is your chance to improve your safety performance without further intervention from FMCSA. If you receive a warning letter, it means that you are not complying with all of the FMCSRs. The letter identifies one or more areas where your company has shown a pattern of violations or crashes, explains how to access your safety record, and outlines possible consequences for failing to improve your safety performance. You don’t need to respond to the letter in writing, however, FMCSA will continue to monitor your safety compliance through the SMS, and if you do not improve, you may be identified for an investigation. </a:t>
            </a:r>
          </a:p>
          <a:p>
            <a:pPr marL="173422" indent="-173422">
              <a:lnSpc>
                <a:spcPct val="90000"/>
              </a:lnSpc>
              <a:buFont typeface="Arial" panose="020B0604020202020204" pitchFamily="34" charset="0"/>
              <a:buChar char="•"/>
              <a:defRPr/>
            </a:pPr>
            <a:endParaRPr lang="en-US" sz="1000" dirty="0" smtClean="0">
              <a:latin typeface="Arial" panose="020B0604020202020204" pitchFamily="34" charset="0"/>
              <a:ea typeface="ＭＳ Ｐゴシック" pitchFamily="-84" charset="-128"/>
              <a:cs typeface="Arial" panose="020B0604020202020204" pitchFamily="34" charset="0"/>
            </a:endParaRPr>
          </a:p>
          <a:p>
            <a:pPr>
              <a:lnSpc>
                <a:spcPct val="90000"/>
              </a:lnSpc>
              <a:defRPr/>
            </a:pPr>
            <a:r>
              <a:rPr lang="en-US" sz="1000" b="1" dirty="0" smtClean="0">
                <a:latin typeface="Arial" panose="020B0604020202020204" pitchFamily="34" charset="0"/>
                <a:ea typeface="ＭＳ Ｐゴシック" pitchFamily="-84" charset="-128"/>
                <a:cs typeface="Arial" panose="020B0604020202020204" pitchFamily="34" charset="0"/>
              </a:rPr>
              <a:t>Investigations</a:t>
            </a:r>
          </a:p>
          <a:p>
            <a:pPr>
              <a:lnSpc>
                <a:spcPct val="90000"/>
              </a:lnSpc>
              <a:defRPr/>
            </a:pPr>
            <a:endParaRPr lang="en-US" sz="1000" b="1" dirty="0" smtClean="0">
              <a:latin typeface="Arial" panose="020B0604020202020204" pitchFamily="34" charset="0"/>
              <a:ea typeface="ＭＳ Ｐゴシック" pitchFamily="-84" charset="-128"/>
              <a:cs typeface="Arial" panose="020B0604020202020204" pitchFamily="34" charset="0"/>
            </a:endParaRPr>
          </a:p>
          <a:p>
            <a:pPr>
              <a:lnSpc>
                <a:spcPct val="90000"/>
              </a:lnSpc>
              <a:defRPr/>
            </a:pPr>
            <a:r>
              <a:rPr lang="en-US" sz="1000" i="1" dirty="0" smtClean="0">
                <a:latin typeface="Arial" panose="020B0604020202020204" pitchFamily="34" charset="0"/>
                <a:ea typeface="ＭＳ Ｐゴシック" pitchFamily="-84" charset="-128"/>
                <a:cs typeface="Arial" panose="020B0604020202020204" pitchFamily="34" charset="0"/>
              </a:rPr>
              <a:t>Offsite Investigation</a:t>
            </a:r>
          </a:p>
          <a:p>
            <a:pPr marL="173422" indent="-173422">
              <a:lnSpc>
                <a:spcPct val="90000"/>
              </a:lnSpc>
              <a:buFont typeface="Arial" panose="020B0604020202020204" pitchFamily="34" charset="0"/>
              <a:buChar char="•"/>
              <a:defRPr/>
            </a:pPr>
            <a:r>
              <a:rPr lang="en-US" sz="1000" dirty="0" smtClean="0">
                <a:latin typeface="Arial" panose="020B0604020202020204" pitchFamily="34" charset="0"/>
                <a:ea typeface="ＭＳ Ｐゴシック" pitchFamily="-84" charset="-128"/>
                <a:cs typeface="Arial" panose="020B0604020202020204" pitchFamily="34" charset="0"/>
              </a:rPr>
              <a:t>This investigation does not occur at your place of business. SIs work with you to identify the root causes of your safety problems using documentation that you provide related to each BASIC. For example, SIs may request the following types of documents from you: toll receipts, border crossing records, or drug testing records. Following this intervention, if you do not improve, you may be identified for an Onsite Focused Investigation or Onsite Comprehensive Investigation. </a:t>
            </a:r>
          </a:p>
          <a:p>
            <a:pPr marL="173422" indent="-173422">
              <a:lnSpc>
                <a:spcPct val="90000"/>
              </a:lnSpc>
              <a:buFont typeface="Arial" panose="020B0604020202020204" pitchFamily="34" charset="0"/>
              <a:buChar char="•"/>
              <a:defRPr/>
            </a:pPr>
            <a:endParaRPr lang="en-US" sz="1000" dirty="0" smtClean="0">
              <a:latin typeface="Arial" panose="020B0604020202020204" pitchFamily="34" charset="0"/>
              <a:ea typeface="ＭＳ Ｐゴシック" pitchFamily="-84" charset="-128"/>
              <a:cs typeface="Arial" panose="020B0604020202020204" pitchFamily="34" charset="0"/>
            </a:endParaRPr>
          </a:p>
          <a:p>
            <a:pPr>
              <a:lnSpc>
                <a:spcPct val="90000"/>
              </a:lnSpc>
              <a:defRPr/>
            </a:pPr>
            <a:r>
              <a:rPr lang="en-US" sz="1000" i="1" dirty="0" smtClean="0">
                <a:latin typeface="Arial" panose="020B0604020202020204" pitchFamily="34" charset="0"/>
                <a:ea typeface="ＭＳ Ｐゴシック" pitchFamily="-84" charset="-128"/>
                <a:cs typeface="Arial" panose="020B0604020202020204" pitchFamily="34" charset="0"/>
              </a:rPr>
              <a:t>Onsite Focused Investigation</a:t>
            </a:r>
          </a:p>
          <a:p>
            <a:pPr marL="173422" indent="-173422">
              <a:lnSpc>
                <a:spcPct val="90000"/>
              </a:lnSpc>
              <a:buFont typeface="Arial" panose="020B0604020202020204" pitchFamily="34" charset="0"/>
              <a:buChar char="•"/>
              <a:defRPr/>
            </a:pPr>
            <a:r>
              <a:rPr lang="en-US" sz="1000" dirty="0" smtClean="0">
                <a:latin typeface="Arial" panose="020B0604020202020204" pitchFamily="34" charset="0"/>
                <a:ea typeface="ＭＳ Ｐゴシック" pitchFamily="-84" charset="-128"/>
                <a:cs typeface="Arial" panose="020B0604020202020204" pitchFamily="34" charset="0"/>
              </a:rPr>
              <a:t>This investigation occurs at your place of business and focuses on specific problem areas (e.g., maintenance records). You may be selected for an Onsite Focused Investigation if you have exceeded the Intervention Threshold in one,</a:t>
            </a:r>
            <a:r>
              <a:rPr lang="en-US" sz="1000" baseline="0" dirty="0" smtClean="0">
                <a:latin typeface="Arial" panose="020B0604020202020204" pitchFamily="34" charset="0"/>
                <a:ea typeface="ＭＳ Ｐゴシック" pitchFamily="-84" charset="-128"/>
                <a:cs typeface="Arial" panose="020B0604020202020204" pitchFamily="34" charset="0"/>
              </a:rPr>
              <a:t> </a:t>
            </a:r>
            <a:r>
              <a:rPr lang="en-US" sz="1000" dirty="0" smtClean="0">
                <a:latin typeface="Arial" panose="020B0604020202020204" pitchFamily="34" charset="0"/>
                <a:ea typeface="ＭＳ Ｐゴシック" pitchFamily="-84" charset="-128"/>
                <a:cs typeface="Arial" panose="020B0604020202020204" pitchFamily="34" charset="0"/>
              </a:rPr>
              <a:t>two or three BASICs.</a:t>
            </a:r>
          </a:p>
          <a:p>
            <a:pPr>
              <a:lnSpc>
                <a:spcPct val="90000"/>
              </a:lnSpc>
              <a:buFont typeface="Arial" panose="020B0604020202020204" pitchFamily="34" charset="0"/>
              <a:buNone/>
              <a:defRPr/>
            </a:pPr>
            <a:endParaRPr lang="en-US" sz="1000" dirty="0" smtClean="0">
              <a:latin typeface="Arial" panose="020B0604020202020204" pitchFamily="34" charset="0"/>
              <a:ea typeface="ＭＳ Ｐゴシック" pitchFamily="-84" charset="-128"/>
              <a:cs typeface="Arial" panose="020B0604020202020204" pitchFamily="34" charset="0"/>
            </a:endParaRPr>
          </a:p>
          <a:p>
            <a:pPr>
              <a:lnSpc>
                <a:spcPct val="90000"/>
              </a:lnSpc>
              <a:defRPr/>
            </a:pPr>
            <a:r>
              <a:rPr lang="en-US" sz="1000" i="1" dirty="0" smtClean="0">
                <a:latin typeface="Arial" panose="020B0604020202020204" pitchFamily="34" charset="0"/>
                <a:ea typeface="ＭＳ Ｐゴシック" pitchFamily="-84" charset="-128"/>
                <a:cs typeface="Arial" panose="020B0604020202020204" pitchFamily="34" charset="0"/>
              </a:rPr>
              <a:t>Onsite Comprehensive Investigation </a:t>
            </a:r>
          </a:p>
          <a:p>
            <a:pPr marL="173422" indent="-173422">
              <a:lnSpc>
                <a:spcPct val="90000"/>
              </a:lnSpc>
              <a:buFont typeface="Arial" panose="020B0604020202020204" pitchFamily="34" charset="0"/>
              <a:buChar char="•"/>
              <a:defRPr/>
            </a:pPr>
            <a:r>
              <a:rPr lang="en-US" sz="1000" dirty="0" smtClean="0">
                <a:latin typeface="Arial" panose="020B0604020202020204" pitchFamily="34" charset="0"/>
                <a:ea typeface="ＭＳ Ｐゴシック" pitchFamily="-84" charset="-128"/>
                <a:cs typeface="Arial" panose="020B0604020202020204" pitchFamily="34" charset="0"/>
              </a:rPr>
              <a:t>This investigation occurs at your place of business and covers your entire safety operation. This type of investigation includes a compliance review (CR), as defined in 49 CFR Part 385, as well as the use of the SMC and other CSA investigative tools. You may receive this kind of investigation if you exhibit severe safety compliance problems (e.g., a pattern of BASICs over the Intervention Threshold, four or more worsening BASICs, or a fatal crash or complaint).</a:t>
            </a:r>
          </a:p>
          <a:p>
            <a:pPr>
              <a:lnSpc>
                <a:spcPct val="90000"/>
              </a:lnSpc>
              <a:defRPr/>
            </a:pPr>
            <a:endParaRPr lang="en-US" sz="1000" dirty="0" smtClean="0">
              <a:latin typeface="Arial" panose="020B0604020202020204" pitchFamily="34" charset="0"/>
              <a:ea typeface="ＭＳ Ｐゴシック" pitchFamily="-84" charset="-128"/>
              <a:cs typeface="Arial" panose="020B0604020202020204" pitchFamily="34" charset="0"/>
            </a:endParaRPr>
          </a:p>
          <a:p>
            <a:pPr>
              <a:lnSpc>
                <a:spcPct val="90000"/>
              </a:lnSpc>
              <a:defRPr/>
            </a:pPr>
            <a:endParaRPr lang="en-US" sz="1000" dirty="0" smtClean="0">
              <a:ea typeface="ＭＳ Ｐゴシック" pitchFamily="-84" charset="-128"/>
            </a:endParaRPr>
          </a:p>
          <a:p>
            <a:pPr>
              <a:lnSpc>
                <a:spcPct val="90000"/>
              </a:lnSpc>
              <a:buFontTx/>
              <a:buChar char="•"/>
              <a:defRPr/>
            </a:pPr>
            <a:endParaRPr lang="en-US" sz="600" b="1" dirty="0" smtClean="0">
              <a:ea typeface="ＭＳ Ｐゴシック" pitchFamily="-84" charset="-128"/>
            </a:endParaRPr>
          </a:p>
          <a:p>
            <a:endParaRPr lang="en-US" sz="600" dirty="0" smtClean="0"/>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31</a:t>
            </a:fld>
            <a:endParaRPr lang="en-US"/>
          </a:p>
        </p:txBody>
      </p:sp>
    </p:spTree>
    <p:extLst>
      <p:ext uri="{BB962C8B-B14F-4D97-AF65-F5344CB8AC3E}">
        <p14:creationId xmlns:p14="http://schemas.microsoft.com/office/powerpoint/2010/main" val="15475266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a:lnSpc>
                <a:spcPct val="90000"/>
              </a:lnSpc>
              <a:defRPr/>
            </a:pPr>
            <a:r>
              <a:rPr lang="en-US" sz="1100" b="1" dirty="0" smtClean="0">
                <a:latin typeface="Arial" panose="020B0604020202020204" pitchFamily="34" charset="0"/>
                <a:ea typeface="ＭＳ Ｐゴシック" pitchFamily="-84" charset="-128"/>
                <a:cs typeface="Arial" panose="020B0604020202020204" pitchFamily="34" charset="0"/>
              </a:rPr>
              <a:t>Follow-on Corrective Action</a:t>
            </a:r>
          </a:p>
          <a:p>
            <a:pPr marL="173422" indent="-173422">
              <a:lnSpc>
                <a:spcPct val="90000"/>
              </a:lnSpc>
              <a:buFont typeface="Arial" panose="020B0604020202020204" pitchFamily="34" charset="0"/>
              <a:buChar char="•"/>
              <a:defRPr/>
            </a:pPr>
            <a:endParaRPr lang="en-US" sz="1100" b="1" dirty="0" smtClean="0">
              <a:latin typeface="Arial" panose="020B0604020202020204" pitchFamily="34" charset="0"/>
              <a:ea typeface="ＭＳ Ｐゴシック" pitchFamily="-84" charset="-128"/>
              <a:cs typeface="Arial" panose="020B0604020202020204" pitchFamily="34" charset="0"/>
            </a:endParaRPr>
          </a:p>
          <a:p>
            <a:pPr>
              <a:lnSpc>
                <a:spcPct val="90000"/>
              </a:lnSpc>
              <a:defRPr/>
            </a:pPr>
            <a:r>
              <a:rPr lang="en-US" sz="1100" i="1" dirty="0" smtClean="0">
                <a:latin typeface="Arial" panose="020B0604020202020204" pitchFamily="34" charset="0"/>
                <a:ea typeface="ＭＳ Ｐゴシック" pitchFamily="-84" charset="-128"/>
                <a:cs typeface="Arial" panose="020B0604020202020204" pitchFamily="34" charset="0"/>
              </a:rPr>
              <a:t>Cooperative Safety Plan</a:t>
            </a:r>
          </a:p>
          <a:p>
            <a:pPr marL="173422" indent="-173422">
              <a:lnSpc>
                <a:spcPct val="90000"/>
              </a:lnSpc>
              <a:buFont typeface="Arial" panose="020B0604020202020204" pitchFamily="34" charset="0"/>
              <a:buChar char="•"/>
              <a:defRPr/>
            </a:pPr>
            <a:r>
              <a:rPr lang="en-US" sz="1100" dirty="0" smtClean="0">
                <a:latin typeface="Arial" panose="020B0604020202020204" pitchFamily="34" charset="0"/>
                <a:ea typeface="ＭＳ Ｐゴシック" pitchFamily="-84" charset="-128"/>
                <a:cs typeface="Arial" panose="020B0604020202020204" pitchFamily="34" charset="0"/>
              </a:rPr>
              <a:t>This is a voluntary plan that you can implement with the help of SIs to address your safety problems. The plan may be used alone or with a Notice of Violation (NOV), but it cannot replace a Notice of Claim (NOC). Here is what each of those is:</a:t>
            </a:r>
          </a:p>
          <a:p>
            <a:pPr marL="173422" indent="-173422">
              <a:lnSpc>
                <a:spcPct val="90000"/>
              </a:lnSpc>
              <a:buFont typeface="Arial" panose="020B0604020202020204" pitchFamily="34" charset="0"/>
              <a:buChar char="•"/>
              <a:defRPr/>
            </a:pPr>
            <a:endParaRPr lang="en-US" sz="1100" b="1" dirty="0" smtClean="0">
              <a:latin typeface="Arial" panose="020B0604020202020204" pitchFamily="34" charset="0"/>
              <a:ea typeface="ＭＳ Ｐゴシック" pitchFamily="-84" charset="-128"/>
              <a:cs typeface="Arial" panose="020B0604020202020204" pitchFamily="34" charset="0"/>
            </a:endParaRPr>
          </a:p>
          <a:p>
            <a:pPr>
              <a:lnSpc>
                <a:spcPct val="90000"/>
              </a:lnSpc>
              <a:defRPr/>
            </a:pPr>
            <a:r>
              <a:rPr lang="en-US" sz="1100" i="1" dirty="0" smtClean="0">
                <a:latin typeface="Arial" panose="020B0604020202020204" pitchFamily="34" charset="0"/>
                <a:ea typeface="ＭＳ Ｐゴシック" pitchFamily="-84" charset="-128"/>
                <a:cs typeface="Arial" panose="020B0604020202020204" pitchFamily="34" charset="0"/>
              </a:rPr>
              <a:t>NOV</a:t>
            </a:r>
          </a:p>
          <a:p>
            <a:pPr marL="173422" indent="-173422">
              <a:lnSpc>
                <a:spcPct val="90000"/>
              </a:lnSpc>
              <a:buFont typeface="Arial" panose="020B0604020202020204" pitchFamily="34" charset="0"/>
              <a:buChar char="•"/>
              <a:defRPr/>
            </a:pPr>
            <a:r>
              <a:rPr lang="en-US" sz="1100" dirty="0" smtClean="0">
                <a:latin typeface="Arial" panose="020B0604020202020204" pitchFamily="34" charset="0"/>
                <a:ea typeface="ＭＳ Ｐゴシック" pitchFamily="-84" charset="-128"/>
                <a:cs typeface="Arial" panose="020B0604020202020204" pitchFamily="34" charset="0"/>
              </a:rPr>
              <a:t>You may receive a Notice of Violation, or NOV, if you have violations that are severe enough to warrant formal action, but not civil penalties. To avoid further intervention from FMCSA, you must take corrective action and provide evidence of it, or contest the violations. </a:t>
            </a:r>
          </a:p>
          <a:p>
            <a:pPr>
              <a:lnSpc>
                <a:spcPct val="90000"/>
              </a:lnSpc>
              <a:defRPr/>
            </a:pPr>
            <a:endParaRPr lang="en-US" sz="1100" dirty="0" smtClean="0">
              <a:latin typeface="Arial" panose="020B0604020202020204" pitchFamily="34" charset="0"/>
              <a:ea typeface="ＭＳ Ｐゴシック" pitchFamily="-84" charset="-128"/>
              <a:cs typeface="Arial" panose="020B0604020202020204" pitchFamily="34" charset="0"/>
            </a:endParaRPr>
          </a:p>
          <a:p>
            <a:pPr>
              <a:lnSpc>
                <a:spcPct val="90000"/>
              </a:lnSpc>
              <a:defRPr/>
            </a:pPr>
            <a:r>
              <a:rPr lang="en-US" sz="1100" i="1" dirty="0" smtClean="0">
                <a:latin typeface="Arial" panose="020B0604020202020204" pitchFamily="34" charset="0"/>
                <a:ea typeface="ＭＳ Ｐゴシック" pitchFamily="-84" charset="-128"/>
                <a:cs typeface="Arial" panose="020B0604020202020204" pitchFamily="34" charset="0"/>
              </a:rPr>
              <a:t>NOC</a:t>
            </a:r>
          </a:p>
          <a:p>
            <a:pPr marL="173422" indent="-173422">
              <a:lnSpc>
                <a:spcPct val="90000"/>
              </a:lnSpc>
              <a:buFont typeface="Arial" panose="020B0604020202020204" pitchFamily="34" charset="0"/>
              <a:buChar char="•"/>
              <a:defRPr/>
            </a:pPr>
            <a:r>
              <a:rPr lang="en-US" sz="1100" dirty="0" smtClean="0">
                <a:latin typeface="Arial" panose="020B0604020202020204" pitchFamily="34" charset="0"/>
                <a:ea typeface="ＭＳ Ｐゴシック" pitchFamily="-84" charset="-128"/>
                <a:cs typeface="Arial" panose="020B0604020202020204" pitchFamily="34" charset="0"/>
              </a:rPr>
              <a:t>You may receive a Notice of Claim, or NOC if you have violations that are severe enough to warrant an assessment </a:t>
            </a:r>
            <a:r>
              <a:rPr lang="en-US" sz="1100" i="1" dirty="0" smtClean="0">
                <a:latin typeface="Arial" panose="020B0604020202020204" pitchFamily="34" charset="0"/>
                <a:ea typeface="ＭＳ Ｐゴシック" pitchFamily="-84" charset="-128"/>
                <a:cs typeface="Arial" panose="020B0604020202020204" pitchFamily="34" charset="0"/>
              </a:rPr>
              <a:t>and</a:t>
            </a:r>
            <a:r>
              <a:rPr lang="en-US" sz="1100" dirty="0" smtClean="0">
                <a:latin typeface="Arial" panose="020B0604020202020204" pitchFamily="34" charset="0"/>
                <a:ea typeface="ＭＳ Ｐゴシック" pitchFamily="-84" charset="-128"/>
                <a:cs typeface="Arial" panose="020B0604020202020204" pitchFamily="34" charset="0"/>
              </a:rPr>
              <a:t> civil penalties.</a:t>
            </a:r>
          </a:p>
          <a:p>
            <a:pPr marL="173422" indent="-173422">
              <a:lnSpc>
                <a:spcPct val="90000"/>
              </a:lnSpc>
              <a:buFont typeface="Arial" panose="020B0604020202020204" pitchFamily="34" charset="0"/>
              <a:buChar char="•"/>
              <a:defRPr/>
            </a:pPr>
            <a:endParaRPr lang="en-US" sz="1100" b="1" dirty="0" smtClean="0">
              <a:latin typeface="Arial" panose="020B0604020202020204" pitchFamily="34" charset="0"/>
              <a:ea typeface="ＭＳ Ｐゴシック" pitchFamily="-84" charset="-128"/>
              <a:cs typeface="Arial" panose="020B0604020202020204" pitchFamily="34" charset="0"/>
            </a:endParaRPr>
          </a:p>
          <a:p>
            <a:pPr>
              <a:lnSpc>
                <a:spcPct val="90000"/>
              </a:lnSpc>
              <a:defRPr/>
            </a:pPr>
            <a:r>
              <a:rPr lang="en-US" sz="1100" i="1" dirty="0" smtClean="0">
                <a:latin typeface="Arial" panose="020B0604020202020204" pitchFamily="34" charset="0"/>
                <a:ea typeface="ＭＳ Ｐゴシック" pitchFamily="-84" charset="-128"/>
                <a:cs typeface="Arial" panose="020B0604020202020204" pitchFamily="34" charset="0"/>
              </a:rPr>
              <a:t>Out-of-Service Order (OOSO)</a:t>
            </a:r>
          </a:p>
          <a:p>
            <a:pPr marL="173422" indent="-173422">
              <a:lnSpc>
                <a:spcPct val="90000"/>
              </a:lnSpc>
              <a:buFont typeface="Arial" panose="020B0604020202020204" pitchFamily="34" charset="0"/>
              <a:buChar char="•"/>
              <a:defRPr/>
            </a:pPr>
            <a:r>
              <a:rPr lang="en-US" sz="1100" dirty="0" smtClean="0">
                <a:latin typeface="Arial" panose="020B0604020202020204" pitchFamily="34" charset="0"/>
                <a:ea typeface="ＭＳ Ｐゴシック" pitchFamily="-84" charset="-128"/>
                <a:cs typeface="Arial" panose="020B0604020202020204" pitchFamily="34" charset="0"/>
              </a:rPr>
              <a:t>Most severe is the Out-of-Service Order. If FMCSA issues you an OOSO, it means that you have been deemed “unfit” to operate and must immediately stop all motor vehicle operations. </a:t>
            </a:r>
          </a:p>
          <a:p>
            <a:endParaRPr lang="en-US" sz="1000"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32</a:t>
            </a:fld>
            <a:endParaRPr lang="en-US"/>
          </a:p>
        </p:txBody>
      </p:sp>
    </p:spTree>
    <p:extLst>
      <p:ext uri="{BB962C8B-B14F-4D97-AF65-F5344CB8AC3E}">
        <p14:creationId xmlns:p14="http://schemas.microsoft.com/office/powerpoint/2010/main" val="24869589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lnSpc>
                <a:spcPct val="90000"/>
              </a:lnSpc>
              <a:buFont typeface="Arial" pitchFamily="34" charset="0"/>
              <a:buChar char="•"/>
              <a:defRPr/>
            </a:pPr>
            <a:r>
              <a:rPr lang="en-US" sz="1000" dirty="0" smtClean="0">
                <a:latin typeface="Arial" panose="020B0604020202020204" pitchFamily="34" charset="0"/>
                <a:ea typeface="ＭＳ Ｐゴシック" pitchFamily="-84" charset="-128"/>
                <a:cs typeface="Arial" panose="020B0604020202020204" pitchFamily="34" charset="0"/>
              </a:rPr>
              <a:t>The Safety Management Cycle (SMC) is the second component of the Safety Interventions Process and motor carriers use it to identify, understand, and address safety challenges in their operations.  </a:t>
            </a:r>
          </a:p>
          <a:p>
            <a:endParaRPr lang="en-US" sz="10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000" dirty="0" smtClean="0">
                <a:latin typeface="Arial" panose="020B0604020202020204" pitchFamily="34" charset="0"/>
                <a:cs typeface="Arial" panose="020B0604020202020204" pitchFamily="34" charset="0"/>
              </a:rPr>
              <a:t>The SMC considers six areas of a carrier’s operations. </a:t>
            </a:r>
            <a:r>
              <a:rPr lang="en-US" sz="1000" dirty="0" smtClean="0">
                <a:latin typeface="Arial" panose="020B0604020202020204" pitchFamily="34" charset="0"/>
                <a:ea typeface="ＭＳ Ｐゴシック" pitchFamily="-84" charset="-128"/>
                <a:cs typeface="Arial" panose="020B0604020202020204" pitchFamily="34" charset="0"/>
              </a:rPr>
              <a:t>We call them Safety Management Processes or SMPs.</a:t>
            </a:r>
          </a:p>
          <a:p>
            <a:pPr marL="173422" indent="-173422"/>
            <a:endParaRPr lang="en-US" sz="1000" dirty="0" smtClean="0">
              <a:latin typeface="Arial" panose="020B0604020202020204" pitchFamily="34" charset="0"/>
              <a:ea typeface="ＭＳ Ｐゴシック" pitchFamily="-84" charset="-128"/>
              <a:cs typeface="Arial" panose="020B0604020202020204" pitchFamily="34" charset="0"/>
            </a:endParaRPr>
          </a:p>
          <a:p>
            <a:pPr marL="173422" lvl="1" indent="-173422">
              <a:buFont typeface="Arial" panose="020B0604020202020204" pitchFamily="34" charset="0"/>
              <a:buChar char="•"/>
            </a:pPr>
            <a:r>
              <a:rPr lang="en-US" sz="1000" dirty="0" smtClean="0">
                <a:latin typeface="Arial" panose="020B0604020202020204" pitchFamily="34" charset="0"/>
                <a:cs typeface="Arial" panose="020B0604020202020204" pitchFamily="34" charset="0"/>
              </a:rPr>
              <a:t>Taken together, the SMPs help provide a framework that carriers and investigators can use to identify and choose solutions, and implement plans to improve a carrier’s safety operations.  </a:t>
            </a:r>
          </a:p>
          <a:p>
            <a:pPr marL="173422" lvl="1" indent="-173422">
              <a:buFont typeface="Arial" panose="020B0604020202020204" pitchFamily="34" charset="0"/>
              <a:buChar char="•"/>
            </a:pPr>
            <a:endParaRPr lang="en-US" sz="1000" dirty="0" smtClean="0">
              <a:latin typeface="Arial" panose="020B0604020202020204" pitchFamily="34" charset="0"/>
              <a:cs typeface="Arial" panose="020B0604020202020204" pitchFamily="34" charset="0"/>
            </a:endParaRPr>
          </a:p>
          <a:p>
            <a:pPr marL="173422" lvl="1" indent="-173422">
              <a:buFont typeface="Arial" panose="020B0604020202020204" pitchFamily="34" charset="0"/>
              <a:buChar char="•"/>
            </a:pPr>
            <a:r>
              <a:rPr lang="en-US" sz="1000" dirty="0" smtClean="0">
                <a:latin typeface="Arial" panose="020B0604020202020204" pitchFamily="34" charset="0"/>
                <a:cs typeface="Arial" panose="020B0604020202020204" pitchFamily="34" charset="0"/>
              </a:rPr>
              <a:t>Let’s review the six areas in more detail. They include:</a:t>
            </a:r>
          </a:p>
          <a:p>
            <a:pPr marL="0" lvl="1"/>
            <a:endParaRPr lang="en-US" sz="1000" dirty="0" smtClean="0">
              <a:latin typeface="Arial" panose="020B0604020202020204" pitchFamily="34" charset="0"/>
              <a:cs typeface="Arial" panose="020B0604020202020204" pitchFamily="34" charset="0"/>
            </a:endParaRPr>
          </a:p>
          <a:p>
            <a:pPr marL="693687" lvl="1" indent="-231229">
              <a:lnSpc>
                <a:spcPct val="90000"/>
              </a:lnSpc>
              <a:buFont typeface="Arial" pitchFamily="34" charset="0"/>
              <a:buAutoNum type="arabicPeriod"/>
              <a:defRPr/>
            </a:pPr>
            <a:r>
              <a:rPr lang="en-US" sz="1000" dirty="0" smtClean="0">
                <a:latin typeface="Arial" panose="020B0604020202020204" pitchFamily="34" charset="0"/>
                <a:ea typeface="ＭＳ Ｐゴシック" pitchFamily="-84" charset="-128"/>
                <a:cs typeface="Arial" panose="020B0604020202020204" pitchFamily="34" charset="0"/>
              </a:rPr>
              <a:t>Policies and Procedures</a:t>
            </a:r>
          </a:p>
          <a:p>
            <a:pPr marL="693687" lvl="1" indent="-231229">
              <a:lnSpc>
                <a:spcPct val="90000"/>
              </a:lnSpc>
              <a:buFont typeface="Arial" pitchFamily="34" charset="0"/>
              <a:buAutoNum type="arabicPeriod"/>
              <a:defRPr/>
            </a:pPr>
            <a:r>
              <a:rPr lang="en-US" sz="1000" dirty="0" smtClean="0">
                <a:latin typeface="Arial" panose="020B0604020202020204" pitchFamily="34" charset="0"/>
                <a:ea typeface="ＭＳ Ｐゴシック" pitchFamily="-84" charset="-128"/>
                <a:cs typeface="Arial" panose="020B0604020202020204" pitchFamily="34" charset="0"/>
              </a:rPr>
              <a:t>Roles and Responsibilities</a:t>
            </a:r>
          </a:p>
          <a:p>
            <a:pPr marL="693687" lvl="1" indent="-231229">
              <a:lnSpc>
                <a:spcPct val="90000"/>
              </a:lnSpc>
              <a:buFont typeface="Arial" pitchFamily="34" charset="0"/>
              <a:buAutoNum type="arabicPeriod"/>
              <a:defRPr/>
            </a:pPr>
            <a:r>
              <a:rPr lang="en-US" sz="1000" dirty="0" smtClean="0">
                <a:latin typeface="Arial" panose="020B0604020202020204" pitchFamily="34" charset="0"/>
                <a:ea typeface="ＭＳ Ｐゴシック" pitchFamily="-84" charset="-128"/>
                <a:cs typeface="Arial" panose="020B0604020202020204" pitchFamily="34" charset="0"/>
              </a:rPr>
              <a:t>Qualification and Hiring</a:t>
            </a:r>
          </a:p>
          <a:p>
            <a:pPr marL="693687" lvl="1" indent="-231229">
              <a:lnSpc>
                <a:spcPct val="90000"/>
              </a:lnSpc>
              <a:buFont typeface="Arial" pitchFamily="34" charset="0"/>
              <a:buAutoNum type="arabicPeriod"/>
              <a:defRPr/>
            </a:pPr>
            <a:r>
              <a:rPr lang="en-US" sz="1000" dirty="0" smtClean="0">
                <a:latin typeface="Arial" panose="020B0604020202020204" pitchFamily="34" charset="0"/>
                <a:ea typeface="ＭＳ Ｐゴシック" pitchFamily="-84" charset="-128"/>
                <a:cs typeface="Arial" panose="020B0604020202020204" pitchFamily="34" charset="0"/>
              </a:rPr>
              <a:t>Training and Communication</a:t>
            </a:r>
          </a:p>
          <a:p>
            <a:pPr marL="693687" lvl="1" indent="-231229">
              <a:lnSpc>
                <a:spcPct val="90000"/>
              </a:lnSpc>
              <a:buFont typeface="Arial" pitchFamily="34" charset="0"/>
              <a:buAutoNum type="arabicPeriod"/>
              <a:defRPr/>
            </a:pPr>
            <a:r>
              <a:rPr lang="en-US" sz="1000" dirty="0" smtClean="0">
                <a:latin typeface="Arial" panose="020B0604020202020204" pitchFamily="34" charset="0"/>
                <a:ea typeface="ＭＳ Ｐゴシック" pitchFamily="-84" charset="-128"/>
                <a:cs typeface="Arial" panose="020B0604020202020204" pitchFamily="34" charset="0"/>
              </a:rPr>
              <a:t>Monitoring and Tracking</a:t>
            </a:r>
          </a:p>
          <a:p>
            <a:pPr marL="693687" lvl="1" indent="-231229">
              <a:lnSpc>
                <a:spcPct val="90000"/>
              </a:lnSpc>
              <a:buFont typeface="Arial" pitchFamily="34" charset="0"/>
              <a:buAutoNum type="arabicPeriod"/>
              <a:defRPr/>
            </a:pPr>
            <a:r>
              <a:rPr lang="en-US" sz="1000" dirty="0" smtClean="0">
                <a:latin typeface="Arial" panose="020B0604020202020204" pitchFamily="34" charset="0"/>
                <a:ea typeface="ＭＳ Ｐゴシック" pitchFamily="-84" charset="-128"/>
                <a:cs typeface="Arial" panose="020B0604020202020204" pitchFamily="34" charset="0"/>
              </a:rPr>
              <a:t>Meaningful Action</a:t>
            </a:r>
          </a:p>
          <a:p>
            <a:pPr marL="0" lvl="1" defTabSz="462458">
              <a:defRPr/>
            </a:pPr>
            <a:endParaRPr lang="en-US" sz="1000" dirty="0" smtClean="0">
              <a:latin typeface="Arial" panose="020B0604020202020204" pitchFamily="34" charset="0"/>
              <a:ea typeface="ＭＳ Ｐゴシック" pitchFamily="-84" charset="-128"/>
              <a:cs typeface="Arial" panose="020B0604020202020204" pitchFamily="34" charset="0"/>
            </a:endParaRPr>
          </a:p>
          <a:p>
            <a:pPr marL="173422" lvl="1" indent="-173422" defTabSz="462458">
              <a:buFont typeface="Arial" panose="020B0604020202020204" pitchFamily="34" charset="0"/>
              <a:buChar char="•"/>
              <a:defRPr/>
            </a:pPr>
            <a:r>
              <a:rPr lang="en-US" sz="1000" dirty="0" smtClean="0">
                <a:latin typeface="Arial" panose="020B0604020202020204" pitchFamily="34" charset="0"/>
                <a:ea typeface="ＭＳ Ｐゴシック" pitchFamily="-84" charset="-128"/>
                <a:cs typeface="Arial" panose="020B0604020202020204" pitchFamily="34" charset="0"/>
              </a:rPr>
              <a:t>The first area, Policies and Procedures, establishes guidelines for how motor carriers and their employees should behave in a given situation, and how to enact these guidelines. </a:t>
            </a:r>
          </a:p>
          <a:p>
            <a:pPr marL="0" lvl="1" defTabSz="462458">
              <a:defRPr/>
            </a:pPr>
            <a:endParaRPr lang="en-US" sz="1000" dirty="0" smtClean="0">
              <a:latin typeface="Arial" panose="020B0604020202020204" pitchFamily="34" charset="0"/>
              <a:ea typeface="ＭＳ Ｐゴシック" pitchFamily="-84" charset="-128"/>
              <a:cs typeface="Arial" panose="020B0604020202020204" pitchFamily="34" charset="0"/>
            </a:endParaRPr>
          </a:p>
          <a:p>
            <a:pPr marL="173422" lvl="1" indent="-173422" defTabSz="462458">
              <a:buFont typeface="Arial" panose="020B0604020202020204" pitchFamily="34" charset="0"/>
              <a:buChar char="•"/>
              <a:defRPr/>
            </a:pPr>
            <a:r>
              <a:rPr lang="en-US" sz="1000" dirty="0" smtClean="0">
                <a:latin typeface="Arial" panose="020B0604020202020204" pitchFamily="34" charset="0"/>
                <a:ea typeface="ＭＳ Ｐゴシック" pitchFamily="-84" charset="-128"/>
                <a:cs typeface="Arial" panose="020B0604020202020204" pitchFamily="34" charset="0"/>
              </a:rPr>
              <a:t>The second, Roles and Responsibilities, clearly defines what each employee should do to successfully implement the policies and procedures.</a:t>
            </a:r>
          </a:p>
          <a:p>
            <a:pPr marL="173422" lvl="1" indent="-173422" defTabSz="462458">
              <a:buFont typeface="Arial" panose="020B0604020202020204" pitchFamily="34" charset="0"/>
              <a:buChar char="•"/>
              <a:defRPr/>
            </a:pPr>
            <a:endParaRPr lang="en-US" sz="1000" dirty="0" smtClean="0">
              <a:latin typeface="Arial" panose="020B0604020202020204" pitchFamily="34" charset="0"/>
              <a:ea typeface="ＭＳ Ｐゴシック" pitchFamily="-84" charset="-128"/>
              <a:cs typeface="Arial" panose="020B0604020202020204" pitchFamily="34" charset="0"/>
            </a:endParaRPr>
          </a:p>
          <a:p>
            <a:pPr marL="173422" lvl="1" indent="-173422" defTabSz="462458">
              <a:buFont typeface="Arial" panose="020B0604020202020204" pitchFamily="34" charset="0"/>
              <a:buChar char="•"/>
              <a:defRPr/>
            </a:pPr>
            <a:r>
              <a:rPr lang="en-US" sz="1000" dirty="0" smtClean="0">
                <a:latin typeface="Arial" panose="020B0604020202020204" pitchFamily="34" charset="0"/>
                <a:ea typeface="ＭＳ Ｐゴシック" pitchFamily="-84" charset="-128"/>
                <a:cs typeface="Arial" panose="020B0604020202020204" pitchFamily="34" charset="0"/>
              </a:rPr>
              <a:t>The third area, Qualification and Hiring, discusses recruiting and screening applicants to fulfill the roles and responsibilities for positions.</a:t>
            </a:r>
          </a:p>
          <a:p>
            <a:pPr marL="173422" lvl="1" indent="-173422" defTabSz="462458">
              <a:buFont typeface="Arial" panose="020B0604020202020204" pitchFamily="34" charset="0"/>
              <a:buChar char="•"/>
              <a:defRPr/>
            </a:pPr>
            <a:endParaRPr lang="en-US" sz="1000" dirty="0" smtClean="0">
              <a:latin typeface="Arial" panose="020B0604020202020204" pitchFamily="34" charset="0"/>
              <a:ea typeface="ＭＳ Ｐゴシック" pitchFamily="-84" charset="-128"/>
              <a:cs typeface="Arial" panose="020B0604020202020204" pitchFamily="34" charset="0"/>
            </a:endParaRPr>
          </a:p>
          <a:p>
            <a:pPr marL="173422" lvl="1" indent="-173422" defTabSz="462458">
              <a:buFont typeface="Arial" panose="020B0604020202020204" pitchFamily="34" charset="0"/>
              <a:buChar char="•"/>
              <a:defRPr/>
            </a:pPr>
            <a:r>
              <a:rPr lang="en-US" sz="1000" dirty="0" smtClean="0">
                <a:latin typeface="Arial" panose="020B0604020202020204" pitchFamily="34" charset="0"/>
                <a:ea typeface="ＭＳ Ｐゴシック" pitchFamily="-84" charset="-128"/>
                <a:cs typeface="Arial" panose="020B0604020202020204" pitchFamily="34" charset="0"/>
              </a:rPr>
              <a:t>The fourth area, Training and Communication, identifies key components of a motor carrier’s communication of its policies, procedures, roles, and responsibilities to its staff, and how they are used to make sure everyone understands expectations, training, and testing related to their policies and procedures.</a:t>
            </a:r>
          </a:p>
          <a:p>
            <a:pPr marL="173422" lvl="1" indent="-173422" defTabSz="462458">
              <a:buFont typeface="Arial" panose="020B0604020202020204" pitchFamily="34" charset="0"/>
              <a:buChar char="•"/>
              <a:defRPr/>
            </a:pPr>
            <a:endParaRPr lang="en-US" sz="1000" dirty="0" smtClean="0">
              <a:latin typeface="Arial" panose="020B0604020202020204" pitchFamily="34" charset="0"/>
              <a:ea typeface="ＭＳ Ｐゴシック" pitchFamily="-84" charset="-128"/>
              <a:cs typeface="Arial" panose="020B0604020202020204" pitchFamily="34" charset="0"/>
            </a:endParaRPr>
          </a:p>
          <a:p>
            <a:pPr marL="173422" lvl="1" indent="-173422" defTabSz="462458">
              <a:buFont typeface="Arial" panose="020B0604020202020204" pitchFamily="34" charset="0"/>
              <a:buChar char="•"/>
              <a:defRPr/>
            </a:pPr>
            <a:r>
              <a:rPr lang="en-US" sz="1000" dirty="0" smtClean="0">
                <a:latin typeface="Arial" panose="020B0604020202020204" pitchFamily="34" charset="0"/>
                <a:ea typeface="ＭＳ Ｐゴシック" pitchFamily="-84" charset="-128"/>
                <a:cs typeface="Arial" panose="020B0604020202020204" pitchFamily="34" charset="0"/>
              </a:rPr>
              <a:t>The fifth area, Monitoring and Tracking, is focused on the importance of establishing a system to monitor and track employee performance related to their roles and responsibilities.</a:t>
            </a:r>
          </a:p>
          <a:p>
            <a:pPr marL="173422" lvl="1" indent="-173422" defTabSz="462458">
              <a:buFont typeface="Arial" panose="020B0604020202020204" pitchFamily="34" charset="0"/>
              <a:buChar char="•"/>
              <a:defRPr/>
            </a:pPr>
            <a:endParaRPr lang="en-US" sz="1000" dirty="0" smtClean="0">
              <a:latin typeface="Arial" panose="020B0604020202020204" pitchFamily="34" charset="0"/>
              <a:ea typeface="ＭＳ Ｐゴシック" pitchFamily="-84" charset="-128"/>
              <a:cs typeface="Arial" panose="020B0604020202020204" pitchFamily="34" charset="0"/>
            </a:endParaRPr>
          </a:p>
          <a:p>
            <a:pPr marL="173422" lvl="1" indent="-173422" defTabSz="462458">
              <a:buFont typeface="Arial" panose="020B0604020202020204" pitchFamily="34" charset="0"/>
              <a:buChar char="•"/>
              <a:defRPr/>
            </a:pPr>
            <a:r>
              <a:rPr lang="en-US" sz="1000" dirty="0" smtClean="0">
                <a:latin typeface="Arial" panose="020B0604020202020204" pitchFamily="34" charset="0"/>
                <a:ea typeface="ＭＳ Ｐゴシック" pitchFamily="-84" charset="-128"/>
                <a:cs typeface="Arial" panose="020B0604020202020204" pitchFamily="34" charset="0"/>
              </a:rPr>
              <a:t>The sixth and final area, Meaningful Action, identifies and explains approaches to correcting employee behavior in order to improve safety performance, including refresher training and positive reinforcement such as rewards or bonuses.</a:t>
            </a:r>
            <a:endParaRPr lang="en-US" sz="1000"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33</a:t>
            </a:fld>
            <a:endParaRPr lang="en-US"/>
          </a:p>
        </p:txBody>
      </p:sp>
    </p:spTree>
    <p:extLst>
      <p:ext uri="{BB962C8B-B14F-4D97-AF65-F5344CB8AC3E}">
        <p14:creationId xmlns:p14="http://schemas.microsoft.com/office/powerpoint/2010/main" val="15367033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defTabSz="462458">
              <a:buFont typeface="Arial" pitchFamily="34" charset="0"/>
              <a:buChar char="•"/>
              <a:defRPr/>
            </a:pPr>
            <a:r>
              <a:rPr lang="en-US" sz="1100" dirty="0" smtClean="0">
                <a:latin typeface="Arial" panose="020B0604020202020204" pitchFamily="34" charset="0"/>
                <a:cs typeface="Arial" panose="020B0604020202020204" pitchFamily="34" charset="0"/>
              </a:rPr>
              <a:t>You can learn more about the SMC, and find tools you can use to implement these safety practices at the website on the screen.</a:t>
            </a:r>
          </a:p>
          <a:p>
            <a:pPr marL="173422" indent="-173422" defTabSz="462458">
              <a:buFont typeface="Arial" pitchFamily="34" charset="0"/>
              <a:buChar char="•"/>
              <a:defRPr/>
            </a:pPr>
            <a:endParaRPr lang="en-US" sz="1100" dirty="0" smtClean="0">
              <a:latin typeface="Arial" panose="020B0604020202020204" pitchFamily="34" charset="0"/>
              <a:cs typeface="Arial" panose="020B0604020202020204" pitchFamily="34" charset="0"/>
            </a:endParaRPr>
          </a:p>
          <a:p>
            <a:pPr marL="173422" indent="-173422" defTabSz="462458">
              <a:buFont typeface="Arial" pitchFamily="34" charset="0"/>
              <a:buChar char="•"/>
              <a:defRPr/>
            </a:pPr>
            <a:r>
              <a:rPr lang="en-US" sz="1100" dirty="0" smtClean="0">
                <a:latin typeface="Arial" panose="020B0604020202020204" pitchFamily="34" charset="0"/>
                <a:cs typeface="Arial" panose="020B0604020202020204" pitchFamily="34" charset="0"/>
              </a:rPr>
              <a:t>FMCSA recognizes that many small carriers or owner-operators</a:t>
            </a:r>
            <a:r>
              <a:rPr lang="en-US" sz="1100" baseline="0" dirty="0" smtClean="0">
                <a:latin typeface="Arial" panose="020B0604020202020204" pitchFamily="34" charset="0"/>
                <a:cs typeface="Arial" panose="020B0604020202020204" pitchFamily="34" charset="0"/>
              </a:rPr>
              <a:t> only have one person assigned to perform all of the listed safety management functions and is in the process of developing a set of recommendations on how small carriers can apple the SMC.</a:t>
            </a:r>
            <a:endParaRPr lang="en-US" sz="1100"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34</a:t>
            </a:fld>
            <a:endParaRPr lang="en-US"/>
          </a:p>
        </p:txBody>
      </p:sp>
    </p:spTree>
    <p:extLst>
      <p:ext uri="{BB962C8B-B14F-4D97-AF65-F5344CB8AC3E}">
        <p14:creationId xmlns:p14="http://schemas.microsoft.com/office/powerpoint/2010/main" val="14888555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980A3430-AC64-7047-A32F-B27368A7A5A4}" type="slidenum">
              <a:rPr lang="en-US" smtClean="0"/>
              <a:pPr/>
              <a:t>35</a:t>
            </a:fld>
            <a:endParaRPr lang="en-US"/>
          </a:p>
        </p:txBody>
      </p:sp>
    </p:spTree>
    <p:extLst>
      <p:ext uri="{BB962C8B-B14F-4D97-AF65-F5344CB8AC3E}">
        <p14:creationId xmlns:p14="http://schemas.microsoft.com/office/powerpoint/2010/main" val="35977639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5416" indent="-175416">
              <a:buFont typeface="Arial" panose="020B0604020202020204" pitchFamily="34" charset="0"/>
              <a:buChar char="•"/>
            </a:pPr>
            <a:r>
              <a:rPr lang="en-US" sz="1100" kern="1200" baseline="0" dirty="0" smtClean="0">
                <a:effectLst/>
                <a:latin typeface="Arial" panose="020B0604020202020204" pitchFamily="34" charset="0"/>
                <a:cs typeface="Arial" panose="020B0604020202020204" pitchFamily="34" charset="0"/>
              </a:rPr>
              <a:t>The third focus area, is </a:t>
            </a:r>
            <a:r>
              <a:rPr lang="en-US" sz="1100" kern="1200" baseline="0" dirty="0" smtClean="0">
                <a:effectLst/>
                <a:latin typeface="Arial" panose="020B0604020202020204" pitchFamily="34" charset="0"/>
                <a:cs typeface="Arial" panose="020B0604020202020204" pitchFamily="34" charset="0"/>
              </a:rPr>
              <a:t>the Safety </a:t>
            </a:r>
            <a:r>
              <a:rPr lang="en-US" sz="1100" kern="1200" baseline="0" dirty="0" smtClean="0">
                <a:effectLst/>
                <a:latin typeface="Arial" panose="020B0604020202020204" pitchFamily="34" charset="0"/>
                <a:cs typeface="Arial" panose="020B0604020202020204" pitchFamily="34" charset="0"/>
              </a:rPr>
              <a:t>Fitness</a:t>
            </a:r>
            <a:r>
              <a:rPr lang="en-US" sz="1100" kern="1200" dirty="0" smtClean="0">
                <a:effectLst/>
                <a:latin typeface="Arial" panose="020B0604020202020204" pitchFamily="34" charset="0"/>
                <a:cs typeface="Arial" panose="020B0604020202020204" pitchFamily="34" charset="0"/>
              </a:rPr>
              <a:t> Determination or SFD.</a:t>
            </a:r>
          </a:p>
          <a:p>
            <a:endParaRPr lang="en-US" sz="1100" kern="1200" baseline="0" dirty="0" smtClean="0">
              <a:effectLst/>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kern="1200" baseline="0" dirty="0" smtClean="0">
                <a:effectLst/>
                <a:latin typeface="Arial" panose="020B0604020202020204" pitchFamily="34" charset="0"/>
                <a:cs typeface="Arial" panose="020B0604020202020204" pitchFamily="34" charset="0"/>
              </a:rPr>
              <a:t>Let’s talk about the current SFD process. Under the current SFD</a:t>
            </a:r>
            <a:r>
              <a:rPr lang="en-US" sz="1100" kern="1200" dirty="0" smtClean="0">
                <a:effectLst/>
                <a:latin typeface="Arial" panose="020B0604020202020204" pitchFamily="34" charset="0"/>
                <a:cs typeface="Arial" panose="020B0604020202020204" pitchFamily="34" charset="0"/>
              </a:rPr>
              <a:t> process,</a:t>
            </a:r>
            <a:r>
              <a:rPr lang="en-US" sz="1100" kern="1200" baseline="0" dirty="0" smtClean="0">
                <a:effectLst/>
                <a:latin typeface="Arial" panose="020B0604020202020204" pitchFamily="34" charset="0"/>
                <a:cs typeface="Arial" panose="020B0604020202020204" pitchFamily="34" charset="0"/>
              </a:rPr>
              <a:t> ratings—Satisfactory, Conditional, or Unsatisfactory—are issued based on investigation findings.  </a:t>
            </a:r>
          </a:p>
          <a:p>
            <a:pPr marL="175416" indent="-175416">
              <a:buFont typeface="Arial" panose="020B0604020202020204" pitchFamily="34" charset="0"/>
              <a:buChar char="•"/>
            </a:pPr>
            <a:endParaRPr lang="en-US" sz="1100" kern="1200" baseline="0" dirty="0" smtClean="0">
              <a:solidFill>
                <a:schemeClr val="tx1"/>
              </a:solidFill>
              <a:effectLst/>
              <a:latin typeface="Arial" panose="020B0604020202020204" pitchFamily="34" charset="0"/>
              <a:cs typeface="Arial" panose="020B0604020202020204" pitchFamily="34" charset="0"/>
            </a:endParaRPr>
          </a:p>
          <a:p>
            <a:pPr marL="173422" indent="-173422">
              <a:buFont typeface="Arial" panose="020B0604020202020204" pitchFamily="34" charset="0"/>
              <a:buChar char="•"/>
              <a:defRPr/>
            </a:pPr>
            <a:r>
              <a:rPr lang="en-US" altLang="en-US" sz="1100" dirty="0" smtClean="0">
                <a:latin typeface="Arial" panose="020B0604020202020204" pitchFamily="34" charset="0"/>
                <a:ea typeface="ＭＳ Ｐゴシック" pitchFamily="-106" charset="-128"/>
                <a:cs typeface="Arial" panose="020B0604020202020204" pitchFamily="34" charset="0"/>
              </a:rPr>
              <a:t>There are two kinds of </a:t>
            </a:r>
            <a:r>
              <a:rPr lang="en-US" altLang="en-US" sz="1100" u="sng" dirty="0" smtClean="0">
                <a:latin typeface="Arial" panose="020B0604020202020204" pitchFamily="34" charset="0"/>
                <a:ea typeface="ＭＳ Ｐゴシック" pitchFamily="-106" charset="-128"/>
                <a:cs typeface="Arial" panose="020B0604020202020204" pitchFamily="34" charset="0"/>
              </a:rPr>
              <a:t>Onsite Investigations</a:t>
            </a:r>
            <a:r>
              <a:rPr lang="en-US" altLang="en-US" sz="1100" dirty="0" smtClean="0">
                <a:latin typeface="Arial" panose="020B0604020202020204" pitchFamily="34" charset="0"/>
                <a:ea typeface="ＭＳ Ｐゴシック" pitchFamily="-106" charset="-128"/>
                <a:cs typeface="Arial" panose="020B0604020202020204" pitchFamily="34" charset="0"/>
              </a:rPr>
              <a:t>, both of which are conducted at the carrier’s place of business. One is a comprehensive investigation, which looks at a carrier’s entire operations. The other is a focused investigation, which is limited in scope to specific areas of concern. </a:t>
            </a:r>
          </a:p>
          <a:p>
            <a:pPr marL="173422" indent="-173422">
              <a:buFont typeface="Arial" panose="020B0604020202020204" pitchFamily="34" charset="0"/>
              <a:buChar char="•"/>
              <a:defRPr/>
            </a:pPr>
            <a:endParaRPr lang="en-US" altLang="en-US" sz="1100" baseline="0" dirty="0" smtClean="0">
              <a:latin typeface="Arial" panose="020B0604020202020204" pitchFamily="34" charset="0"/>
              <a:ea typeface="ＭＳ Ｐゴシック" pitchFamily="-106" charset="-128"/>
              <a:cs typeface="Arial" panose="020B0604020202020204" pitchFamily="34" charset="0"/>
            </a:endParaRPr>
          </a:p>
          <a:p>
            <a:pPr marL="173422" indent="-173422">
              <a:buFont typeface="Arial" panose="020B0604020202020204" pitchFamily="34" charset="0"/>
              <a:buChar char="•"/>
              <a:defRPr/>
            </a:pPr>
            <a:r>
              <a:rPr lang="en-US" altLang="en-US" sz="1100" dirty="0" smtClean="0">
                <a:latin typeface="Arial" panose="020B0604020202020204" pitchFamily="34" charset="0"/>
                <a:ea typeface="ＭＳ Ｐゴシック" pitchFamily="-106" charset="-128"/>
                <a:cs typeface="Arial" panose="020B0604020202020204" pitchFamily="34" charset="0"/>
              </a:rPr>
              <a:t>The Onsite Comprehensive Investigation can result in a rating of Satisfactory, Conditional, or Unsatisfactory. However, because the Onsite Focused Investigation is limited to a few areas of focus, it can result only in a Conditional or Unsatisfactory Rating.</a:t>
            </a:r>
          </a:p>
          <a:p>
            <a:pPr>
              <a:defRPr/>
            </a:pPr>
            <a:endParaRPr lang="en-US" altLang="en-US" sz="1100" dirty="0" smtClean="0">
              <a:latin typeface="Arial" panose="020B0604020202020204" pitchFamily="34" charset="0"/>
              <a:ea typeface="ＭＳ Ｐゴシック" pitchFamily="-106" charset="-128"/>
              <a:cs typeface="Arial" panose="020B0604020202020204" pitchFamily="34" charset="0"/>
            </a:endParaRPr>
          </a:p>
          <a:p>
            <a:pPr marL="173422" indent="-173422">
              <a:buFont typeface="Arial" panose="020B0604020202020204" pitchFamily="34" charset="0"/>
              <a:buChar char="•"/>
              <a:defRPr/>
            </a:pPr>
            <a:r>
              <a:rPr lang="en-US" altLang="en-US" sz="1100" dirty="0" smtClean="0">
                <a:latin typeface="Arial" panose="020B0604020202020204" pitchFamily="34" charset="0"/>
                <a:ea typeface="ＭＳ Ｐゴシック" pitchFamily="-106" charset="-128"/>
                <a:cs typeface="Arial" panose="020B0604020202020204" pitchFamily="34" charset="0"/>
              </a:rPr>
              <a:t>In most cases, a carrier’s safety rating remains intact until the carrier receives another Onsite Investigation. However, </a:t>
            </a:r>
            <a:r>
              <a:rPr lang="en-US" sz="1100" dirty="0" smtClean="0">
                <a:latin typeface="Arial" panose="020B0604020202020204" pitchFamily="34" charset="0"/>
                <a:cs typeface="Arial" panose="020B0604020202020204" pitchFamily="34" charset="0"/>
              </a:rPr>
              <a:t>FMCSA will upgrade the safety rating if a carrier prevails in an administrative review proceeding as outlined in §385.15. A carrier may also request that FMCSA upgrade its rating by demonstrating required corrective action as outlined in §385.17. </a:t>
            </a:r>
          </a:p>
          <a:p>
            <a:pPr marL="173422" indent="-173422">
              <a:buFont typeface="Arial" panose="020B0604020202020204" pitchFamily="34" charset="0"/>
              <a:buChar char="•"/>
              <a:defRPr/>
            </a:pPr>
            <a:endParaRPr lang="en-US" sz="11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Drivers are not rated, and they do not have a Safety Fitness Determination (SFD)*</a:t>
            </a:r>
          </a:p>
          <a:p>
            <a:pPr marL="630622" marR="0" lvl="1" indent="-173422"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latin typeface="Arial" panose="020B0604020202020204" pitchFamily="34" charset="0"/>
                <a:cs typeface="Arial" panose="020B0604020202020204" pitchFamily="34" charset="0"/>
              </a:rPr>
              <a:t>*FMCSA’s Driver SMS (DSMS) does not generate or issue driver safety ratings or “scores.” It does not affect a driver’s commercial driver’s license, or a carrier’s safety rating. DSMS results are not available to motor carriers, drivers, third-party providers, or the public. DSMS results are an investigative tool only available to enforcement officials for examining commercial motor vehicle driver performance as part of CSA investigations. DSMS results are not a measure of a driver’s overall safety condition.</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80A3430-AC64-7047-A32F-B27368A7A5A4}" type="slidenum">
              <a:rPr lang="en-US" smtClean="0"/>
              <a:pPr/>
              <a:t>36</a:t>
            </a:fld>
            <a:endParaRPr lang="en-US"/>
          </a:p>
        </p:txBody>
      </p:sp>
    </p:spTree>
    <p:extLst>
      <p:ext uri="{BB962C8B-B14F-4D97-AF65-F5344CB8AC3E}">
        <p14:creationId xmlns:p14="http://schemas.microsoft.com/office/powerpoint/2010/main" val="26817435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37</a:t>
            </a:fld>
            <a:endParaRPr lang="en-US"/>
          </a:p>
        </p:txBody>
      </p:sp>
    </p:spTree>
    <p:extLst>
      <p:ext uri="{BB962C8B-B14F-4D97-AF65-F5344CB8AC3E}">
        <p14:creationId xmlns:p14="http://schemas.microsoft.com/office/powerpoint/2010/main" val="20074084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anose="020B0604020202020204" pitchFamily="34" charset="0"/>
              <a:buChar char="•"/>
            </a:pPr>
            <a:r>
              <a:rPr lang="en-US" sz="1000" dirty="0" smtClean="0">
                <a:latin typeface="Arial" panose="020B0604020202020204" pitchFamily="34" charset="0"/>
                <a:cs typeface="Arial" panose="020B0604020202020204" pitchFamily="34" charset="0"/>
              </a:rPr>
              <a:t>CSA is helping FMCSA do more.</a:t>
            </a:r>
          </a:p>
          <a:p>
            <a:pPr marL="173422" indent="-173422">
              <a:buFont typeface="Arial" panose="020B0604020202020204" pitchFamily="34" charset="0"/>
              <a:buChar char="•"/>
            </a:pPr>
            <a:r>
              <a:rPr lang="en-US" sz="1000" dirty="0" smtClean="0">
                <a:latin typeface="Arial" panose="020B0604020202020204" pitchFamily="34" charset="0"/>
                <a:cs typeface="Arial" panose="020B0604020202020204" pitchFamily="34" charset="0"/>
              </a:rPr>
              <a:t>We are reaching more carriers, sooner.</a:t>
            </a:r>
          </a:p>
          <a:p>
            <a:pPr marL="173422" indent="-173422">
              <a:buFont typeface="Arial" panose="020B0604020202020204" pitchFamily="34" charset="0"/>
              <a:buChar char="•"/>
            </a:pPr>
            <a:r>
              <a:rPr lang="en-US" sz="1000" dirty="0" smtClean="0">
                <a:latin typeface="Arial" panose="020B0604020202020204" pitchFamily="34" charset="0"/>
                <a:cs typeface="Arial" panose="020B0604020202020204" pitchFamily="34" charset="0"/>
              </a:rPr>
              <a:t>We are assessing more carriers for safety compliance.</a:t>
            </a:r>
          </a:p>
          <a:p>
            <a:pPr marL="173422" indent="-173422">
              <a:buFont typeface="Arial" panose="020B0604020202020204" pitchFamily="34" charset="0"/>
              <a:buChar char="•"/>
            </a:pPr>
            <a:r>
              <a:rPr lang="en-US" sz="1000" dirty="0" smtClean="0">
                <a:latin typeface="Arial" panose="020B0604020202020204" pitchFamily="34" charset="0"/>
                <a:cs typeface="Arial" panose="020B0604020202020204" pitchFamily="34" charset="0"/>
              </a:rPr>
              <a:t>We can better identify high-risk carriers of all sizes for interventions.</a:t>
            </a:r>
          </a:p>
          <a:p>
            <a:pPr marL="173422" indent="-173422">
              <a:buFont typeface="Arial" panose="020B0604020202020204" pitchFamily="34" charset="0"/>
              <a:buChar char="•"/>
            </a:pPr>
            <a:r>
              <a:rPr lang="en-US" sz="1000" dirty="0" smtClean="0">
                <a:latin typeface="Arial" panose="020B0604020202020204" pitchFamily="34" charset="0"/>
                <a:cs typeface="Arial" panose="020B0604020202020204" pitchFamily="34" charset="0"/>
              </a:rPr>
              <a:t>We are building industry awareness of CSA, SMS, and how to get road smart to improve safety performance.</a:t>
            </a:r>
          </a:p>
          <a:p>
            <a:pPr marL="173422" indent="-173422">
              <a:buFont typeface="Arial" panose="020B0604020202020204" pitchFamily="34" charset="0"/>
              <a:buChar char="•"/>
            </a:pPr>
            <a:endParaRPr lang="en-US" sz="10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000" dirty="0" smtClean="0">
                <a:latin typeface="Arial" panose="020B0604020202020204" pitchFamily="34" charset="0"/>
                <a:cs typeface="Arial" panose="020B0604020202020204" pitchFamily="34" charset="0"/>
              </a:rPr>
              <a:t>Three years after its launch, </a:t>
            </a:r>
            <a:r>
              <a:rPr lang="en-US" sz="1000" baseline="0" dirty="0" smtClean="0">
                <a:latin typeface="Arial" panose="020B0604020202020204" pitchFamily="34" charset="0"/>
                <a:cs typeface="Arial" panose="020B0604020202020204" pitchFamily="34" charset="0"/>
              </a:rPr>
              <a:t>FMCSA conducted a study of the</a:t>
            </a:r>
            <a:r>
              <a:rPr lang="en-US" sz="1000" dirty="0" smtClean="0">
                <a:latin typeface="Arial" panose="020B0604020202020204" pitchFamily="34" charset="0"/>
                <a:cs typeface="Arial" panose="020B0604020202020204" pitchFamily="34" charset="0"/>
              </a:rPr>
              <a:t> effectiveness of the SMS. These are just a few of the results. You can find the full study online. </a:t>
            </a:r>
            <a:r>
              <a:rPr lang="en-US" sz="1000" dirty="0" smtClean="0">
                <a:latin typeface="Arial" panose="020B0604020202020204" pitchFamily="34" charset="0"/>
                <a:cs typeface="Arial" panose="020B0604020202020204" pitchFamily="34" charset="0"/>
                <a:hlinkClick r:id="rId3"/>
              </a:rPr>
              <a:t>http://csa.fmcsa.dot.gov/Documents/CSMS_Effectiveness_Test_Final_Report.pdf</a:t>
            </a:r>
            <a:r>
              <a:rPr lang="en-US" sz="1000" dirty="0" smtClean="0">
                <a:latin typeface="Arial" panose="020B0604020202020204" pitchFamily="34" charset="0"/>
                <a:cs typeface="Arial" panose="020B0604020202020204" pitchFamily="34" charset="0"/>
              </a:rPr>
              <a:t>.</a:t>
            </a:r>
          </a:p>
          <a:p>
            <a:pPr marL="173422" indent="-173422">
              <a:buFont typeface="Arial" panose="020B0604020202020204" pitchFamily="34" charset="0"/>
              <a:buChar char="•"/>
            </a:pPr>
            <a:endParaRPr lang="en-US" sz="10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000" dirty="0" smtClean="0">
                <a:latin typeface="Arial" panose="020B0604020202020204" pitchFamily="34" charset="0"/>
                <a:cs typeface="Arial" panose="020B0604020202020204" pitchFamily="34" charset="0"/>
              </a:rPr>
              <a:t>Reaching more carriers, earlier</a:t>
            </a:r>
          </a:p>
          <a:p>
            <a:pPr marL="173422" indent="-173422">
              <a:buFont typeface="Arial" panose="020B0604020202020204" pitchFamily="34" charset="0"/>
              <a:buChar char="•"/>
            </a:pPr>
            <a:endParaRPr lang="en-US" sz="1000" dirty="0" smtClean="0">
              <a:latin typeface="Arial" panose="020B0604020202020204" pitchFamily="34" charset="0"/>
              <a:cs typeface="Arial" panose="020B0604020202020204" pitchFamily="34" charset="0"/>
            </a:endParaRPr>
          </a:p>
          <a:p>
            <a:pPr marL="635879" lvl="1" indent="-173422">
              <a:buFont typeface="Arial" panose="020B0604020202020204" pitchFamily="34" charset="0"/>
              <a:buChar char="•"/>
            </a:pPr>
            <a:r>
              <a:rPr lang="en-US" sz="1000" b="1" dirty="0" smtClean="0">
                <a:latin typeface="Arial" panose="020B0604020202020204" pitchFamily="34" charset="0"/>
                <a:cs typeface="Arial" panose="020B0604020202020204" pitchFamily="34" charset="0"/>
              </a:rPr>
              <a:t>86,000</a:t>
            </a:r>
            <a:r>
              <a:rPr lang="en-US" sz="1000" dirty="0" smtClean="0">
                <a:latin typeface="Arial" panose="020B0604020202020204" pitchFamily="34" charset="0"/>
                <a:cs typeface="Arial" panose="020B0604020202020204" pitchFamily="34" charset="0"/>
              </a:rPr>
              <a:t> warning letters sent since CSA rollout</a:t>
            </a:r>
          </a:p>
          <a:p>
            <a:pPr lvl="1"/>
            <a:endParaRPr lang="en-US" sz="1000" dirty="0" smtClean="0">
              <a:latin typeface="Arial" panose="020B0604020202020204" pitchFamily="34" charset="0"/>
              <a:cs typeface="Arial" panose="020B0604020202020204" pitchFamily="34" charset="0"/>
            </a:endParaRPr>
          </a:p>
          <a:p>
            <a:pPr marL="173422" lvl="1" indent="-173422">
              <a:buFont typeface="Arial" panose="020B0604020202020204" pitchFamily="34" charset="0"/>
              <a:buChar char="•"/>
            </a:pPr>
            <a:r>
              <a:rPr lang="en-US" sz="1000" dirty="0" smtClean="0">
                <a:latin typeface="Arial" panose="020B0604020202020204" pitchFamily="34" charset="0"/>
                <a:cs typeface="Arial" panose="020B0604020202020204" pitchFamily="34" charset="0"/>
              </a:rPr>
              <a:t>Assessing more carriers</a:t>
            </a:r>
          </a:p>
          <a:p>
            <a:pPr marL="0" lvl="1"/>
            <a:endParaRPr lang="en-US" sz="1000" dirty="0" smtClean="0">
              <a:latin typeface="Arial" panose="020B0604020202020204" pitchFamily="34" charset="0"/>
              <a:cs typeface="Arial" panose="020B0604020202020204" pitchFamily="34" charset="0"/>
            </a:endParaRPr>
          </a:p>
          <a:p>
            <a:pPr marL="635879" lvl="2" indent="-173422">
              <a:buFont typeface="Arial" panose="020B0604020202020204" pitchFamily="34" charset="0"/>
              <a:buChar char="•"/>
            </a:pPr>
            <a:r>
              <a:rPr lang="en-US" sz="1000" dirty="0" smtClean="0">
                <a:latin typeface="Arial" panose="020B0604020202020204" pitchFamily="34" charset="0"/>
                <a:cs typeface="Arial" panose="020B0604020202020204" pitchFamily="34" charset="0"/>
              </a:rPr>
              <a:t>SMS has sufficient data to assess nearly </a:t>
            </a:r>
            <a:r>
              <a:rPr lang="en-US" sz="1000" b="1" dirty="0" smtClean="0">
                <a:latin typeface="Arial" panose="020B0604020202020204" pitchFamily="34" charset="0"/>
                <a:cs typeface="Arial" panose="020B0604020202020204" pitchFamily="34" charset="0"/>
              </a:rPr>
              <a:t>200,000</a:t>
            </a:r>
            <a:r>
              <a:rPr lang="en-US" sz="1000" dirty="0" smtClean="0">
                <a:latin typeface="Arial" panose="020B0604020202020204" pitchFamily="34" charset="0"/>
                <a:cs typeface="Arial" panose="020B0604020202020204" pitchFamily="34" charset="0"/>
              </a:rPr>
              <a:t> carriers who account for:</a:t>
            </a:r>
          </a:p>
          <a:p>
            <a:pPr marL="1098337" lvl="3" indent="-173422">
              <a:buFont typeface="Arial" panose="020B0604020202020204" pitchFamily="34" charset="0"/>
              <a:buChar char="•"/>
            </a:pPr>
            <a:r>
              <a:rPr lang="en-US" sz="1000" b="1" dirty="0" smtClean="0">
                <a:latin typeface="Arial" panose="020B0604020202020204" pitchFamily="34" charset="0"/>
                <a:cs typeface="Arial" panose="020B0604020202020204" pitchFamily="34" charset="0"/>
              </a:rPr>
              <a:t>80% </a:t>
            </a:r>
            <a:r>
              <a:rPr lang="en-US" sz="1000" dirty="0" smtClean="0">
                <a:latin typeface="Arial" panose="020B0604020202020204" pitchFamily="34" charset="0"/>
                <a:cs typeface="Arial" panose="020B0604020202020204" pitchFamily="34" charset="0"/>
              </a:rPr>
              <a:t>of CMVs</a:t>
            </a:r>
          </a:p>
          <a:p>
            <a:pPr marL="1098337" lvl="3" indent="-173422">
              <a:buFont typeface="Arial" panose="020B0604020202020204" pitchFamily="34" charset="0"/>
              <a:buChar char="•"/>
            </a:pPr>
            <a:r>
              <a:rPr lang="en-US" sz="1000" b="1" dirty="0" smtClean="0">
                <a:latin typeface="Arial" panose="020B0604020202020204" pitchFamily="34" charset="0"/>
                <a:cs typeface="Arial" panose="020B0604020202020204" pitchFamily="34" charset="0"/>
              </a:rPr>
              <a:t>92% </a:t>
            </a:r>
            <a:r>
              <a:rPr lang="en-US" sz="1000" dirty="0" smtClean="0">
                <a:latin typeface="Arial" panose="020B0604020202020204" pitchFamily="34" charset="0"/>
                <a:cs typeface="Arial" panose="020B0604020202020204" pitchFamily="34" charset="0"/>
              </a:rPr>
              <a:t>of reportable crashes</a:t>
            </a:r>
          </a:p>
          <a:p>
            <a:pPr marL="1965446" lvl="3" indent="-346843">
              <a:buFont typeface="Georgia" panose="02040502050405020303" pitchFamily="18" charset="0"/>
              <a:buChar char="−"/>
            </a:pPr>
            <a:endParaRPr lang="en-US" sz="10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000" dirty="0" smtClean="0">
                <a:latin typeface="Arial" panose="020B0604020202020204" pitchFamily="34" charset="0"/>
                <a:cs typeface="Arial" panose="020B0604020202020204" pitchFamily="34" charset="0"/>
              </a:rPr>
              <a:t>Better identifying high-crash risk carriers for interventions</a:t>
            </a:r>
          </a:p>
          <a:p>
            <a:endParaRPr lang="en-US" sz="1000" dirty="0" smtClean="0">
              <a:latin typeface="Arial" panose="020B0604020202020204" pitchFamily="34" charset="0"/>
              <a:cs typeface="Arial" panose="020B0604020202020204" pitchFamily="34" charset="0"/>
            </a:endParaRPr>
          </a:p>
          <a:p>
            <a:pPr marL="635879" lvl="1" indent="-173422">
              <a:buFont typeface="Arial" panose="020B0604020202020204" pitchFamily="34" charset="0"/>
              <a:buChar char="•"/>
            </a:pPr>
            <a:r>
              <a:rPr lang="en-US" sz="1000" dirty="0" smtClean="0">
                <a:latin typeface="Arial" panose="020B0604020202020204" pitchFamily="34" charset="0"/>
                <a:cs typeface="Arial" panose="020B0604020202020204" pitchFamily="34" charset="0"/>
              </a:rPr>
              <a:t>Carriers with </a:t>
            </a:r>
            <a:r>
              <a:rPr lang="en-US" sz="1000" b="1" dirty="0" smtClean="0">
                <a:latin typeface="Arial" panose="020B0604020202020204" pitchFamily="34" charset="0"/>
                <a:cs typeface="Arial" panose="020B0604020202020204" pitchFamily="34" charset="0"/>
              </a:rPr>
              <a:t>one or more </a:t>
            </a:r>
            <a:r>
              <a:rPr lang="en-US" sz="1000" dirty="0" smtClean="0">
                <a:latin typeface="Arial" panose="020B0604020202020204" pitchFamily="34" charset="0"/>
                <a:cs typeface="Arial" panose="020B0604020202020204" pitchFamily="34" charset="0"/>
              </a:rPr>
              <a:t>BASICs identified for interventions had a </a:t>
            </a:r>
            <a:r>
              <a:rPr lang="en-US" sz="1000" b="1" dirty="0" smtClean="0">
                <a:latin typeface="Arial" panose="020B0604020202020204" pitchFamily="34" charset="0"/>
                <a:cs typeface="Arial" panose="020B0604020202020204" pitchFamily="34" charset="0"/>
              </a:rPr>
              <a:t>79%</a:t>
            </a:r>
            <a:r>
              <a:rPr lang="en-US" sz="1000" dirty="0" smtClean="0">
                <a:latin typeface="Arial" panose="020B0604020202020204" pitchFamily="34" charset="0"/>
                <a:cs typeface="Arial" panose="020B0604020202020204" pitchFamily="34" charset="0"/>
              </a:rPr>
              <a:t> higher crash rate than those with no BASICs identified for interventions.</a:t>
            </a:r>
          </a:p>
          <a:p>
            <a:pPr marL="635879" lvl="1" indent="-173422">
              <a:buFont typeface="Arial" panose="020B0604020202020204" pitchFamily="34" charset="0"/>
              <a:buChar char="•"/>
            </a:pPr>
            <a:r>
              <a:rPr lang="en-US" sz="1000" dirty="0" smtClean="0">
                <a:latin typeface="Arial" panose="020B0604020202020204" pitchFamily="34" charset="0"/>
                <a:cs typeface="Arial" panose="020B0604020202020204" pitchFamily="34" charset="0"/>
              </a:rPr>
              <a:t>Carriers that</a:t>
            </a:r>
            <a:r>
              <a:rPr lang="en-US" sz="1000" baseline="0" dirty="0" smtClean="0">
                <a:latin typeface="Arial" panose="020B0604020202020204" pitchFamily="34" charset="0"/>
                <a:cs typeface="Arial" panose="020B0604020202020204" pitchFamily="34" charset="0"/>
              </a:rPr>
              <a:t> exceeded the </a:t>
            </a:r>
            <a:r>
              <a:rPr lang="en-US" sz="1000" dirty="0" smtClean="0">
                <a:latin typeface="Arial" panose="020B0604020202020204" pitchFamily="34" charset="0"/>
                <a:cs typeface="Arial" panose="020B0604020202020204" pitchFamily="34" charset="0"/>
              </a:rPr>
              <a:t>Intervention Thresholds in any of </a:t>
            </a:r>
            <a:r>
              <a:rPr lang="en-US" sz="1000" b="1" dirty="0" smtClean="0">
                <a:latin typeface="Arial" panose="020B0604020202020204" pitchFamily="34" charset="0"/>
                <a:cs typeface="Arial" panose="020B0604020202020204" pitchFamily="34" charset="0"/>
              </a:rPr>
              <a:t>6 of the 7 </a:t>
            </a:r>
            <a:r>
              <a:rPr lang="en-US" sz="1000" dirty="0" smtClean="0">
                <a:latin typeface="Arial" panose="020B0604020202020204" pitchFamily="34" charset="0"/>
                <a:cs typeface="Arial" panose="020B0604020202020204" pitchFamily="34" charset="0"/>
              </a:rPr>
              <a:t>BASICs showed a higher future crash risk than the national average.</a:t>
            </a:r>
          </a:p>
          <a:p>
            <a:pPr marL="1040530" lvl="1">
              <a:buFont typeface="Arial" panose="020B0604020202020204" pitchFamily="34" charset="0"/>
              <a:buChar char="‒"/>
            </a:pPr>
            <a:endParaRPr lang="en-US" sz="10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000" dirty="0" smtClean="0">
                <a:latin typeface="Arial" panose="020B0604020202020204" pitchFamily="34" charset="0"/>
                <a:cs typeface="Arial" panose="020B0604020202020204" pitchFamily="34" charset="0"/>
              </a:rPr>
              <a:t>Better identifying carriers of all sizes for interventions</a:t>
            </a:r>
          </a:p>
          <a:p>
            <a:pPr marL="173422" indent="-173422">
              <a:buFont typeface="Arial" panose="020B0604020202020204" pitchFamily="34" charset="0"/>
              <a:buChar char="•"/>
            </a:pPr>
            <a:endParaRPr lang="en-US" sz="1000" dirty="0" smtClean="0">
              <a:latin typeface="Arial" panose="020B0604020202020204" pitchFamily="34" charset="0"/>
              <a:cs typeface="Arial" panose="020B0604020202020204" pitchFamily="34" charset="0"/>
            </a:endParaRPr>
          </a:p>
          <a:p>
            <a:pPr marL="635879" lvl="1" indent="-173422">
              <a:buFont typeface="Arial" panose="020B0604020202020204" pitchFamily="34" charset="0"/>
              <a:buChar char="•"/>
            </a:pPr>
            <a:r>
              <a:rPr lang="en-US" sz="1000" dirty="0" smtClean="0">
                <a:latin typeface="Arial" panose="020B0604020202020204" pitchFamily="34" charset="0"/>
                <a:cs typeface="Arial" panose="020B0604020202020204" pitchFamily="34" charset="0"/>
              </a:rPr>
              <a:t>Large carriers (more than 500 CMVs) identified for interventions had a </a:t>
            </a:r>
            <a:r>
              <a:rPr lang="en-US" sz="1000" b="1" dirty="0" smtClean="0">
                <a:latin typeface="Arial" panose="020B0604020202020204" pitchFamily="34" charset="0"/>
                <a:cs typeface="Arial" panose="020B0604020202020204" pitchFamily="34" charset="0"/>
              </a:rPr>
              <a:t>60% </a:t>
            </a:r>
            <a:r>
              <a:rPr lang="en-US" sz="1000" dirty="0" smtClean="0">
                <a:latin typeface="Arial" panose="020B0604020202020204" pitchFamily="34" charset="0"/>
                <a:cs typeface="Arial" panose="020B0604020202020204" pitchFamily="34" charset="0"/>
              </a:rPr>
              <a:t>higher crash rate than those active carriers not identified.</a:t>
            </a:r>
          </a:p>
          <a:p>
            <a:pPr marL="635879" lvl="1" indent="-173422">
              <a:buFont typeface="Arial" panose="020B0604020202020204" pitchFamily="34" charset="0"/>
              <a:buChar char="•"/>
            </a:pPr>
            <a:r>
              <a:rPr lang="en-US" sz="1000" dirty="0" smtClean="0">
                <a:latin typeface="Arial" panose="020B0604020202020204" pitchFamily="34" charset="0"/>
                <a:cs typeface="Arial" panose="020B0604020202020204" pitchFamily="34" charset="0"/>
              </a:rPr>
              <a:t>Small carriers (five CMVs or less) identified for interventions had a </a:t>
            </a:r>
            <a:r>
              <a:rPr lang="en-US" sz="1000" b="1" dirty="0" smtClean="0">
                <a:latin typeface="Arial" panose="020B0604020202020204" pitchFamily="34" charset="0"/>
                <a:cs typeface="Arial" panose="020B0604020202020204" pitchFamily="34" charset="0"/>
              </a:rPr>
              <a:t>137% </a:t>
            </a:r>
            <a:r>
              <a:rPr lang="en-US" sz="1000" dirty="0" smtClean="0">
                <a:latin typeface="Arial" panose="020B0604020202020204" pitchFamily="34" charset="0"/>
                <a:cs typeface="Arial" panose="020B0604020202020204" pitchFamily="34" charset="0"/>
              </a:rPr>
              <a:t>higher crash rate than those active carriers not identified.</a:t>
            </a:r>
          </a:p>
          <a:p>
            <a:pPr marL="1040530" lvl="1">
              <a:buFont typeface="Arial" panose="020B0604020202020204" pitchFamily="34" charset="0"/>
              <a:buChar char="‒"/>
            </a:pPr>
            <a:endParaRPr lang="en-US" sz="10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000" dirty="0" smtClean="0">
                <a:latin typeface="Arial" panose="020B0604020202020204" pitchFamily="34" charset="0"/>
                <a:cs typeface="Arial" panose="020B0604020202020204" pitchFamily="34" charset="0"/>
              </a:rPr>
              <a:t>Building motor carrier awareness</a:t>
            </a:r>
          </a:p>
          <a:p>
            <a:pPr marL="173422" indent="-173422">
              <a:buFont typeface="Arial" panose="020B0604020202020204" pitchFamily="34" charset="0"/>
              <a:buChar char="•"/>
            </a:pPr>
            <a:endParaRPr lang="en-US" sz="1000" dirty="0" smtClean="0">
              <a:latin typeface="Arial" panose="020B0604020202020204" pitchFamily="34" charset="0"/>
              <a:cs typeface="Arial" panose="020B0604020202020204" pitchFamily="34" charset="0"/>
            </a:endParaRPr>
          </a:p>
          <a:p>
            <a:pPr marL="635879" lvl="1" indent="-173422">
              <a:buFont typeface="Arial" panose="020B0604020202020204" pitchFamily="34" charset="0"/>
              <a:buChar char="•"/>
            </a:pPr>
            <a:r>
              <a:rPr lang="en-US" sz="1000" b="1" dirty="0" smtClean="0">
                <a:latin typeface="Arial" panose="020B0604020202020204" pitchFamily="34" charset="0"/>
                <a:cs typeface="Arial" panose="020B0604020202020204" pitchFamily="34" charset="0"/>
              </a:rPr>
              <a:t>68 million </a:t>
            </a:r>
            <a:r>
              <a:rPr lang="en-US" sz="1000" dirty="0" smtClean="0">
                <a:latin typeface="Arial" panose="020B0604020202020204" pitchFamily="34" charset="0"/>
                <a:cs typeface="Arial" panose="020B0604020202020204" pitchFamily="34" charset="0"/>
              </a:rPr>
              <a:t>visits to the SMS Website this year, that’s:</a:t>
            </a:r>
          </a:p>
          <a:p>
            <a:pPr marL="1098337" lvl="2" indent="-173422">
              <a:buFont typeface="Arial" panose="020B0604020202020204" pitchFamily="34" charset="0"/>
              <a:buChar char="•"/>
            </a:pPr>
            <a:r>
              <a:rPr lang="en-US" sz="1000" b="1" dirty="0" smtClean="0">
                <a:latin typeface="Arial" panose="020B0604020202020204" pitchFamily="34" charset="0"/>
                <a:cs typeface="Arial" panose="020B0604020202020204" pitchFamily="34" charset="0"/>
              </a:rPr>
              <a:t>20 million </a:t>
            </a:r>
            <a:r>
              <a:rPr lang="en-US" sz="1000" dirty="0" smtClean="0">
                <a:latin typeface="Arial" panose="020B0604020202020204" pitchFamily="34" charset="0"/>
                <a:cs typeface="Arial" panose="020B0604020202020204" pitchFamily="34" charset="0"/>
              </a:rPr>
              <a:t>more visits than the year before; and</a:t>
            </a:r>
          </a:p>
          <a:p>
            <a:pPr marL="1098337" lvl="2" indent="-173422">
              <a:buFont typeface="Arial" panose="020B0604020202020204" pitchFamily="34" charset="0"/>
              <a:buChar char="•"/>
            </a:pPr>
            <a:r>
              <a:rPr lang="en-US" sz="1000" b="1" dirty="0" smtClean="0">
                <a:latin typeface="Arial" panose="020B0604020202020204" pitchFamily="34" charset="0"/>
                <a:cs typeface="Arial" panose="020B0604020202020204" pitchFamily="34" charset="0"/>
              </a:rPr>
              <a:t>Twice as many </a:t>
            </a:r>
            <a:r>
              <a:rPr lang="en-US" sz="1000" dirty="0" smtClean="0">
                <a:latin typeface="Arial" panose="020B0604020202020204" pitchFamily="34" charset="0"/>
                <a:cs typeface="Arial" panose="020B0604020202020204" pitchFamily="34" charset="0"/>
              </a:rPr>
              <a:t>visits compared to two years ago.</a:t>
            </a:r>
          </a:p>
          <a:p>
            <a:pPr marL="1098337" lvl="2" indent="-173422">
              <a:buFont typeface="Arial" panose="020B0604020202020204" pitchFamily="34" charset="0"/>
              <a:buChar char="•"/>
            </a:pPr>
            <a:endParaRPr lang="en-US" sz="1000" dirty="0" smtClean="0">
              <a:latin typeface="Arial" panose="020B0604020202020204" pitchFamily="34" charset="0"/>
              <a:cs typeface="Arial" panose="020B0604020202020204" pitchFamily="34" charset="0"/>
            </a:endParaRPr>
          </a:p>
          <a:p>
            <a:pPr lvl="2"/>
            <a:endParaRPr lang="en-US" sz="1000" dirty="0" smtClean="0">
              <a:latin typeface="Arial" panose="020B0604020202020204" pitchFamily="34" charset="0"/>
              <a:cs typeface="Arial" panose="020B0604020202020204" pitchFamily="34" charset="0"/>
            </a:endParaRPr>
          </a:p>
          <a:p>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38</a:t>
            </a:fld>
            <a:endParaRPr lang="en-US"/>
          </a:p>
        </p:txBody>
      </p:sp>
    </p:spTree>
    <p:extLst>
      <p:ext uri="{BB962C8B-B14F-4D97-AF65-F5344CB8AC3E}">
        <p14:creationId xmlns:p14="http://schemas.microsoft.com/office/powerpoint/2010/main" val="21527524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We know you take a lot of pride in the important job you do.</a:t>
            </a:r>
          </a:p>
          <a:p>
            <a:pPr marL="175416" indent="-175416">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Join FMCSA and State enforcement agencies in our national commitment to prevent large truck and bus crashes and Get Road Smart about CSA.</a:t>
            </a:r>
          </a:p>
          <a:p>
            <a:pPr marL="175416" indent="-175416">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Following safety rules protects everyone on our motorways, including you—allowing you to continue cheering in the stands at your kids’ games, seeing them on graduation day, and celebrating every birthday, including yours, for years to come.</a:t>
            </a:r>
          </a:p>
          <a:p>
            <a:pPr marL="175416" indent="-175416">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Visit our website, review your safety record, learn and follow safety rules, and help strengthen your safety record as well as your employer’s while making America’s roads as safe as they can be for everyone.</a:t>
            </a:r>
          </a:p>
          <a:p>
            <a:endParaRPr lang="en-US" dirty="0" smtClean="0"/>
          </a:p>
          <a:p>
            <a:pPr marL="175416" indent="-175416">
              <a:buFont typeface="Arial" panose="020B0604020202020204" pitchFamily="34" charset="0"/>
              <a:buChar char="•"/>
            </a:pPr>
            <a:endParaRPr lang="en-US" baseline="0" dirty="0" smtClean="0">
              <a:solidFill>
                <a:srgbClr val="C00000"/>
              </a:solidFill>
              <a:latin typeface="Arial" panose="020B0604020202020204" pitchFamily="34" charset="0"/>
              <a:cs typeface="Arial" panose="020B0604020202020204" pitchFamily="34" charset="0"/>
            </a:endParaRPr>
          </a:p>
          <a:p>
            <a:endParaRPr lang="en-US" dirty="0" smtClean="0">
              <a:solidFill>
                <a:srgbClr val="C00000"/>
              </a:solidFill>
            </a:endParaRP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39</a:t>
            </a:fld>
            <a:endParaRPr lang="en-US"/>
          </a:p>
        </p:txBody>
      </p:sp>
    </p:spTree>
    <p:extLst>
      <p:ext uri="{BB962C8B-B14F-4D97-AF65-F5344CB8AC3E}">
        <p14:creationId xmlns:p14="http://schemas.microsoft.com/office/powerpoint/2010/main" val="2029504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CSA is the safety compliance and enforcement program that FMCSA uses to monitor the safety record of all registered motor carriers in the United States.</a:t>
            </a:r>
          </a:p>
          <a:p>
            <a:pPr marL="173422" indent="-173422">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CSA is important to every motor carrier, including owner-operators, because FMCSA uses it to identify, prioritize, and intervene with large truck and bus carriers who pose the highest safety risk on our roadways. You help keep your fleet on the road by adhering to FMCSA’s rules and regulations, and taking corrective action swiftly when necessary.</a:t>
            </a:r>
          </a:p>
          <a:p>
            <a:pPr marL="173422" indent="-173422">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Safety means business, and here’s why: we analyze data from 3.5 million roadside inspections, and 100,000 crash reports—including all violations, investigations, and crash reports from the last two years. Your drivers’ performance is included in your record, so it is essential to you that everyone understand and follow the CSA program.</a:t>
            </a:r>
          </a:p>
          <a:p>
            <a:pPr marL="173422" indent="-173422">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FMCSA launched CSA in 2010, after five years of collaborative, transparent, and research-based development, with listening sessions, a 30-month pilot phase in nine States, and an 8-month preview for enforcement and motor carriers. </a:t>
            </a:r>
          </a:p>
          <a:p>
            <a:pPr marL="173422" indent="-173422">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FMCSA made many enhancements to CSA during this time, and the Agency continues to improve the program to make it easier for carriers, drivers, and law enforcement to understand and correct safety compliance issues.</a:t>
            </a:r>
          </a:p>
          <a:p>
            <a:pPr>
              <a:lnSpc>
                <a:spcPct val="90000"/>
              </a:lnSpc>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4</a:t>
            </a:fld>
            <a:endParaRPr lang="en-US"/>
          </a:p>
        </p:txBody>
      </p:sp>
    </p:spTree>
    <p:extLst>
      <p:ext uri="{BB962C8B-B14F-4D97-AF65-F5344CB8AC3E}">
        <p14:creationId xmlns:p14="http://schemas.microsoft.com/office/powerpoint/2010/main" val="31932164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5416" indent="-175416">
              <a:buFont typeface="Arial" panose="020B0604020202020204" pitchFamily="34" charset="0"/>
              <a:buChar char="•"/>
            </a:pPr>
            <a:r>
              <a:rPr lang="en-US" sz="1100" dirty="0" smtClean="0">
                <a:latin typeface="Arial" panose="020B0604020202020204" pitchFamily="34" charset="0"/>
                <a:cs typeface="Arial" panose="020B0604020202020204" pitchFamily="34" charset="0"/>
              </a:rPr>
              <a:t>As part of our new Get Road Smart campaign to help learn about and follow important safety rules and requirements, FMCSA launched a new online Motor Carrier Resource Center, where you can find practical information and useful links about CSA, SMS, and more.</a:t>
            </a:r>
          </a:p>
          <a:p>
            <a:endParaRPr lang="en-US" sz="1100" dirty="0" smtClean="0">
              <a:solidFill>
                <a:srgbClr val="C00000"/>
              </a:solidFill>
              <a:latin typeface="Arial" panose="020B0604020202020204" pitchFamily="34" charset="0"/>
              <a:cs typeface="Arial" panose="020B0604020202020204" pitchFamily="34" charset="0"/>
            </a:endParaRPr>
          </a:p>
          <a:p>
            <a:pPr marL="175416" lvl="1" indent="-175416" defTabSz="467776">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We urge you to visit us online to Get Road Smart about CSA at </a:t>
            </a:r>
            <a:r>
              <a:rPr lang="en-US" sz="1100" dirty="0" smtClean="0">
                <a:latin typeface="Arial" pitchFamily="34" charset="0"/>
                <a:cs typeface="Arial" pitchFamily="34" charset="0"/>
                <a:hlinkClick r:id="rId3"/>
              </a:rPr>
              <a:t>http://csa.fmcsa.dot.gov/getroadsmart</a:t>
            </a:r>
            <a:r>
              <a:rPr lang="en-US" sz="1100" dirty="0" smtClean="0">
                <a:latin typeface="Arial" pitchFamily="34" charset="0"/>
                <a:cs typeface="Arial" pitchFamily="34" charset="0"/>
              </a:rPr>
              <a:t>.</a:t>
            </a:r>
            <a:endParaRPr lang="en-US" sz="1100"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40</a:t>
            </a:fld>
            <a:endParaRPr lang="en-US"/>
          </a:p>
        </p:txBody>
      </p:sp>
    </p:spTree>
    <p:extLst>
      <p:ext uri="{BB962C8B-B14F-4D97-AF65-F5344CB8AC3E}">
        <p14:creationId xmlns:p14="http://schemas.microsoft.com/office/powerpoint/2010/main" val="534877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lnSpc>
                <a:spcPct val="90000"/>
              </a:lnSpc>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There are over 5 million truck and bus drivers who share the road with more than 250 million motorists. That’s a lot of people to keep safe. </a:t>
            </a:r>
          </a:p>
          <a:p>
            <a:pPr marL="173422" indent="-173422">
              <a:lnSpc>
                <a:spcPct val="90000"/>
              </a:lnSpc>
              <a:buFont typeface="Arial" panose="020B0604020202020204" pitchFamily="34" charset="0"/>
              <a:buChar char="•"/>
              <a:defRPr/>
            </a:pPr>
            <a:endParaRPr lang="en-US" sz="1100" dirty="0" smtClean="0">
              <a:latin typeface="Arial" panose="020B0604020202020204" pitchFamily="34" charset="0"/>
              <a:cs typeface="Arial" panose="020B0604020202020204" pitchFamily="34" charset="0"/>
            </a:endParaRPr>
          </a:p>
          <a:p>
            <a:pPr marL="173422" indent="-173422">
              <a:lnSpc>
                <a:spcPct val="90000"/>
              </a:lnSpc>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We know how</a:t>
            </a:r>
            <a:r>
              <a:rPr lang="en-US" sz="1100" baseline="0" dirty="0" smtClean="0">
                <a:latin typeface="Arial" panose="020B0604020202020204" pitchFamily="34" charset="0"/>
                <a:cs typeface="Arial" panose="020B0604020202020204" pitchFamily="34" charset="0"/>
              </a:rPr>
              <a:t> seriously you take the responsibility of ensuring that your drivers, vehicles, and other motorists are safe on the road. You do much more than deliver goods and passengers to their destinations, so it’s essential</a:t>
            </a:r>
            <a:r>
              <a:rPr lang="en-US" sz="1100" dirty="0" smtClean="0">
                <a:latin typeface="Arial" panose="020B0604020202020204" pitchFamily="34" charset="0"/>
                <a:cs typeface="Arial" panose="020B0604020202020204" pitchFamily="34" charset="0"/>
              </a:rPr>
              <a:t> </a:t>
            </a:r>
            <a:r>
              <a:rPr lang="en-US" sz="1100" baseline="0" dirty="0" smtClean="0">
                <a:latin typeface="Arial" panose="020B0604020202020204" pitchFamily="34" charset="0"/>
                <a:cs typeface="Arial" panose="020B0604020202020204" pitchFamily="34" charset="0"/>
              </a:rPr>
              <a:t>that you and your drivers Get Road Smart about CSA.</a:t>
            </a:r>
          </a:p>
          <a:p>
            <a:pPr marL="173422" indent="-173422">
              <a:lnSpc>
                <a:spcPct val="90000"/>
              </a:lnSpc>
              <a:buFont typeface="Arial" panose="020B0604020202020204" pitchFamily="34" charset="0"/>
              <a:buChar char="•"/>
              <a:defRPr/>
            </a:pPr>
            <a:endParaRPr lang="en-US" sz="1100" baseline="0" dirty="0" smtClean="0">
              <a:latin typeface="Arial" panose="020B0604020202020204" pitchFamily="34" charset="0"/>
              <a:cs typeface="Arial" panose="020B0604020202020204" pitchFamily="34" charset="0"/>
            </a:endParaRPr>
          </a:p>
          <a:p>
            <a:pPr marL="173422" indent="-173422">
              <a:lnSpc>
                <a:spcPct val="90000"/>
              </a:lnSpc>
              <a:buFont typeface="Arial" panose="020B0604020202020204" pitchFamily="34" charset="0"/>
              <a:buChar char="•"/>
              <a:defRPr/>
            </a:pPr>
            <a:r>
              <a:rPr lang="en-US" sz="1100" baseline="0" dirty="0" smtClean="0">
                <a:latin typeface="Arial" panose="020B0604020202020204" pitchFamily="34" charset="0"/>
                <a:cs typeface="Arial" panose="020B0604020202020204" pitchFamily="34" charset="0"/>
              </a:rPr>
              <a:t>This presentation is designed to help you do just that. It gives you an overview of CSA’s three elements―the Safety</a:t>
            </a:r>
            <a:r>
              <a:rPr lang="en-US" sz="1100" dirty="0" smtClean="0">
                <a:latin typeface="Arial" panose="020B0604020202020204" pitchFamily="34" charset="0"/>
                <a:cs typeface="Arial" panose="020B0604020202020204" pitchFamily="34" charset="0"/>
              </a:rPr>
              <a:t> Measurement System (S</a:t>
            </a:r>
            <a:r>
              <a:rPr lang="en-US" sz="1100" baseline="0" dirty="0" smtClean="0">
                <a:latin typeface="Arial" panose="020B0604020202020204" pitchFamily="34" charset="0"/>
                <a:cs typeface="Arial" panose="020B0604020202020204" pitchFamily="34" charset="0"/>
              </a:rPr>
              <a:t>MS), the safety interventions process, and </a:t>
            </a:r>
            <a:r>
              <a:rPr lang="en-US" sz="1100" baseline="0" dirty="0" smtClean="0">
                <a:latin typeface="Arial" panose="020B0604020202020204" pitchFamily="34" charset="0"/>
                <a:cs typeface="Arial" panose="020B0604020202020204" pitchFamily="34" charset="0"/>
              </a:rPr>
              <a:t>the </a:t>
            </a:r>
            <a:r>
              <a:rPr lang="en-US" sz="1100" baseline="0" dirty="0" smtClean="0">
                <a:latin typeface="Arial" panose="020B0604020202020204" pitchFamily="34" charset="0"/>
                <a:cs typeface="Arial" panose="020B0604020202020204" pitchFamily="34" charset="0"/>
              </a:rPr>
              <a:t>Safety Fitness Determination</a:t>
            </a:r>
            <a:r>
              <a:rPr lang="en-US" sz="1100" dirty="0" smtClean="0">
                <a:latin typeface="Arial" panose="020B0604020202020204" pitchFamily="34" charset="0"/>
                <a:cs typeface="Arial" panose="020B0604020202020204" pitchFamily="34" charset="0"/>
              </a:rPr>
              <a:t> (S</a:t>
            </a:r>
            <a:r>
              <a:rPr lang="en-US" sz="1100" baseline="0" dirty="0" smtClean="0">
                <a:latin typeface="Arial" panose="020B0604020202020204" pitchFamily="34" charset="0"/>
                <a:cs typeface="Arial" panose="020B0604020202020204" pitchFamily="34" charset="0"/>
              </a:rPr>
              <a:t>FD). It also shows</a:t>
            </a:r>
            <a:r>
              <a:rPr lang="en-US" sz="1100" dirty="0" smtClean="0">
                <a:latin typeface="Arial" panose="020B0604020202020204" pitchFamily="34" charset="0"/>
                <a:cs typeface="Arial" panose="020B0604020202020204" pitchFamily="34" charset="0"/>
              </a:rPr>
              <a:t> you how to check and request a review of your safety data, </a:t>
            </a:r>
            <a:r>
              <a:rPr lang="en-US" sz="1100" baseline="0" dirty="0" smtClean="0">
                <a:latin typeface="Arial" panose="020B0604020202020204" pitchFamily="34" charset="0"/>
                <a:cs typeface="Arial" panose="020B0604020202020204" pitchFamily="34" charset="0"/>
              </a:rPr>
              <a:t>and </a:t>
            </a:r>
            <a:r>
              <a:rPr lang="en-US" sz="1100" dirty="0" smtClean="0">
                <a:latin typeface="Arial" panose="020B0604020202020204" pitchFamily="34" charset="0"/>
                <a:cs typeface="Arial" panose="020B0604020202020204" pitchFamily="34" charset="0"/>
              </a:rPr>
              <a:t>provides you with the tools and resources you need to improve your safety compliance. </a:t>
            </a:r>
            <a:endParaRPr lang="en-US" sz="1100" baseline="0" dirty="0" smtClean="0">
              <a:solidFill>
                <a:srgbClr val="C00000"/>
              </a:solidFill>
              <a:latin typeface="Arial" panose="020B0604020202020204" pitchFamily="34" charset="0"/>
              <a:cs typeface="Arial" panose="020B0604020202020204" pitchFamily="34" charset="0"/>
            </a:endParaRPr>
          </a:p>
          <a:p>
            <a:pPr>
              <a:lnSpc>
                <a:spcPct val="90000"/>
              </a:lnSpc>
              <a:defRPr/>
            </a:pPr>
            <a:endParaRPr lang="en-US" baseline="0" dirty="0" smtClean="0">
              <a:solidFill>
                <a:srgbClr val="C00000"/>
              </a:solidFill>
            </a:endParaRPr>
          </a:p>
          <a:p>
            <a:pPr marL="173422" indent="-173422">
              <a:lnSpc>
                <a:spcPct val="90000"/>
              </a:lnSpc>
              <a:buFont typeface="Arial" panose="020B0604020202020204" pitchFamily="34" charset="0"/>
              <a:buChar char="•"/>
              <a:defRPr/>
            </a:pPr>
            <a:endParaRPr lang="en-US" baseline="0" dirty="0" smtClean="0">
              <a:solidFill>
                <a:srgbClr val="C00000"/>
              </a:solidFill>
            </a:endParaRPr>
          </a:p>
          <a:p>
            <a:pPr>
              <a:lnSpc>
                <a:spcPct val="90000"/>
              </a:lnSpc>
              <a:defRPr/>
            </a:pPr>
            <a:endParaRPr lang="en-US" dirty="0" smtClean="0">
              <a:solidFill>
                <a:srgbClr val="C00000"/>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5</a:t>
            </a:fld>
            <a:endParaRPr lang="en-US"/>
          </a:p>
        </p:txBody>
      </p:sp>
    </p:spTree>
    <p:extLst>
      <p:ext uri="{BB962C8B-B14F-4D97-AF65-F5344CB8AC3E}">
        <p14:creationId xmlns:p14="http://schemas.microsoft.com/office/powerpoint/2010/main" val="232301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4" y="4387850"/>
            <a:ext cx="5559425" cy="4156075"/>
          </a:xfrm>
          <a:prstGeom prst="rect">
            <a:avLst/>
          </a:prstGeom>
        </p:spPr>
        <p:txBody>
          <a:bodyPr/>
          <a:lstStyle/>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The CSA program consists of three key components that work together to improve safety on America’s highways: </a:t>
            </a:r>
          </a:p>
          <a:p>
            <a:endParaRPr lang="en-US" sz="1100" dirty="0" smtClean="0">
              <a:latin typeface="Arial" panose="020B0604020202020204" pitchFamily="34" charset="0"/>
              <a:cs typeface="Arial" panose="020B0604020202020204" pitchFamily="34" charset="0"/>
            </a:endParaRPr>
          </a:p>
          <a:p>
            <a:pPr marL="635879" lvl="1"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The Safety Measurement System, or SMS</a:t>
            </a:r>
          </a:p>
          <a:p>
            <a:pPr marL="635879" lvl="1"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The safety interventions process</a:t>
            </a:r>
          </a:p>
          <a:p>
            <a:pPr marL="635879" lvl="1"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The </a:t>
            </a:r>
            <a:r>
              <a:rPr lang="en-US" sz="1100" dirty="0" smtClean="0">
                <a:latin typeface="Arial" panose="020B0604020202020204" pitchFamily="34" charset="0"/>
                <a:cs typeface="Arial" panose="020B0604020202020204" pitchFamily="34" charset="0"/>
              </a:rPr>
              <a:t>SFD </a:t>
            </a:r>
            <a:endParaRPr lang="en-US" sz="1100" dirty="0" smtClean="0">
              <a:latin typeface="Arial" panose="020B0604020202020204" pitchFamily="34" charset="0"/>
              <a:cs typeface="Arial" panose="020B0604020202020204" pitchFamily="34" charset="0"/>
            </a:endParaRPr>
          </a:p>
          <a:p>
            <a:pPr marL="0" indent="0">
              <a:buNone/>
            </a:pPr>
            <a:endParaRPr lang="en-US" sz="11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We will provide an overview of all three elements, and then take a closer look at each, starting with the SMS.</a:t>
            </a:r>
          </a:p>
          <a:p>
            <a:pPr marL="173422" indent="-173422">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Through the SMS, CSA analyzes data from roadside inspections, including all violations, investigations, and crash reports from the last two years to prioritize carriers for interventions. It’s important to remember that all roadside inspection results and crash reports count in the SMS, not just out-of-service violations.</a:t>
            </a:r>
          </a:p>
          <a:p>
            <a:pPr marL="173422" indent="-173422">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The second element of the CSA program is the safety interventions process. An intervention is an enforcement action that may be taken when a carrier’s</a:t>
            </a:r>
            <a:r>
              <a:rPr lang="en-US" sz="1100" baseline="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safety performance data indicate a potential safety risk. An FMCSA</a:t>
            </a:r>
            <a:r>
              <a:rPr lang="en-US" sz="1100" baseline="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intervention evaluates why safety problems occur, recommends remedies,</a:t>
            </a:r>
            <a:r>
              <a:rPr lang="en-US" sz="1100" baseline="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encourages corrective action, and when necessary, invokes strong</a:t>
            </a:r>
            <a:r>
              <a:rPr lang="en-US" sz="1100" baseline="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penalties for carriers failing to comply.</a:t>
            </a:r>
          </a:p>
          <a:p>
            <a:pPr marL="173422" indent="-173422">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r>
              <a:rPr lang="en-US" sz="1100" kern="1200" dirty="0" smtClean="0">
                <a:solidFill>
                  <a:schemeClr val="tx1"/>
                </a:solidFill>
                <a:effectLst/>
                <a:latin typeface="Arial" panose="020B0604020202020204" pitchFamily="34" charset="0"/>
                <a:cs typeface="Arial" panose="020B0604020202020204" pitchFamily="34" charset="0"/>
              </a:rPr>
              <a:t>The SFD is the rule component of the program. It uses the safety rating process in 49 CFR Part 385. </a:t>
            </a:r>
            <a:endParaRPr lang="en-US" sz="1100" kern="1200" dirty="0" smtClean="0">
              <a:solidFill>
                <a:schemeClr val="tx1"/>
              </a:solidFill>
              <a:effectLst/>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Now, let’s take a closer look at the heart of CSA—the SMS.</a:t>
            </a:r>
          </a:p>
          <a:p>
            <a:endParaRPr lang="en-US" sz="1100" kern="1200" dirty="0" smtClean="0">
              <a:solidFill>
                <a:schemeClr val="tx1"/>
              </a:solidFill>
              <a:effectLst/>
              <a:latin typeface="Arial" panose="020B0604020202020204" pitchFamily="34" charset="0"/>
              <a:cs typeface="Arial" panose="020B0604020202020204" pitchFamily="34" charset="0"/>
            </a:endParaRPr>
          </a:p>
          <a:p>
            <a:pPr lvl="0"/>
            <a:endParaRPr lang="en-US" sz="1100" kern="1200" dirty="0" smtClean="0">
              <a:solidFill>
                <a:schemeClr val="tx1"/>
              </a:solidFill>
              <a:effectLst/>
              <a:latin typeface="Arial" panose="020B0604020202020204" pitchFamily="34" charset="0"/>
              <a:cs typeface="Arial" panose="020B0604020202020204" pitchFamily="34" charset="0"/>
            </a:endParaRPr>
          </a:p>
          <a:p>
            <a:pPr marL="173417" indent="-173417">
              <a:buFont typeface="Arial" panose="020B0604020202020204" pitchFamily="34" charset="0"/>
              <a:buChar char="•"/>
            </a:pPr>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6</a:t>
            </a:fld>
            <a:endParaRPr lang="en-US" dirty="0"/>
          </a:p>
        </p:txBody>
      </p:sp>
    </p:spTree>
    <p:extLst>
      <p:ext uri="{BB962C8B-B14F-4D97-AF65-F5344CB8AC3E}">
        <p14:creationId xmlns:p14="http://schemas.microsoft.com/office/powerpoint/2010/main" val="3562627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7</a:t>
            </a:fld>
            <a:endParaRPr lang="en-US"/>
          </a:p>
        </p:txBody>
      </p:sp>
    </p:spTree>
    <p:extLst>
      <p:ext uri="{BB962C8B-B14F-4D97-AF65-F5344CB8AC3E}">
        <p14:creationId xmlns:p14="http://schemas.microsoft.com/office/powerpoint/2010/main" val="3654777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The SMS assesses motor carrier safety compliance and identifies carriers for interventions using all roadside violation, inspection, and crash data. This means that each year data from at least 3.5 million roadside inspections and crash reports feed into SMS to identify noncompliant and at-risk carriers.</a:t>
            </a:r>
          </a:p>
          <a:p>
            <a:pPr marL="0" indent="0">
              <a:buNone/>
            </a:pPr>
            <a:endParaRPr lang="en-US" sz="110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The SMS assesses carrier safety based on 24 months of inspection and crash data and considers:</a:t>
            </a:r>
          </a:p>
          <a:p>
            <a:pPr marL="0" indent="0">
              <a:buNone/>
            </a:pPr>
            <a:endParaRPr lang="en-US" sz="1100" dirty="0" smtClean="0">
              <a:latin typeface="Arial" panose="020B0604020202020204" pitchFamily="34" charset="0"/>
              <a:cs typeface="Arial" panose="020B0604020202020204" pitchFamily="34" charset="0"/>
            </a:endParaRPr>
          </a:p>
          <a:p>
            <a:pPr marL="635879" lvl="1"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The number of safety violations, such as speeding, fatigued driving, and crashes</a:t>
            </a:r>
          </a:p>
          <a:p>
            <a:pPr marL="635879" lvl="1"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The severity of violations or crashes</a:t>
            </a:r>
          </a:p>
          <a:p>
            <a:pPr marL="635879" lvl="1"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When the safety violations occurred, with recent events weighted more heavily</a:t>
            </a:r>
          </a:p>
          <a:p>
            <a:pPr marL="635879" lvl="1" indent="-173422">
              <a:buFont typeface="Arial" panose="020B0604020202020204" pitchFamily="34" charset="0"/>
              <a:buChar char="•"/>
            </a:pPr>
            <a:endParaRPr lang="en-US" sz="1100" dirty="0" smtClean="0">
              <a:latin typeface="Arial" panose="020B0604020202020204" pitchFamily="34" charset="0"/>
              <a:cs typeface="Arial" panose="020B0604020202020204" pitchFamily="34" charset="0"/>
            </a:endParaRPr>
          </a:p>
          <a:p>
            <a:pPr marL="173422" lvl="1" indent="-173422">
              <a:buFont typeface="Arial" panose="020B0604020202020204" pitchFamily="34" charset="0"/>
              <a:buChar char="•"/>
            </a:pPr>
            <a:r>
              <a:rPr lang="en-US" sz="1100" dirty="0" smtClean="0">
                <a:latin typeface="Arial" panose="020B0604020202020204" pitchFamily="34" charset="0"/>
                <a:cs typeface="Arial" panose="020B0604020202020204" pitchFamily="34" charset="0"/>
              </a:rPr>
              <a:t>FMCSA updates the SMS once a month with roadside inspection and crash data from the past 24 months.</a:t>
            </a:r>
          </a:p>
          <a:p>
            <a:pPr marL="173422" indent="-173422">
              <a:buFont typeface="Arial" panose="020B0604020202020204" pitchFamily="34" charset="0"/>
              <a:buChar char="•"/>
            </a:pPr>
            <a:endParaRPr lang="en-US" sz="1100" baseline="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baseline="0" dirty="0" smtClean="0">
                <a:latin typeface="Arial" panose="020B0604020202020204" pitchFamily="34" charset="0"/>
                <a:cs typeface="Arial" panose="020B0604020202020204" pitchFamily="34" charset="0"/>
              </a:rPr>
              <a:t>FMCSA organizes the SMS data into seven Behavior Analysis and Safety Improvement Categories, or BASICs. The BASICs relate to unsafe behaviors that may cause crashes</a:t>
            </a:r>
            <a:r>
              <a:rPr lang="en-US" sz="1100" dirty="0" smtClean="0">
                <a:latin typeface="Arial" panose="020B0604020202020204" pitchFamily="34" charset="0"/>
                <a:cs typeface="Arial" panose="020B0604020202020204" pitchFamily="34" charset="0"/>
              </a:rPr>
              <a:t>.</a:t>
            </a:r>
          </a:p>
          <a:p>
            <a:pPr marL="173422" indent="-173422">
              <a:buFont typeface="Arial" panose="020B0604020202020204" pitchFamily="34" charset="0"/>
              <a:buChar char="•"/>
            </a:pPr>
            <a:endParaRPr lang="en-US" sz="1100" baseline="0" dirty="0" smtClean="0">
              <a:latin typeface="Arial" panose="020B0604020202020204" pitchFamily="34" charset="0"/>
              <a:cs typeface="Arial" panose="020B0604020202020204" pitchFamily="34" charset="0"/>
            </a:endParaRPr>
          </a:p>
          <a:p>
            <a:pPr marL="173422" indent="-173422">
              <a:buFont typeface="Arial" panose="020B0604020202020204" pitchFamily="34" charset="0"/>
              <a:buChar char="•"/>
            </a:pPr>
            <a:r>
              <a:rPr lang="en-US" sz="1100" baseline="0" dirty="0" smtClean="0">
                <a:latin typeface="Arial" panose="020B0604020202020204" pitchFamily="34" charset="0"/>
                <a:cs typeface="Arial" panose="020B0604020202020204" pitchFamily="34" charset="0"/>
              </a:rPr>
              <a:t>We will discuss the seven BASICs in more detail on the next two slides.  </a:t>
            </a:r>
            <a:endParaRPr lang="en-US" sz="11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8</a:t>
            </a:fld>
            <a:endParaRPr lang="en-US"/>
          </a:p>
        </p:txBody>
      </p:sp>
    </p:spTree>
    <p:extLst>
      <p:ext uri="{BB962C8B-B14F-4D97-AF65-F5344CB8AC3E}">
        <p14:creationId xmlns:p14="http://schemas.microsoft.com/office/powerpoint/2010/main" val="3198962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156075"/>
          </a:xfrm>
          <a:prstGeom prst="rect">
            <a:avLst/>
          </a:prstGeom>
        </p:spPr>
        <p:txBody>
          <a:bodyPr/>
          <a:lstStyle/>
          <a:p>
            <a:pPr marL="173422" indent="-173422" defTabSz="462458">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The SMS assesses your safety compliance with FMCSA’s regulations by organizing your roadside inspection, crash, and investigation data into seven safety behavior categories or BASICs:</a:t>
            </a:r>
          </a:p>
          <a:p>
            <a:pPr marL="173422" indent="-173422" defTabSz="462458">
              <a:buFont typeface="Arial" panose="020B0604020202020204" pitchFamily="34" charset="0"/>
              <a:buChar char="•"/>
              <a:defRPr/>
            </a:pPr>
            <a:endParaRPr lang="en-US" sz="1100" dirty="0" smtClean="0">
              <a:latin typeface="Arial" panose="020B0604020202020204" pitchFamily="34" charset="0"/>
              <a:cs typeface="Arial" panose="020B0604020202020204" pitchFamily="34" charset="0"/>
            </a:endParaRPr>
          </a:p>
          <a:p>
            <a:pPr marL="635879" lvl="1" indent="-173422" defTabSz="462458">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Unsafe Driving</a:t>
            </a:r>
          </a:p>
          <a:p>
            <a:pPr marL="635879" lvl="1" indent="-173422" defTabSz="462458">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Crash Indicator</a:t>
            </a:r>
          </a:p>
          <a:p>
            <a:pPr marL="635879" lvl="1" indent="-173422" defTabSz="462458">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Hours-of-Service Compliance</a:t>
            </a:r>
          </a:p>
          <a:p>
            <a:pPr marL="635879" lvl="1" indent="-173422" defTabSz="462458">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Vehicle Maintenance</a:t>
            </a:r>
          </a:p>
          <a:p>
            <a:pPr marL="635879" lvl="1" indent="-173422" defTabSz="462458">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Controlled Substances/Alcohol</a:t>
            </a:r>
          </a:p>
          <a:p>
            <a:pPr marL="635879" lvl="1" indent="-173422" defTabSz="462458">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Hazardous Materials (HM) Compliance</a:t>
            </a:r>
          </a:p>
          <a:p>
            <a:pPr marL="635879" lvl="1" indent="-173422" defTabSz="462458">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Driver Fitness</a:t>
            </a:r>
          </a:p>
          <a:p>
            <a:pPr marL="173422" indent="-173422" defTabSz="462458">
              <a:buFont typeface="Arial" panose="020B0604020202020204" pitchFamily="34" charset="0"/>
              <a:buChar char="•"/>
              <a:defRPr/>
            </a:pPr>
            <a:endParaRPr lang="en-US" sz="1100" dirty="0" smtClean="0">
              <a:latin typeface="Arial" panose="020B0604020202020204" pitchFamily="34" charset="0"/>
              <a:cs typeface="Arial" panose="020B0604020202020204" pitchFamily="34" charset="0"/>
            </a:endParaRPr>
          </a:p>
          <a:p>
            <a:pPr marL="173422" indent="-173422" defTabSz="462458">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The BASICs help you understand where you stand in terms of safety compliance with FMCSA regulations, or Federal Motor Carrier Safety Regulations (FMCSRs). Each BASIC addresses specific requirements in the FMCSRs, and focuses on behaviors linked to crash risk.</a:t>
            </a:r>
          </a:p>
          <a:p>
            <a:pPr defTabSz="462458">
              <a:defRPr/>
            </a:pPr>
            <a:endParaRPr lang="en-US" sz="1100" dirty="0" smtClean="0">
              <a:latin typeface="Arial" panose="020B0604020202020204" pitchFamily="34" charset="0"/>
              <a:cs typeface="Arial" panose="020B0604020202020204" pitchFamily="34" charset="0"/>
            </a:endParaRPr>
          </a:p>
          <a:p>
            <a:pPr marL="173422" indent="-173422" defTabSz="462458">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For instance, the Unsafe Driving BASIC relates to Parts 392 and 397 of the FMCSRs, and refers to the operation of CMVs by drivers in a dangerous or careless manner. Some examples of roadside safety violations that may cause a carrier to rank poorly in this BASIC include speeding, reckless driving, improper lane change, and inattention.</a:t>
            </a:r>
          </a:p>
          <a:p>
            <a:pPr marL="173422" indent="-173422" defTabSz="462458">
              <a:buFont typeface="Arial" panose="020B0604020202020204" pitchFamily="34" charset="0"/>
              <a:buChar char="•"/>
              <a:defRPr/>
            </a:pPr>
            <a:endParaRPr lang="en-US" sz="1100" dirty="0" smtClean="0">
              <a:latin typeface="Arial" panose="020B0604020202020204" pitchFamily="34" charset="0"/>
              <a:cs typeface="Arial" panose="020B0604020202020204" pitchFamily="34" charset="0"/>
            </a:endParaRPr>
          </a:p>
          <a:p>
            <a:pPr marL="173422" indent="-173422" defTabSz="462458">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We’ve listed example roadside violations for each BASIC on this slide.</a:t>
            </a:r>
          </a:p>
          <a:p>
            <a:pPr marL="173422" indent="-173422" defTabSz="462458">
              <a:buFont typeface="Arial" panose="020B0604020202020204" pitchFamily="34" charset="0"/>
              <a:buChar char="•"/>
              <a:defRPr/>
            </a:pPr>
            <a:endParaRPr lang="en-US" sz="1100" dirty="0" smtClean="0">
              <a:latin typeface="Arial" panose="020B0604020202020204" pitchFamily="34" charset="0"/>
              <a:cs typeface="Arial" panose="020B0604020202020204" pitchFamily="34" charset="0"/>
            </a:endParaRPr>
          </a:p>
          <a:p>
            <a:pPr marL="173422" indent="-173422" defTabSz="462458">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There are two ways that your safety performance is measured in each BASIC―the BASIC measure and the BASIC percentile. It is important to know the difference between the two and how each of these measurements is calculated. We will cover these on the next couple of slides.</a:t>
            </a:r>
          </a:p>
          <a:p>
            <a:pPr marL="173422" indent="-173422" defTabSz="462458">
              <a:buFont typeface="Arial" panose="020B0604020202020204" pitchFamily="34" charset="0"/>
              <a:buChar char="•"/>
              <a:defRPr/>
            </a:pPr>
            <a:endParaRPr lang="en-US" dirty="0" smtClean="0">
              <a:latin typeface="Arial" panose="020B0604020202020204" pitchFamily="34" charset="0"/>
              <a:cs typeface="Arial" panose="020B0604020202020204" pitchFamily="34" charset="0"/>
            </a:endParaRPr>
          </a:p>
          <a:p>
            <a:pPr defTabSz="462458">
              <a:defRPr/>
            </a:pPr>
            <a:endParaRPr lang="en-US" dirty="0" smtClean="0"/>
          </a:p>
          <a:p>
            <a:pPr marL="173422" indent="-173422" defTabSz="462458">
              <a:buFont typeface="Arial" panose="020B0604020202020204" pitchFamily="34" charset="0"/>
              <a:buChar char="•"/>
              <a:defRPr/>
            </a:pPr>
            <a:endParaRPr lang="en-US" dirty="0" smtClean="0"/>
          </a:p>
          <a:p>
            <a:pPr marL="173422" indent="-173422" defTabSz="462458">
              <a:buFont typeface="Arial" panose="020B0604020202020204" pitchFamily="34" charset="0"/>
              <a:buChar char="•"/>
              <a:defRPr/>
            </a:pPr>
            <a:endParaRPr lang="en-US" dirty="0" smtClean="0"/>
          </a:p>
          <a:p>
            <a:pPr marL="173422" indent="-173422" defTabSz="462458">
              <a:buFont typeface="Arial" panose="020B0604020202020204" pitchFamily="34" charset="0"/>
              <a:buChar char="•"/>
              <a:defRPr/>
            </a:pPr>
            <a:endParaRPr lang="en-US" dirty="0" smtClean="0"/>
          </a:p>
          <a:p>
            <a:pPr marL="173422" indent="-173422" defTabSz="462458">
              <a:buFont typeface="Arial" panose="020B0604020202020204" pitchFamily="34" charset="0"/>
              <a:buChar char="•"/>
              <a:defRPr/>
            </a:pPr>
            <a:endParaRPr lang="en-US" dirty="0" smtClean="0"/>
          </a:p>
          <a:p>
            <a:pPr marL="173422" indent="-173422" defTabSz="462458">
              <a:buFont typeface="Arial" panose="020B0604020202020204" pitchFamily="34" charset="0"/>
              <a:buChar char="•"/>
              <a:defRPr/>
            </a:pPr>
            <a:endParaRPr lang="en-US" dirty="0" smtClean="0"/>
          </a:p>
          <a:p>
            <a:pPr marL="173422" indent="-173422" defTabSz="462458">
              <a:buFont typeface="Arial" panose="020B0604020202020204" pitchFamily="34" charset="0"/>
              <a:buChar char="•"/>
              <a:defRPr/>
            </a:pPr>
            <a:endParaRPr lang="en-US" dirty="0" smtClean="0"/>
          </a:p>
          <a:p>
            <a:pPr marL="173422" indent="-173422" defTabSz="462458">
              <a:buFont typeface="Arial" panose="020B0604020202020204" pitchFamily="34" charset="0"/>
              <a:buChar char="•"/>
              <a:defRPr/>
            </a:pPr>
            <a:endParaRPr lang="en-US" dirty="0" smtClean="0"/>
          </a:p>
          <a:p>
            <a:pPr marL="173422" indent="-173422" defTabSz="462458">
              <a:buFont typeface="Arial" panose="020B0604020202020204" pitchFamily="34" charset="0"/>
              <a:buChar char="•"/>
              <a:defRPr/>
            </a:pPr>
            <a:endParaRPr lang="en-US" dirty="0" smtClean="0"/>
          </a:p>
          <a:p>
            <a:pPr marL="173422" indent="-173422" defTabSz="462458">
              <a:buFont typeface="Arial" panose="020B0604020202020204" pitchFamily="34" charset="0"/>
              <a:buChar char="•"/>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80A3430-AC64-7047-A32F-B27368A7A5A4}" type="slidenum">
              <a:rPr lang="en-US" smtClean="0"/>
              <a:pPr/>
              <a:t>9</a:t>
            </a:fld>
            <a:endParaRPr lang="en-US"/>
          </a:p>
        </p:txBody>
      </p:sp>
    </p:spTree>
    <p:extLst>
      <p:ext uri="{BB962C8B-B14F-4D97-AF65-F5344CB8AC3E}">
        <p14:creationId xmlns:p14="http://schemas.microsoft.com/office/powerpoint/2010/main" val="3121867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2" name="Picture 1" descr="gr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3400"/>
            <a:ext cx="9144000" cy="5537200"/>
          </a:xfrm>
          <a:prstGeom prst="rect">
            <a:avLst/>
          </a:prstGeom>
        </p:spPr>
      </p:pic>
      <p:sp>
        <p:nvSpPr>
          <p:cNvPr id="6" name="Text Placeholder 5"/>
          <p:cNvSpPr>
            <a:spLocks noGrp="1"/>
          </p:cNvSpPr>
          <p:nvPr>
            <p:ph type="body" sz="quarter" idx="13" hasCustomPrompt="1"/>
          </p:nvPr>
        </p:nvSpPr>
        <p:spPr>
          <a:xfrm>
            <a:off x="431800" y="4089400"/>
            <a:ext cx="7975600" cy="635000"/>
          </a:xfrm>
          <a:prstGeom prst="rect">
            <a:avLst/>
          </a:prstGeom>
        </p:spPr>
        <p:txBody>
          <a:bodyPr vert="horz"/>
          <a:lstStyle>
            <a:lvl1pPr marL="0" indent="0">
              <a:buNone/>
              <a:defRPr baseline="0">
                <a:solidFill>
                  <a:schemeClr val="bg1"/>
                </a:solidFill>
                <a:latin typeface="Arial Black"/>
              </a:defRPr>
            </a:lvl1pPr>
          </a:lstStyle>
          <a:p>
            <a:pPr lvl="0"/>
            <a:r>
              <a:rPr lang="en-US" dirty="0" smtClean="0"/>
              <a:t>Click to Edit Title Slide Name</a:t>
            </a:r>
          </a:p>
        </p:txBody>
      </p:sp>
      <p:sp>
        <p:nvSpPr>
          <p:cNvPr id="7" name="Text Placeholder 10"/>
          <p:cNvSpPr>
            <a:spLocks noGrp="1"/>
          </p:cNvSpPr>
          <p:nvPr>
            <p:ph type="body" sz="quarter" idx="14" hasCustomPrompt="1"/>
          </p:nvPr>
        </p:nvSpPr>
        <p:spPr>
          <a:xfrm>
            <a:off x="431800" y="4724400"/>
            <a:ext cx="7340600" cy="609600"/>
          </a:xfrm>
          <a:prstGeom prst="rect">
            <a:avLst/>
          </a:prstGeom>
        </p:spPr>
        <p:txBody>
          <a:bodyPr vert="horz"/>
          <a:lstStyle>
            <a:lvl1pPr marL="0" indent="0">
              <a:buNone/>
              <a:defRPr sz="2800" b="1" baseline="0">
                <a:solidFill>
                  <a:srgbClr val="FEB825"/>
                </a:solidFill>
                <a:latin typeface="Arial"/>
                <a:cs typeface="Arial"/>
              </a:defRPr>
            </a:lvl1pPr>
          </a:lstStyle>
          <a:p>
            <a:pPr lvl="0"/>
            <a:r>
              <a:rPr lang="en-US" dirty="0" smtClean="0"/>
              <a:t>Click to Edit Date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Picture / Bullets">
    <p:spTree>
      <p:nvGrpSpPr>
        <p:cNvPr id="1" name=""/>
        <p:cNvGrpSpPr/>
        <p:nvPr/>
      </p:nvGrpSpPr>
      <p:grpSpPr>
        <a:xfrm>
          <a:off x="0" y="0"/>
          <a:ext cx="0" cy="0"/>
          <a:chOff x="0" y="0"/>
          <a:chExt cx="0" cy="0"/>
        </a:xfrm>
      </p:grpSpPr>
      <p:sp>
        <p:nvSpPr>
          <p:cNvPr id="3" name="TextBox 2"/>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29"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9" name="Title 29"/>
          <p:cNvSpPr>
            <a:spLocks noGrp="1"/>
          </p:cNvSpPr>
          <p:nvPr>
            <p:ph type="title"/>
          </p:nvPr>
        </p:nvSpPr>
        <p:spPr>
          <a:xfrm>
            <a:off x="228600" y="609600"/>
            <a:ext cx="7982764" cy="685800"/>
          </a:xfrm>
          <a:prstGeom prst="rect">
            <a:avLst/>
          </a:prstGeom>
        </p:spPr>
        <p:txBody>
          <a:bodyPr vert="horz"/>
          <a:lstStyle>
            <a:lvl1pPr algn="l">
              <a:defRPr sz="2800">
                <a:solidFill>
                  <a:srgbClr val="FEB825"/>
                </a:solidFill>
                <a:latin typeface="Arial Black"/>
                <a:cs typeface="Arial Black"/>
              </a:defRPr>
            </a:lvl1pPr>
          </a:lstStyle>
          <a:p>
            <a:r>
              <a:rPr lang="en-US" dirty="0" smtClean="0"/>
              <a:t>Click to edit Master title style</a:t>
            </a:r>
            <a:endParaRPr lang="en-US" dirty="0"/>
          </a:p>
        </p:txBody>
      </p:sp>
      <p:sp>
        <p:nvSpPr>
          <p:cNvPr id="7" name="Content Placeholder 2"/>
          <p:cNvSpPr>
            <a:spLocks noGrp="1"/>
          </p:cNvSpPr>
          <p:nvPr>
            <p:ph idx="1"/>
          </p:nvPr>
        </p:nvSpPr>
        <p:spPr>
          <a:xfrm>
            <a:off x="3886200" y="1371600"/>
            <a:ext cx="5029200" cy="3962401"/>
          </a:xfrm>
          <a:prstGeom prst="rect">
            <a:avLst/>
          </a:prstGeom>
        </p:spPr>
        <p:txBody>
          <a:bodyPr/>
          <a:lstStyle>
            <a:lvl1pPr>
              <a:defRPr sz="2400">
                <a:solidFill>
                  <a:schemeClr val="tx1">
                    <a:lumMod val="75000"/>
                    <a:lumOff val="25000"/>
                  </a:schemeClr>
                </a:solidFill>
                <a:latin typeface="Arial"/>
                <a:cs typeface="Arial"/>
              </a:defRPr>
            </a:lvl1pPr>
            <a:lvl2pPr>
              <a:defRPr sz="2200">
                <a:solidFill>
                  <a:schemeClr val="tx1">
                    <a:lumMod val="75000"/>
                    <a:lumOff val="25000"/>
                  </a:schemeClr>
                </a:solidFill>
                <a:latin typeface="Arial"/>
                <a:cs typeface="Arial"/>
              </a:defRPr>
            </a:lvl2pPr>
            <a:lvl3pPr>
              <a:defRPr sz="2000">
                <a:solidFill>
                  <a:schemeClr val="tx1">
                    <a:lumMod val="75000"/>
                    <a:lumOff val="25000"/>
                  </a:schemeClr>
                </a:solidFill>
                <a:latin typeface="Arial"/>
                <a:cs typeface="Arial"/>
              </a:defRPr>
            </a:lvl3pPr>
            <a:lvl4pPr>
              <a:defRPr sz="1800">
                <a:solidFill>
                  <a:schemeClr val="tx1">
                    <a:lumMod val="75000"/>
                    <a:lumOff val="25000"/>
                  </a:schemeClr>
                </a:solidFill>
                <a:latin typeface="Arial"/>
                <a:cs typeface="Arial"/>
              </a:defRPr>
            </a:lvl4pPr>
            <a:lvl5pPr>
              <a:defRPr sz="1600">
                <a:solidFill>
                  <a:schemeClr val="tx1">
                    <a:lumMod val="75000"/>
                    <a:lumOff val="25000"/>
                  </a:schemeClr>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icture Placeholder 9"/>
          <p:cNvSpPr>
            <a:spLocks noGrp="1"/>
          </p:cNvSpPr>
          <p:nvPr>
            <p:ph type="pic" sz="quarter" idx="12"/>
          </p:nvPr>
        </p:nvSpPr>
        <p:spPr>
          <a:xfrm>
            <a:off x="228600" y="1371600"/>
            <a:ext cx="3581400" cy="3962401"/>
          </a:xfrm>
          <a:prstGeom prst="rect">
            <a:avLst/>
          </a:prstGeom>
        </p:spPr>
        <p:txBody>
          <a:bodyPr vert="horz"/>
          <a:lstStyle>
            <a:lvl1pPr marL="0" indent="0">
              <a:buNone/>
              <a:defRPr/>
            </a:lvl1pPr>
          </a:lstStyle>
          <a:p>
            <a:r>
              <a:rPr lang="en-US" dirty="0" smtClean="0"/>
              <a:t>Drag picture to placeholder or click icon to add</a:t>
            </a:r>
            <a:endParaRPr lang="en-US" dirty="0"/>
          </a:p>
        </p:txBody>
      </p:sp>
    </p:spTree>
    <p:extLst>
      <p:ext uri="{BB962C8B-B14F-4D97-AF65-F5344CB8AC3E}">
        <p14:creationId xmlns:p14="http://schemas.microsoft.com/office/powerpoint/2010/main" val="2958223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Bullets/Blue backgroun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533400"/>
            <a:ext cx="9144000" cy="5524500"/>
          </a:xfrm>
          <a:prstGeom prst="rect">
            <a:avLst/>
          </a:prstGeom>
          <a:solidFill>
            <a:srgbClr val="7684A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15"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6" name="Title 29"/>
          <p:cNvSpPr>
            <a:spLocks noGrp="1"/>
          </p:cNvSpPr>
          <p:nvPr>
            <p:ph type="title"/>
          </p:nvPr>
        </p:nvSpPr>
        <p:spPr>
          <a:xfrm>
            <a:off x="228600" y="609600"/>
            <a:ext cx="8229600" cy="609599"/>
          </a:xfrm>
          <a:prstGeom prst="rect">
            <a:avLst/>
          </a:prstGeom>
        </p:spPr>
        <p:txBody>
          <a:bodyPr vert="horz"/>
          <a:lstStyle>
            <a:lvl1pPr algn="l">
              <a:defRPr sz="2800">
                <a:solidFill>
                  <a:srgbClr val="FEB825"/>
                </a:solidFill>
                <a:latin typeface="Arial Black"/>
                <a:cs typeface="Arial Black"/>
              </a:defRPr>
            </a:lvl1pPr>
          </a:lstStyle>
          <a:p>
            <a:r>
              <a:rPr lang="en-US" dirty="0" smtClean="0"/>
              <a:t>Click to edit Master title style</a:t>
            </a:r>
            <a:endParaRPr lang="en-US" dirty="0"/>
          </a:p>
        </p:txBody>
      </p:sp>
      <p:sp>
        <p:nvSpPr>
          <p:cNvPr id="10" name="Content Placeholder 2"/>
          <p:cNvSpPr>
            <a:spLocks noGrp="1"/>
          </p:cNvSpPr>
          <p:nvPr>
            <p:ph idx="1"/>
          </p:nvPr>
        </p:nvSpPr>
        <p:spPr>
          <a:xfrm>
            <a:off x="237808" y="1295400"/>
            <a:ext cx="8220391" cy="4367396"/>
          </a:xfrm>
          <a:prstGeom prst="rect">
            <a:avLst/>
          </a:prstGeom>
        </p:spPr>
        <p:txBody>
          <a:bodyPr/>
          <a:lstStyle>
            <a:lvl1pPr>
              <a:defRPr sz="2400">
                <a:solidFill>
                  <a:schemeClr val="bg1"/>
                </a:solidFill>
                <a:latin typeface="Arial"/>
                <a:cs typeface="Arial"/>
              </a:defRPr>
            </a:lvl1pPr>
            <a:lvl2pPr>
              <a:defRPr sz="2200">
                <a:solidFill>
                  <a:schemeClr val="bg1"/>
                </a:solidFill>
                <a:latin typeface="Arial"/>
                <a:cs typeface="Arial"/>
              </a:defRPr>
            </a:lvl2pPr>
            <a:lvl3pPr>
              <a:defRPr sz="2000">
                <a:solidFill>
                  <a:schemeClr val="bg1"/>
                </a:solidFill>
                <a:latin typeface="Arial"/>
                <a:cs typeface="Arial"/>
              </a:defRPr>
            </a:lvl3pPr>
            <a:lvl4pPr>
              <a:defRPr sz="1800">
                <a:solidFill>
                  <a:schemeClr val="bg1"/>
                </a:solidFill>
                <a:latin typeface="Arial"/>
                <a:cs typeface="Arial"/>
              </a:defRPr>
            </a:lvl4pPr>
            <a:lvl5pPr>
              <a:defRPr sz="1600">
                <a:solidFill>
                  <a:schemeClr val="bg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572702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Bullets/Gray backgroun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533400"/>
            <a:ext cx="9144000" cy="5524500"/>
          </a:xfrm>
          <a:prstGeom prst="rect">
            <a:avLst/>
          </a:prstGeom>
          <a:solidFill>
            <a:schemeClr val="tx1">
              <a:lumMod val="50000"/>
              <a:lumOff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15"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6" name="Title 29"/>
          <p:cNvSpPr>
            <a:spLocks noGrp="1"/>
          </p:cNvSpPr>
          <p:nvPr>
            <p:ph type="title"/>
          </p:nvPr>
        </p:nvSpPr>
        <p:spPr>
          <a:xfrm>
            <a:off x="228600" y="609600"/>
            <a:ext cx="8229600" cy="609599"/>
          </a:xfrm>
          <a:prstGeom prst="rect">
            <a:avLst/>
          </a:prstGeom>
        </p:spPr>
        <p:txBody>
          <a:bodyPr vert="horz"/>
          <a:lstStyle>
            <a:lvl1pPr algn="l">
              <a:defRPr sz="2800">
                <a:solidFill>
                  <a:srgbClr val="FEB825"/>
                </a:solidFill>
                <a:latin typeface="Arial Black"/>
                <a:cs typeface="Arial Black"/>
              </a:defRPr>
            </a:lvl1pPr>
          </a:lstStyle>
          <a:p>
            <a:r>
              <a:rPr lang="en-US" dirty="0" smtClean="0"/>
              <a:t>Click to edit Master title style</a:t>
            </a:r>
            <a:endParaRPr lang="en-US" dirty="0"/>
          </a:p>
        </p:txBody>
      </p:sp>
      <p:sp>
        <p:nvSpPr>
          <p:cNvPr id="10" name="Content Placeholder 2"/>
          <p:cNvSpPr>
            <a:spLocks noGrp="1"/>
          </p:cNvSpPr>
          <p:nvPr>
            <p:ph idx="1"/>
          </p:nvPr>
        </p:nvSpPr>
        <p:spPr>
          <a:xfrm>
            <a:off x="237808" y="1295400"/>
            <a:ext cx="8220391" cy="4367396"/>
          </a:xfrm>
          <a:prstGeom prst="rect">
            <a:avLst/>
          </a:prstGeom>
        </p:spPr>
        <p:txBody>
          <a:bodyPr/>
          <a:lstStyle>
            <a:lvl1pPr>
              <a:defRPr sz="2400">
                <a:solidFill>
                  <a:schemeClr val="bg1"/>
                </a:solidFill>
                <a:latin typeface="Arial"/>
                <a:cs typeface="Arial"/>
              </a:defRPr>
            </a:lvl1pPr>
            <a:lvl2pPr>
              <a:defRPr sz="2200">
                <a:solidFill>
                  <a:schemeClr val="bg1"/>
                </a:solidFill>
                <a:latin typeface="Arial"/>
                <a:cs typeface="Arial"/>
              </a:defRPr>
            </a:lvl2pPr>
            <a:lvl3pPr>
              <a:defRPr sz="2000">
                <a:solidFill>
                  <a:schemeClr val="bg1"/>
                </a:solidFill>
                <a:latin typeface="Arial"/>
                <a:cs typeface="Arial"/>
              </a:defRPr>
            </a:lvl3pPr>
            <a:lvl4pPr>
              <a:defRPr sz="1800">
                <a:solidFill>
                  <a:schemeClr val="bg1"/>
                </a:solidFill>
                <a:latin typeface="Arial"/>
                <a:cs typeface="Arial"/>
              </a:defRPr>
            </a:lvl4pPr>
            <a:lvl5pPr>
              <a:defRPr sz="1600">
                <a:solidFill>
                  <a:schemeClr val="bg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707765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Bulleted Copy">
    <p:spTree>
      <p:nvGrpSpPr>
        <p:cNvPr id="1" name=""/>
        <p:cNvGrpSpPr/>
        <p:nvPr/>
      </p:nvGrpSpPr>
      <p:grpSpPr>
        <a:xfrm>
          <a:off x="0" y="0"/>
          <a:ext cx="0" cy="0"/>
          <a:chOff x="0" y="0"/>
          <a:chExt cx="0" cy="0"/>
        </a:xfrm>
      </p:grpSpPr>
      <p:sp>
        <p:nvSpPr>
          <p:cNvPr id="3" name="TextBox 2"/>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29"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9" name="Title 29"/>
          <p:cNvSpPr>
            <a:spLocks noGrp="1"/>
          </p:cNvSpPr>
          <p:nvPr>
            <p:ph type="title"/>
          </p:nvPr>
        </p:nvSpPr>
        <p:spPr>
          <a:xfrm>
            <a:off x="228600" y="609600"/>
            <a:ext cx="7982764" cy="685800"/>
          </a:xfrm>
          <a:prstGeom prst="rect">
            <a:avLst/>
          </a:prstGeom>
        </p:spPr>
        <p:txBody>
          <a:bodyPr vert="horz"/>
          <a:lstStyle>
            <a:lvl1pPr algn="l">
              <a:defRPr sz="2800">
                <a:solidFill>
                  <a:srgbClr val="FEB825"/>
                </a:solidFill>
                <a:latin typeface="Arial Black"/>
                <a:cs typeface="Arial Black"/>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371600"/>
            <a:ext cx="8229600" cy="4373563"/>
          </a:xfrm>
          <a:prstGeom prst="rect">
            <a:avLst/>
          </a:prstGeom>
        </p:spPr>
        <p:txBody>
          <a:bodyPr/>
          <a:lstStyle>
            <a:lvl1pPr>
              <a:defRPr sz="2400">
                <a:solidFill>
                  <a:schemeClr val="tx1">
                    <a:lumMod val="75000"/>
                    <a:lumOff val="25000"/>
                  </a:schemeClr>
                </a:solidFill>
                <a:latin typeface="Arial"/>
                <a:cs typeface="Arial"/>
              </a:defRPr>
            </a:lvl1pPr>
            <a:lvl2pPr>
              <a:defRPr sz="2200">
                <a:solidFill>
                  <a:schemeClr val="tx1">
                    <a:lumMod val="75000"/>
                    <a:lumOff val="25000"/>
                  </a:schemeClr>
                </a:solidFill>
                <a:latin typeface="Arial"/>
                <a:cs typeface="Arial"/>
              </a:defRPr>
            </a:lvl2pPr>
            <a:lvl3pPr>
              <a:defRPr sz="2000">
                <a:solidFill>
                  <a:schemeClr val="tx1">
                    <a:lumMod val="75000"/>
                    <a:lumOff val="25000"/>
                  </a:schemeClr>
                </a:solidFill>
                <a:latin typeface="Arial"/>
                <a:cs typeface="Arial"/>
              </a:defRPr>
            </a:lvl3pPr>
            <a:lvl4pPr>
              <a:defRPr sz="1800">
                <a:solidFill>
                  <a:schemeClr val="tx1">
                    <a:lumMod val="75000"/>
                    <a:lumOff val="25000"/>
                  </a:schemeClr>
                </a:solidFill>
                <a:latin typeface="Arial"/>
                <a:cs typeface="Arial"/>
              </a:defRPr>
            </a:lvl4pPr>
            <a:lvl5pPr>
              <a:defRPr sz="1600">
                <a:solidFill>
                  <a:schemeClr val="tx1">
                    <a:lumMod val="75000"/>
                    <a:lumOff val="25000"/>
                  </a:schemeClr>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3 columns">
    <p:spTree>
      <p:nvGrpSpPr>
        <p:cNvPr id="1" name=""/>
        <p:cNvGrpSpPr/>
        <p:nvPr/>
      </p:nvGrpSpPr>
      <p:grpSpPr>
        <a:xfrm>
          <a:off x="0" y="0"/>
          <a:ext cx="0" cy="0"/>
          <a:chOff x="0" y="0"/>
          <a:chExt cx="0" cy="0"/>
        </a:xfrm>
      </p:grpSpPr>
      <p:sp>
        <p:nvSpPr>
          <p:cNvPr id="3" name="Text Placeholder 11"/>
          <p:cNvSpPr>
            <a:spLocks noGrp="1"/>
          </p:cNvSpPr>
          <p:nvPr>
            <p:ph type="body" sz="quarter" idx="10"/>
          </p:nvPr>
        </p:nvSpPr>
        <p:spPr>
          <a:xfrm>
            <a:off x="228600" y="1379468"/>
            <a:ext cx="2761436" cy="4236720"/>
          </a:xfrm>
          <a:prstGeom prst="rect">
            <a:avLst/>
          </a:prstGeom>
        </p:spPr>
        <p:txBody>
          <a:bodyPr vert="horz"/>
          <a:lstStyle>
            <a:lvl1pPr marL="342900" indent="-342900">
              <a:lnSpc>
                <a:spcPct val="110000"/>
              </a:lnSpc>
              <a:buFont typeface="Arial"/>
              <a:buChar char="•"/>
              <a:defRPr sz="2400" b="0" baseline="0">
                <a:solidFill>
                  <a:schemeClr val="tx1">
                    <a:lumMod val="65000"/>
                    <a:lumOff val="35000"/>
                  </a:schemeClr>
                </a:solidFill>
                <a:latin typeface="ARial"/>
                <a:cs typeface="ARial"/>
              </a:defRPr>
            </a:lvl1pPr>
            <a:lvl2pPr>
              <a:defRPr sz="2000" b="0">
                <a:solidFill>
                  <a:schemeClr val="tx1">
                    <a:lumMod val="65000"/>
                    <a:lumOff val="35000"/>
                  </a:schemeClr>
                </a:solidFill>
                <a:latin typeface="Georgia"/>
                <a:cs typeface="Georgia"/>
              </a:defRPr>
            </a:lvl2pPr>
            <a:lvl3pPr>
              <a:defRPr sz="1800" b="0">
                <a:solidFill>
                  <a:schemeClr val="tx1">
                    <a:lumMod val="65000"/>
                    <a:lumOff val="35000"/>
                  </a:schemeClr>
                </a:solidFill>
                <a:latin typeface="Georgia"/>
                <a:cs typeface="Georgia"/>
              </a:defRPr>
            </a:lvl3pPr>
            <a:lvl4pPr>
              <a:defRPr sz="1600" b="0">
                <a:solidFill>
                  <a:schemeClr val="tx1">
                    <a:lumMod val="65000"/>
                    <a:lumOff val="35000"/>
                  </a:schemeClr>
                </a:solidFill>
                <a:latin typeface="Georgia"/>
                <a:cs typeface="Georgia"/>
              </a:defRPr>
            </a:lvl4pPr>
            <a:lvl5pPr>
              <a:defRPr sz="1600" b="0">
                <a:solidFill>
                  <a:schemeClr val="tx1">
                    <a:lumMod val="65000"/>
                    <a:lumOff val="35000"/>
                  </a:schemeClr>
                </a:solidFill>
                <a:latin typeface="Georgia"/>
                <a:cs typeface="Georgia"/>
              </a:defRPr>
            </a:lvl5pPr>
          </a:lstStyle>
          <a:p>
            <a:pPr lvl="0"/>
            <a:r>
              <a:rPr lang="en-US" dirty="0" smtClean="0"/>
              <a:t>Click to edit Master text styles</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US" dirty="0" smtClean="0"/>
          </a:p>
          <a:p>
            <a:pPr lvl="0"/>
            <a:endParaRPr lang="en-US" dirty="0" smtClean="0"/>
          </a:p>
        </p:txBody>
      </p:sp>
      <p:sp>
        <p:nvSpPr>
          <p:cNvPr id="5" name="TextBox 4"/>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10"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11" name="Title 29"/>
          <p:cNvSpPr>
            <a:spLocks noGrp="1"/>
          </p:cNvSpPr>
          <p:nvPr>
            <p:ph type="title"/>
          </p:nvPr>
        </p:nvSpPr>
        <p:spPr>
          <a:xfrm>
            <a:off x="228600" y="609600"/>
            <a:ext cx="7982764" cy="685800"/>
          </a:xfrm>
          <a:prstGeom prst="rect">
            <a:avLst/>
          </a:prstGeom>
        </p:spPr>
        <p:txBody>
          <a:bodyPr vert="horz"/>
          <a:lstStyle>
            <a:lvl1pPr algn="l">
              <a:defRPr sz="2800">
                <a:solidFill>
                  <a:srgbClr val="FEB825"/>
                </a:solidFill>
                <a:latin typeface="Arial Black"/>
                <a:cs typeface="Arial Black"/>
              </a:defRPr>
            </a:lvl1pPr>
          </a:lstStyle>
          <a:p>
            <a:r>
              <a:rPr lang="en-US" dirty="0" smtClean="0"/>
              <a:t>Click to edit Master title style</a:t>
            </a:r>
            <a:endParaRPr lang="en-US" dirty="0"/>
          </a:p>
        </p:txBody>
      </p:sp>
      <p:sp>
        <p:nvSpPr>
          <p:cNvPr id="7" name="Text Placeholder 11"/>
          <p:cNvSpPr>
            <a:spLocks noGrp="1"/>
          </p:cNvSpPr>
          <p:nvPr>
            <p:ph type="body" sz="quarter" idx="11"/>
          </p:nvPr>
        </p:nvSpPr>
        <p:spPr>
          <a:xfrm>
            <a:off x="3200400" y="1379468"/>
            <a:ext cx="2761436" cy="4236720"/>
          </a:xfrm>
          <a:prstGeom prst="rect">
            <a:avLst/>
          </a:prstGeom>
        </p:spPr>
        <p:txBody>
          <a:bodyPr vert="horz"/>
          <a:lstStyle>
            <a:lvl1pPr marL="0" indent="0">
              <a:lnSpc>
                <a:spcPct val="110000"/>
              </a:lnSpc>
              <a:buNone/>
              <a:defRPr sz="2400" b="0" baseline="0">
                <a:solidFill>
                  <a:schemeClr val="tx1">
                    <a:lumMod val="65000"/>
                    <a:lumOff val="35000"/>
                  </a:schemeClr>
                </a:solidFill>
                <a:latin typeface="ARial"/>
                <a:cs typeface="ARial"/>
              </a:defRPr>
            </a:lvl1pPr>
            <a:lvl2pPr>
              <a:defRPr sz="2000" b="0">
                <a:solidFill>
                  <a:schemeClr val="tx1">
                    <a:lumMod val="65000"/>
                    <a:lumOff val="35000"/>
                  </a:schemeClr>
                </a:solidFill>
                <a:latin typeface="Georgia"/>
                <a:cs typeface="Georgia"/>
              </a:defRPr>
            </a:lvl2pPr>
            <a:lvl3pPr>
              <a:defRPr sz="1800" b="0">
                <a:solidFill>
                  <a:schemeClr val="tx1">
                    <a:lumMod val="65000"/>
                    <a:lumOff val="35000"/>
                  </a:schemeClr>
                </a:solidFill>
                <a:latin typeface="Georgia"/>
                <a:cs typeface="Georgia"/>
              </a:defRPr>
            </a:lvl3pPr>
            <a:lvl4pPr>
              <a:defRPr sz="1600" b="0">
                <a:solidFill>
                  <a:schemeClr val="tx1">
                    <a:lumMod val="65000"/>
                    <a:lumOff val="35000"/>
                  </a:schemeClr>
                </a:solidFill>
                <a:latin typeface="Georgia"/>
                <a:cs typeface="Georgia"/>
              </a:defRPr>
            </a:lvl4pPr>
            <a:lvl5pPr>
              <a:defRPr sz="1600" b="0">
                <a:solidFill>
                  <a:schemeClr val="tx1">
                    <a:lumMod val="65000"/>
                    <a:lumOff val="35000"/>
                  </a:schemeClr>
                </a:solidFill>
                <a:latin typeface="Georgia"/>
                <a:cs typeface="Georgia"/>
              </a:defRPr>
            </a:lvl5pPr>
          </a:lstStyle>
          <a:p>
            <a:pPr lvl="0"/>
            <a:r>
              <a:rPr lang="en-US" dirty="0" smtClean="0"/>
              <a:t>Click to edit Master text styles</a:t>
            </a:r>
          </a:p>
        </p:txBody>
      </p:sp>
      <p:sp>
        <p:nvSpPr>
          <p:cNvPr id="8" name="Text Placeholder 11"/>
          <p:cNvSpPr>
            <a:spLocks noGrp="1"/>
          </p:cNvSpPr>
          <p:nvPr>
            <p:ph type="body" sz="quarter" idx="12"/>
          </p:nvPr>
        </p:nvSpPr>
        <p:spPr>
          <a:xfrm>
            <a:off x="6172200" y="1371600"/>
            <a:ext cx="2761436" cy="4236720"/>
          </a:xfrm>
          <a:prstGeom prst="rect">
            <a:avLst/>
          </a:prstGeom>
        </p:spPr>
        <p:txBody>
          <a:bodyPr vert="horz"/>
          <a:lstStyle>
            <a:lvl1pPr marL="0" indent="0">
              <a:lnSpc>
                <a:spcPct val="110000"/>
              </a:lnSpc>
              <a:buNone/>
              <a:defRPr sz="2400" b="0" baseline="0">
                <a:solidFill>
                  <a:schemeClr val="tx1">
                    <a:lumMod val="65000"/>
                    <a:lumOff val="35000"/>
                  </a:schemeClr>
                </a:solidFill>
                <a:latin typeface="ARial"/>
                <a:cs typeface="ARial"/>
              </a:defRPr>
            </a:lvl1pPr>
            <a:lvl2pPr>
              <a:defRPr sz="2000" b="0">
                <a:solidFill>
                  <a:schemeClr val="tx1">
                    <a:lumMod val="65000"/>
                    <a:lumOff val="35000"/>
                  </a:schemeClr>
                </a:solidFill>
                <a:latin typeface="Georgia"/>
                <a:cs typeface="Georgia"/>
              </a:defRPr>
            </a:lvl2pPr>
            <a:lvl3pPr>
              <a:defRPr sz="1800" b="0">
                <a:solidFill>
                  <a:schemeClr val="tx1">
                    <a:lumMod val="65000"/>
                    <a:lumOff val="35000"/>
                  </a:schemeClr>
                </a:solidFill>
                <a:latin typeface="Georgia"/>
                <a:cs typeface="Georgia"/>
              </a:defRPr>
            </a:lvl3pPr>
            <a:lvl4pPr>
              <a:defRPr sz="1600" b="0">
                <a:solidFill>
                  <a:schemeClr val="tx1">
                    <a:lumMod val="65000"/>
                    <a:lumOff val="35000"/>
                  </a:schemeClr>
                </a:solidFill>
                <a:latin typeface="Georgia"/>
                <a:cs typeface="Georgia"/>
              </a:defRPr>
            </a:lvl4pPr>
            <a:lvl5pPr>
              <a:defRPr sz="1600" b="0">
                <a:solidFill>
                  <a:schemeClr val="tx1">
                    <a:lumMod val="65000"/>
                    <a:lumOff val="35000"/>
                  </a:schemeClr>
                </a:solidFill>
                <a:latin typeface="Georgia"/>
                <a:cs typeface="Georgia"/>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y Title + one Column">
    <p:spTree>
      <p:nvGrpSpPr>
        <p:cNvPr id="1" name=""/>
        <p:cNvGrpSpPr/>
        <p:nvPr/>
      </p:nvGrpSpPr>
      <p:grpSpPr>
        <a:xfrm>
          <a:off x="0" y="0"/>
          <a:ext cx="0" cy="0"/>
          <a:chOff x="0" y="0"/>
          <a:chExt cx="0" cy="0"/>
        </a:xfrm>
      </p:grpSpPr>
      <p:sp>
        <p:nvSpPr>
          <p:cNvPr id="5" name="TextBox 4"/>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9"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6" name="Content Placeholder 19"/>
          <p:cNvSpPr>
            <a:spLocks noGrp="1"/>
          </p:cNvSpPr>
          <p:nvPr>
            <p:ph sz="quarter" idx="11"/>
          </p:nvPr>
        </p:nvSpPr>
        <p:spPr>
          <a:xfrm>
            <a:off x="228600" y="609600"/>
            <a:ext cx="8001000" cy="609600"/>
          </a:xfrm>
          <a:prstGeom prst="rect">
            <a:avLst/>
          </a:prstGeom>
        </p:spPr>
        <p:txBody>
          <a:bodyPr vert="horz"/>
          <a:lstStyle>
            <a:lvl1pPr marL="0" indent="0">
              <a:lnSpc>
                <a:spcPct val="100000"/>
              </a:lnSpc>
              <a:spcBef>
                <a:spcPts val="0"/>
              </a:spcBef>
              <a:buNone/>
              <a:defRPr sz="2800" b="0" baseline="0">
                <a:solidFill>
                  <a:schemeClr val="tx1">
                    <a:lumMod val="65000"/>
                    <a:lumOff val="35000"/>
                  </a:schemeClr>
                </a:solidFill>
                <a:latin typeface="Arial Black"/>
                <a:cs typeface="Arial Black"/>
              </a:defRPr>
            </a:lvl1pPr>
          </a:lstStyle>
          <a:p>
            <a:pPr lvl="0"/>
            <a:r>
              <a:rPr lang="en-US" dirty="0" smtClean="0"/>
              <a:t>Click to edit Master text styles</a:t>
            </a:r>
          </a:p>
        </p:txBody>
      </p:sp>
      <p:sp>
        <p:nvSpPr>
          <p:cNvPr id="7" name="Text Placeholder 11"/>
          <p:cNvSpPr>
            <a:spLocks noGrp="1"/>
          </p:cNvSpPr>
          <p:nvPr>
            <p:ph type="body" sz="quarter" idx="10"/>
          </p:nvPr>
        </p:nvSpPr>
        <p:spPr>
          <a:xfrm>
            <a:off x="228600" y="1295400"/>
            <a:ext cx="8001000" cy="4236720"/>
          </a:xfrm>
          <a:prstGeom prst="rect">
            <a:avLst/>
          </a:prstGeom>
        </p:spPr>
        <p:txBody>
          <a:bodyPr vert="horz"/>
          <a:lstStyle>
            <a:lvl1pPr marL="0" indent="0" algn="l">
              <a:lnSpc>
                <a:spcPct val="110000"/>
              </a:lnSpc>
              <a:buNone/>
              <a:defRPr sz="2400" b="0">
                <a:solidFill>
                  <a:schemeClr val="tx1">
                    <a:lumMod val="65000"/>
                    <a:lumOff val="35000"/>
                  </a:schemeClr>
                </a:solidFill>
                <a:latin typeface="Arial"/>
                <a:cs typeface="Arial"/>
              </a:defRPr>
            </a:lvl1pPr>
            <a:lvl2pPr marL="457200" indent="0" algn="l">
              <a:lnSpc>
                <a:spcPct val="110000"/>
              </a:lnSpc>
              <a:buNone/>
              <a:defRPr sz="2400" b="0">
                <a:solidFill>
                  <a:schemeClr val="tx1">
                    <a:lumMod val="65000"/>
                    <a:lumOff val="35000"/>
                  </a:schemeClr>
                </a:solidFill>
                <a:latin typeface="Arial"/>
                <a:cs typeface="Arial"/>
              </a:defRPr>
            </a:lvl2pPr>
            <a:lvl3pPr marL="914400" indent="0" algn="l">
              <a:lnSpc>
                <a:spcPct val="110000"/>
              </a:lnSpc>
              <a:buNone/>
              <a:defRPr sz="2400" b="0">
                <a:solidFill>
                  <a:schemeClr val="tx1">
                    <a:lumMod val="65000"/>
                    <a:lumOff val="35000"/>
                  </a:schemeClr>
                </a:solidFill>
                <a:latin typeface="Arial"/>
                <a:cs typeface="Arial"/>
              </a:defRPr>
            </a:lvl3pPr>
            <a:lvl4pPr marL="1371600" indent="0" algn="l">
              <a:lnSpc>
                <a:spcPct val="110000"/>
              </a:lnSpc>
              <a:buNone/>
              <a:defRPr sz="2400" b="0">
                <a:solidFill>
                  <a:schemeClr val="tx1">
                    <a:lumMod val="65000"/>
                    <a:lumOff val="35000"/>
                  </a:schemeClr>
                </a:solidFill>
                <a:latin typeface="Arial"/>
                <a:cs typeface="Arial"/>
              </a:defRPr>
            </a:lvl4pPr>
            <a:lvl5pPr marL="1828800" indent="0" algn="l">
              <a:lnSpc>
                <a:spcPct val="110000"/>
              </a:lnSpc>
              <a:buNone/>
              <a:defRPr sz="2400" b="0">
                <a:solidFill>
                  <a:schemeClr val="tx1">
                    <a:lumMod val="65000"/>
                    <a:lumOff val="35000"/>
                  </a:schemeClr>
                </a:solidFill>
                <a:latin typeface="Arial"/>
                <a:cs typeface="Arial"/>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y Title + Content / Picture">
    <p:spTree>
      <p:nvGrpSpPr>
        <p:cNvPr id="1" name=""/>
        <p:cNvGrpSpPr/>
        <p:nvPr/>
      </p:nvGrpSpPr>
      <p:grpSpPr>
        <a:xfrm>
          <a:off x="0" y="0"/>
          <a:ext cx="0" cy="0"/>
          <a:chOff x="0" y="0"/>
          <a:chExt cx="0" cy="0"/>
        </a:xfrm>
      </p:grpSpPr>
      <p:sp>
        <p:nvSpPr>
          <p:cNvPr id="3" name="Text Placeholder 11"/>
          <p:cNvSpPr>
            <a:spLocks noGrp="1"/>
          </p:cNvSpPr>
          <p:nvPr>
            <p:ph type="body" sz="quarter" idx="10" hasCustomPrompt="1"/>
          </p:nvPr>
        </p:nvSpPr>
        <p:spPr>
          <a:xfrm>
            <a:off x="242887" y="1524000"/>
            <a:ext cx="3886200" cy="3505200"/>
          </a:xfrm>
          <a:prstGeom prst="rect">
            <a:avLst/>
          </a:prstGeom>
        </p:spPr>
        <p:txBody>
          <a:bodyPr vert="horz"/>
          <a:lstStyle>
            <a:lvl1pPr marL="0" indent="0">
              <a:lnSpc>
                <a:spcPct val="110000"/>
              </a:lnSpc>
              <a:buNone/>
              <a:defRPr sz="2400" b="0" baseline="0">
                <a:solidFill>
                  <a:schemeClr val="tx1">
                    <a:lumMod val="65000"/>
                    <a:lumOff val="35000"/>
                  </a:schemeClr>
                </a:solidFill>
                <a:latin typeface="ARial"/>
                <a:cs typeface="ARial"/>
              </a:defRPr>
            </a:lvl1pPr>
            <a:lvl2pPr>
              <a:defRPr sz="2000" b="0">
                <a:solidFill>
                  <a:schemeClr val="tx1">
                    <a:lumMod val="65000"/>
                    <a:lumOff val="35000"/>
                  </a:schemeClr>
                </a:solidFill>
                <a:latin typeface="Georgia"/>
                <a:cs typeface="Georgia"/>
              </a:defRPr>
            </a:lvl2pPr>
            <a:lvl3pPr>
              <a:defRPr sz="1800" b="0">
                <a:solidFill>
                  <a:schemeClr val="tx1">
                    <a:lumMod val="65000"/>
                    <a:lumOff val="35000"/>
                  </a:schemeClr>
                </a:solidFill>
                <a:latin typeface="Georgia"/>
                <a:cs typeface="Georgia"/>
              </a:defRPr>
            </a:lvl3pPr>
            <a:lvl4pPr>
              <a:defRPr sz="1600" b="0">
                <a:solidFill>
                  <a:schemeClr val="tx1">
                    <a:lumMod val="65000"/>
                    <a:lumOff val="35000"/>
                  </a:schemeClr>
                </a:solidFill>
                <a:latin typeface="Georgia"/>
                <a:cs typeface="Georgia"/>
              </a:defRPr>
            </a:lvl4pPr>
            <a:lvl5pPr>
              <a:defRPr sz="1600" b="0">
                <a:solidFill>
                  <a:schemeClr val="tx1">
                    <a:lumMod val="65000"/>
                    <a:lumOff val="35000"/>
                  </a:schemeClr>
                </a:solidFill>
                <a:latin typeface="Georgia"/>
                <a:cs typeface="Georgia"/>
              </a:defRPr>
            </a:lvl5pPr>
          </a:lstStyle>
          <a:p>
            <a:pPr lvl="0"/>
            <a:r>
              <a:rPr lang="en-US" dirty="0" smtClean="0"/>
              <a:t>Click to edit Master text </a:t>
            </a:r>
            <a:r>
              <a:rPr lang="is-IS" dirty="0" smtClean="0"/>
              <a:t>etiam porta sem malesuada magna mollis euismod. Aenean lacinia bibendum nulla sed consectetur. Vestibulum id ligula porta felis euismod semper. </a:t>
            </a:r>
            <a:endParaRPr lang="en-US" dirty="0" smtClean="0"/>
          </a:p>
        </p:txBody>
      </p:sp>
      <p:sp>
        <p:nvSpPr>
          <p:cNvPr id="5" name="TextBox 4"/>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10" name="Picture Placeholder 9"/>
          <p:cNvSpPr>
            <a:spLocks noGrp="1"/>
          </p:cNvSpPr>
          <p:nvPr>
            <p:ph type="pic" sz="quarter" idx="12"/>
          </p:nvPr>
        </p:nvSpPr>
        <p:spPr>
          <a:xfrm>
            <a:off x="4343400" y="685801"/>
            <a:ext cx="4800600" cy="4572000"/>
          </a:xfrm>
          <a:prstGeom prst="rect">
            <a:avLst/>
          </a:prstGeom>
        </p:spPr>
        <p:txBody>
          <a:bodyPr vert="horz"/>
          <a:lstStyle>
            <a:lvl1pPr marL="0" indent="0">
              <a:buNone/>
              <a:defRPr/>
            </a:lvl1pPr>
          </a:lstStyle>
          <a:p>
            <a:r>
              <a:rPr lang="en-US" dirty="0" smtClean="0"/>
              <a:t>Drag picture to placeholder or click icon to add</a:t>
            </a:r>
            <a:endParaRPr lang="en-US" dirty="0"/>
          </a:p>
        </p:txBody>
      </p:sp>
      <p:sp>
        <p:nvSpPr>
          <p:cNvPr id="11"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9" name="Content Placeholder 19"/>
          <p:cNvSpPr>
            <a:spLocks noGrp="1"/>
          </p:cNvSpPr>
          <p:nvPr>
            <p:ph sz="quarter" idx="11"/>
          </p:nvPr>
        </p:nvSpPr>
        <p:spPr>
          <a:xfrm>
            <a:off x="228600" y="685800"/>
            <a:ext cx="3886200" cy="828863"/>
          </a:xfrm>
          <a:prstGeom prst="rect">
            <a:avLst/>
          </a:prstGeom>
        </p:spPr>
        <p:txBody>
          <a:bodyPr vert="horz"/>
          <a:lstStyle>
            <a:lvl1pPr marL="0" indent="0">
              <a:lnSpc>
                <a:spcPts val="2600"/>
              </a:lnSpc>
              <a:spcBef>
                <a:spcPts val="0"/>
              </a:spcBef>
              <a:buNone/>
              <a:defRPr sz="2800" b="0" baseline="0">
                <a:solidFill>
                  <a:schemeClr val="tx1">
                    <a:lumMod val="65000"/>
                    <a:lumOff val="35000"/>
                  </a:schemeClr>
                </a:solidFill>
                <a:latin typeface="Arial Black"/>
                <a:cs typeface="Arial Black"/>
              </a:defRPr>
            </a:lvl1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Title + Content / Picture">
    <p:spTree>
      <p:nvGrpSpPr>
        <p:cNvPr id="1" name=""/>
        <p:cNvGrpSpPr/>
        <p:nvPr/>
      </p:nvGrpSpPr>
      <p:grpSpPr>
        <a:xfrm>
          <a:off x="0" y="0"/>
          <a:ext cx="0" cy="0"/>
          <a:chOff x="0" y="0"/>
          <a:chExt cx="0" cy="0"/>
        </a:xfrm>
      </p:grpSpPr>
      <p:sp>
        <p:nvSpPr>
          <p:cNvPr id="3" name="Text Placeholder 11"/>
          <p:cNvSpPr>
            <a:spLocks noGrp="1"/>
          </p:cNvSpPr>
          <p:nvPr>
            <p:ph type="body" sz="quarter" idx="10" hasCustomPrompt="1"/>
          </p:nvPr>
        </p:nvSpPr>
        <p:spPr>
          <a:xfrm>
            <a:off x="242887" y="1524000"/>
            <a:ext cx="3886200" cy="3505200"/>
          </a:xfrm>
          <a:prstGeom prst="rect">
            <a:avLst/>
          </a:prstGeom>
        </p:spPr>
        <p:txBody>
          <a:bodyPr vert="horz"/>
          <a:lstStyle>
            <a:lvl1pPr marL="0" indent="0">
              <a:lnSpc>
                <a:spcPct val="110000"/>
              </a:lnSpc>
              <a:buNone/>
              <a:defRPr sz="2400" b="0" baseline="0">
                <a:solidFill>
                  <a:schemeClr val="tx1">
                    <a:lumMod val="65000"/>
                    <a:lumOff val="35000"/>
                  </a:schemeClr>
                </a:solidFill>
                <a:latin typeface="ARial"/>
                <a:cs typeface="ARial"/>
              </a:defRPr>
            </a:lvl1pPr>
            <a:lvl2pPr>
              <a:defRPr sz="2000" b="0">
                <a:solidFill>
                  <a:schemeClr val="tx1">
                    <a:lumMod val="65000"/>
                    <a:lumOff val="35000"/>
                  </a:schemeClr>
                </a:solidFill>
                <a:latin typeface="Georgia"/>
                <a:cs typeface="Georgia"/>
              </a:defRPr>
            </a:lvl2pPr>
            <a:lvl3pPr>
              <a:defRPr sz="1800" b="0">
                <a:solidFill>
                  <a:schemeClr val="tx1">
                    <a:lumMod val="65000"/>
                    <a:lumOff val="35000"/>
                  </a:schemeClr>
                </a:solidFill>
                <a:latin typeface="Georgia"/>
                <a:cs typeface="Georgia"/>
              </a:defRPr>
            </a:lvl3pPr>
            <a:lvl4pPr>
              <a:defRPr sz="1600" b="0">
                <a:solidFill>
                  <a:schemeClr val="tx1">
                    <a:lumMod val="65000"/>
                    <a:lumOff val="35000"/>
                  </a:schemeClr>
                </a:solidFill>
                <a:latin typeface="Georgia"/>
                <a:cs typeface="Georgia"/>
              </a:defRPr>
            </a:lvl4pPr>
            <a:lvl5pPr>
              <a:defRPr sz="1600" b="0">
                <a:solidFill>
                  <a:schemeClr val="tx1">
                    <a:lumMod val="65000"/>
                    <a:lumOff val="35000"/>
                  </a:schemeClr>
                </a:solidFill>
                <a:latin typeface="Georgia"/>
                <a:cs typeface="Georgia"/>
              </a:defRPr>
            </a:lvl5pPr>
          </a:lstStyle>
          <a:p>
            <a:pPr lvl="0"/>
            <a:r>
              <a:rPr lang="en-US" dirty="0" smtClean="0"/>
              <a:t>Click to edit Master text </a:t>
            </a:r>
            <a:r>
              <a:rPr lang="is-IS" dirty="0" smtClean="0"/>
              <a:t>etiam porta sem malesuada magna mollis euismod. Aenean lacinia bibendum nulla sed consectetur. Vestibulum id ligula porta felis euismod semper. </a:t>
            </a:r>
            <a:endParaRPr lang="en-US" dirty="0" smtClean="0"/>
          </a:p>
        </p:txBody>
      </p:sp>
      <p:sp>
        <p:nvSpPr>
          <p:cNvPr id="5" name="TextBox 4"/>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10" name="Picture Placeholder 9"/>
          <p:cNvSpPr>
            <a:spLocks noGrp="1"/>
          </p:cNvSpPr>
          <p:nvPr>
            <p:ph type="pic" sz="quarter" idx="12"/>
          </p:nvPr>
        </p:nvSpPr>
        <p:spPr>
          <a:xfrm>
            <a:off x="4343400" y="685801"/>
            <a:ext cx="4800600" cy="4572000"/>
          </a:xfrm>
          <a:prstGeom prst="rect">
            <a:avLst/>
          </a:prstGeom>
        </p:spPr>
        <p:txBody>
          <a:bodyPr vert="horz"/>
          <a:lstStyle>
            <a:lvl1pPr marL="0" indent="0">
              <a:buNone/>
              <a:defRPr/>
            </a:lvl1pPr>
          </a:lstStyle>
          <a:p>
            <a:r>
              <a:rPr lang="en-US" dirty="0" smtClean="0"/>
              <a:t>Drag picture to placeholder or click icon to add</a:t>
            </a:r>
            <a:endParaRPr lang="en-US" dirty="0"/>
          </a:p>
        </p:txBody>
      </p:sp>
      <p:sp>
        <p:nvSpPr>
          <p:cNvPr id="11"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9" name="Content Placeholder 19"/>
          <p:cNvSpPr>
            <a:spLocks noGrp="1"/>
          </p:cNvSpPr>
          <p:nvPr>
            <p:ph sz="quarter" idx="11"/>
          </p:nvPr>
        </p:nvSpPr>
        <p:spPr>
          <a:xfrm>
            <a:off x="228600" y="685800"/>
            <a:ext cx="3886200" cy="828863"/>
          </a:xfrm>
          <a:prstGeom prst="rect">
            <a:avLst/>
          </a:prstGeom>
        </p:spPr>
        <p:txBody>
          <a:bodyPr vert="horz"/>
          <a:lstStyle>
            <a:lvl1pPr marL="0" indent="0">
              <a:lnSpc>
                <a:spcPts val="2600"/>
              </a:lnSpc>
              <a:spcBef>
                <a:spcPts val="0"/>
              </a:spcBef>
              <a:buNone/>
              <a:defRPr sz="2800" b="0" baseline="0">
                <a:solidFill>
                  <a:srgbClr val="FEB825"/>
                </a:solidFill>
                <a:latin typeface="Arial Black"/>
                <a:cs typeface="Arial Black"/>
              </a:defRPr>
            </a:lvl1pPr>
          </a:lstStyle>
          <a:p>
            <a:pPr lvl="0"/>
            <a:r>
              <a:rPr lang="en-US" dirty="0" smtClean="0"/>
              <a:t>Click to edit Master text styles</a:t>
            </a:r>
          </a:p>
        </p:txBody>
      </p:sp>
    </p:spTree>
    <p:extLst>
      <p:ext uri="{BB962C8B-B14F-4D97-AF65-F5344CB8AC3E}">
        <p14:creationId xmlns:p14="http://schemas.microsoft.com/office/powerpoint/2010/main" val="35770157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Blue backgroun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533400"/>
            <a:ext cx="9144000" cy="5524500"/>
          </a:xfrm>
          <a:prstGeom prst="rect">
            <a:avLst/>
          </a:prstGeom>
          <a:solidFill>
            <a:srgbClr val="7684A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15"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9" name="Content Placeholder 19"/>
          <p:cNvSpPr>
            <a:spLocks noGrp="1"/>
          </p:cNvSpPr>
          <p:nvPr>
            <p:ph sz="quarter" idx="11" hasCustomPrompt="1"/>
          </p:nvPr>
        </p:nvSpPr>
        <p:spPr>
          <a:xfrm>
            <a:off x="228600" y="1295400"/>
            <a:ext cx="8229600" cy="4343400"/>
          </a:xfrm>
          <a:prstGeom prst="rect">
            <a:avLst/>
          </a:prstGeom>
        </p:spPr>
        <p:txBody>
          <a:bodyPr vert="horz"/>
          <a:lstStyle>
            <a:lvl1pPr marL="0" indent="0">
              <a:lnSpc>
                <a:spcPct val="110000"/>
              </a:lnSpc>
              <a:spcBef>
                <a:spcPts val="0"/>
              </a:spcBef>
              <a:buNone/>
              <a:defRPr sz="2400" b="0" baseline="0">
                <a:solidFill>
                  <a:schemeClr val="bg1"/>
                </a:solidFill>
                <a:latin typeface="Arial"/>
                <a:cs typeface="Arial"/>
              </a:defRPr>
            </a:lvl1pPr>
          </a:lstStyle>
          <a:p>
            <a:pPr lvl="0"/>
            <a:r>
              <a:rPr lang="en-US" dirty="0" smtClean="0"/>
              <a:t>Click to edit Master Title </a:t>
            </a:r>
            <a:r>
              <a:rPr lang="fr-FR" dirty="0" smtClean="0"/>
              <a:t>Donec ullamcorper nulla non metus auctor fringilla. Etiam porta sem malesuada magna mollis euismod. Cras justo odio, dapibus ac facilisis in, egestas eget quam. </a:t>
            </a:r>
            <a:r>
              <a:rPr lang="ro-RO" dirty="0" smtClean="0"/>
              <a:t>Vestibulum id ligula porta felis euismod semper.</a:t>
            </a:r>
            <a:endParaRPr lang="en-US" dirty="0" smtClean="0"/>
          </a:p>
        </p:txBody>
      </p:sp>
      <p:sp>
        <p:nvSpPr>
          <p:cNvPr id="6" name="Title 29"/>
          <p:cNvSpPr>
            <a:spLocks noGrp="1"/>
          </p:cNvSpPr>
          <p:nvPr>
            <p:ph type="title"/>
          </p:nvPr>
        </p:nvSpPr>
        <p:spPr>
          <a:xfrm>
            <a:off x="228600" y="609600"/>
            <a:ext cx="8229600" cy="609599"/>
          </a:xfrm>
          <a:prstGeom prst="rect">
            <a:avLst/>
          </a:prstGeom>
        </p:spPr>
        <p:txBody>
          <a:bodyPr vert="horz"/>
          <a:lstStyle>
            <a:lvl1pPr algn="l">
              <a:defRPr sz="2800">
                <a:solidFill>
                  <a:srgbClr val="FEB825"/>
                </a:solidFill>
                <a:latin typeface="Arial Black"/>
                <a:cs typeface="Arial Black"/>
              </a:defRPr>
            </a:lvl1pPr>
          </a:lstStyle>
          <a:p>
            <a:r>
              <a:rPr lang="en-US" dirty="0"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gray background">
    <p:spTree>
      <p:nvGrpSpPr>
        <p:cNvPr id="1" name=""/>
        <p:cNvGrpSpPr/>
        <p:nvPr/>
      </p:nvGrpSpPr>
      <p:grpSpPr>
        <a:xfrm>
          <a:off x="0" y="0"/>
          <a:ext cx="0" cy="0"/>
          <a:chOff x="0" y="0"/>
          <a:chExt cx="0" cy="0"/>
        </a:xfrm>
      </p:grpSpPr>
      <p:sp>
        <p:nvSpPr>
          <p:cNvPr id="5" name="TextBox 4"/>
          <p:cNvSpPr txBox="1"/>
          <p:nvPr userDrawn="1"/>
        </p:nvSpPr>
        <p:spPr>
          <a:xfrm>
            <a:off x="9751584" y="1602531"/>
            <a:ext cx="184666" cy="369332"/>
          </a:xfrm>
          <a:prstGeom prst="rect">
            <a:avLst/>
          </a:prstGeom>
          <a:noFill/>
        </p:spPr>
        <p:txBody>
          <a:bodyPr wrap="none" rtlCol="0">
            <a:spAutoFit/>
          </a:bodyPr>
          <a:lstStyle/>
          <a:p>
            <a:endParaRPr lang="en-US" dirty="0"/>
          </a:p>
        </p:txBody>
      </p:sp>
      <p:sp>
        <p:nvSpPr>
          <p:cNvPr id="8" name="Slide Number Placeholder 5"/>
          <p:cNvSpPr>
            <a:spLocks noGrp="1"/>
          </p:cNvSpPr>
          <p:nvPr>
            <p:ph type="sldNum" sz="quarter" idx="4"/>
          </p:nvPr>
        </p:nvSpPr>
        <p:spPr>
          <a:xfrm>
            <a:off x="6705600" y="62276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B74D-C908-AA4D-BBBA-E0BEF921E9CF}" type="slidenum">
              <a:rPr lang="en-US" smtClean="0"/>
              <a:pPr/>
              <a:t>‹#›</a:t>
            </a:fld>
            <a:endParaRPr lang="en-US" dirty="0"/>
          </a:p>
        </p:txBody>
      </p:sp>
      <p:sp>
        <p:nvSpPr>
          <p:cNvPr id="7" name="Rectangle 6"/>
          <p:cNvSpPr/>
          <p:nvPr userDrawn="1"/>
        </p:nvSpPr>
        <p:spPr>
          <a:xfrm>
            <a:off x="0" y="533400"/>
            <a:ext cx="9144000" cy="5524500"/>
          </a:xfrm>
          <a:prstGeom prst="rect">
            <a:avLst/>
          </a:prstGeom>
          <a:solidFill>
            <a:schemeClr val="tx1">
              <a:lumMod val="50000"/>
              <a:lumOff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19"/>
          <p:cNvSpPr>
            <a:spLocks noGrp="1"/>
          </p:cNvSpPr>
          <p:nvPr>
            <p:ph sz="quarter" idx="11" hasCustomPrompt="1"/>
          </p:nvPr>
        </p:nvSpPr>
        <p:spPr>
          <a:xfrm>
            <a:off x="228600" y="1295400"/>
            <a:ext cx="8229600" cy="4191000"/>
          </a:xfrm>
          <a:prstGeom prst="rect">
            <a:avLst/>
          </a:prstGeom>
        </p:spPr>
        <p:txBody>
          <a:bodyPr vert="horz"/>
          <a:lstStyle>
            <a:lvl1pPr marL="0" indent="0">
              <a:lnSpc>
                <a:spcPct val="110000"/>
              </a:lnSpc>
              <a:spcBef>
                <a:spcPts val="0"/>
              </a:spcBef>
              <a:buNone/>
              <a:defRPr sz="2400" b="0" baseline="0">
                <a:solidFill>
                  <a:schemeClr val="bg1"/>
                </a:solidFill>
                <a:latin typeface="Arial"/>
                <a:cs typeface="Arial"/>
              </a:defRPr>
            </a:lvl1pPr>
          </a:lstStyle>
          <a:p>
            <a:pPr lvl="0"/>
            <a:r>
              <a:rPr lang="en-US" dirty="0" smtClean="0"/>
              <a:t>Click to edit Master Title </a:t>
            </a:r>
            <a:r>
              <a:rPr lang="fr-FR" dirty="0" smtClean="0"/>
              <a:t>Donec ullamcorper nulla non metus auctor fringilla. Etiam porta sem malesuada magna mollis euismod. Cras justo odio, dapibus ac facilisis in, egestas eget quam. </a:t>
            </a:r>
            <a:r>
              <a:rPr lang="ro-RO" dirty="0" smtClean="0"/>
              <a:t>Vestibulum id ligula porta felis euismod semper.</a:t>
            </a:r>
            <a:endParaRPr lang="en-US" dirty="0" smtClean="0"/>
          </a:p>
        </p:txBody>
      </p:sp>
      <p:sp>
        <p:nvSpPr>
          <p:cNvPr id="6" name="Title 29"/>
          <p:cNvSpPr>
            <a:spLocks noGrp="1"/>
          </p:cNvSpPr>
          <p:nvPr>
            <p:ph type="title"/>
          </p:nvPr>
        </p:nvSpPr>
        <p:spPr>
          <a:xfrm>
            <a:off x="228600" y="609601"/>
            <a:ext cx="8229600" cy="609599"/>
          </a:xfrm>
          <a:prstGeom prst="rect">
            <a:avLst/>
          </a:prstGeom>
        </p:spPr>
        <p:txBody>
          <a:bodyPr vert="horz"/>
          <a:lstStyle>
            <a:lvl1pPr algn="l">
              <a:defRPr sz="2800">
                <a:solidFill>
                  <a:srgbClr val="FEB825"/>
                </a:solidFill>
                <a:latin typeface="Arial Black"/>
                <a:cs typeface="Arial Black"/>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3" name="Title 29"/>
          <p:cNvSpPr>
            <a:spLocks noGrp="1"/>
          </p:cNvSpPr>
          <p:nvPr>
            <p:ph type="title"/>
          </p:nvPr>
        </p:nvSpPr>
        <p:spPr>
          <a:xfrm>
            <a:off x="228600" y="609600"/>
            <a:ext cx="7982764" cy="685800"/>
          </a:xfrm>
          <a:prstGeom prst="rect">
            <a:avLst/>
          </a:prstGeom>
        </p:spPr>
        <p:txBody>
          <a:bodyPr vert="horz"/>
          <a:lstStyle>
            <a:lvl1pPr algn="l">
              <a:defRPr sz="2800">
                <a:solidFill>
                  <a:srgbClr val="FEB825"/>
                </a:solidFill>
                <a:latin typeface="Arial Black"/>
                <a:cs typeface="Arial Black"/>
              </a:defRPr>
            </a:lvl1pPr>
          </a:lstStyle>
          <a:p>
            <a:r>
              <a:rPr lang="en-US" dirty="0" smtClean="0"/>
              <a:t>Click to edit Master title style</a:t>
            </a:r>
            <a:endParaRPr lang="en-US" dirty="0"/>
          </a:p>
        </p:txBody>
      </p:sp>
      <p:sp>
        <p:nvSpPr>
          <p:cNvPr id="7" name="Picture Placeholder 9"/>
          <p:cNvSpPr>
            <a:spLocks noGrp="1"/>
          </p:cNvSpPr>
          <p:nvPr>
            <p:ph type="pic" sz="quarter" idx="12"/>
          </p:nvPr>
        </p:nvSpPr>
        <p:spPr>
          <a:xfrm>
            <a:off x="228600" y="1523999"/>
            <a:ext cx="8763000" cy="3733801"/>
          </a:xfrm>
          <a:prstGeom prst="rect">
            <a:avLst/>
          </a:prstGeom>
        </p:spPr>
        <p:txBody>
          <a:bodyPr vert="horz"/>
          <a:lstStyle>
            <a:lvl1pPr marL="0" indent="0">
              <a:buNone/>
              <a:defRPr/>
            </a:lvl1pPr>
          </a:lstStyle>
          <a:p>
            <a:r>
              <a:rPr lang="en-US" dirty="0" smtClean="0"/>
              <a:t>Drag picture to placeholder or click icon to add</a:t>
            </a:r>
            <a:endParaRPr lang="en-US" dirty="0"/>
          </a:p>
        </p:txBody>
      </p:sp>
    </p:spTree>
    <p:extLst>
      <p:ext uri="{BB962C8B-B14F-4D97-AF65-F5344CB8AC3E}">
        <p14:creationId xmlns:p14="http://schemas.microsoft.com/office/powerpoint/2010/main" val="6318596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4"/>
          <a:stretch>
            <a:fillRect/>
          </a:stretch>
        </p:blipFill>
        <p:spPr>
          <a:xfrm>
            <a:off x="0" y="0"/>
            <a:ext cx="9144000" cy="542636"/>
          </a:xfrm>
          <a:prstGeom prst="rect">
            <a:avLst/>
          </a:prstGeom>
        </p:spPr>
      </p:pic>
      <p:pic>
        <p:nvPicPr>
          <p:cNvPr id="11" name="Picture 10" descr="This is the logo for the U.S. Department of Transportation Federal Motor Carrier Safety Administration and the footer for this presentation."/>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6058525"/>
            <a:ext cx="9144000" cy="799475"/>
          </a:xfrm>
          <a:prstGeom prst="rect">
            <a:avLst/>
          </a:prstGeom>
        </p:spPr>
      </p:pic>
      <p:pic>
        <p:nvPicPr>
          <p:cNvPr id="17" name="Picture 16" descr="This is the Compliance, Safety, Accountability (CSA) logo."/>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3038" y="106008"/>
            <a:ext cx="1073150" cy="30091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59" r:id="rId4"/>
    <p:sldLayoutId id="2147483658" r:id="rId5"/>
    <p:sldLayoutId id="2147483667" r:id="rId6"/>
    <p:sldLayoutId id="2147483657" r:id="rId7"/>
    <p:sldLayoutId id="2147483656" r:id="rId8"/>
    <p:sldLayoutId id="2147483666" r:id="rId9"/>
    <p:sldLayoutId id="2147483669" r:id="rId10"/>
    <p:sldLayoutId id="2147483670" r:id="rId11"/>
    <p:sldLayoutId id="2147483671" r:id="rId12"/>
  </p:sldLayoutIdLst>
  <p:timing>
    <p:tnLst>
      <p:par>
        <p:cTn id="1" dur="indefinite" restart="never" nodeType="tmRoot"/>
      </p:par>
    </p:tnLst>
  </p:timing>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csa.fmcsa.dot.gov/Documents/Serious_Violations.XLS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psp.fmcsa.dot.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ataqs.fmcsa.dot.gov/Data/Guide/DataQs_Users_Guide_and_Best_Practices_Manual.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csa.fmcsa.dot.gov/about/smc_overview.aspx"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csa.fmcsa.dot.gov/Documents/CSMS_Effectiveness_Test_Final_Report.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csa.fmcsa.dot.gov/?driver"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hyperlink" Target="http://csa.fmcsa.dot.gov/?carriersafety"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csa.fmcsa.dot.gov/?toolkit2" TargetMode="External"/><Relationship Id="rId5" Type="http://schemas.openxmlformats.org/officeDocument/2006/relationships/hyperlink" Target="http://csa.fmcsa.dot.gov/CSA_Feedback.aspx" TargetMode="External"/><Relationship Id="rId4" Type="http://schemas.openxmlformats.org/officeDocument/2006/relationships/hyperlink" Target="http://csa.fmcsa.dot.gov/subscription.asp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tif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6200" y="3962400"/>
            <a:ext cx="8991600" cy="1066800"/>
          </a:xfrm>
        </p:spPr>
        <p:txBody>
          <a:bodyPr/>
          <a:lstStyle/>
          <a:p>
            <a:pPr algn="ctr"/>
            <a:r>
              <a:rPr lang="en-US" dirty="0" smtClean="0"/>
              <a:t>CSA: Measuring and Improving Commercial Motor Vehicle Safety</a:t>
            </a:r>
            <a:endParaRPr lang="en-US" dirty="0"/>
          </a:p>
        </p:txBody>
      </p:sp>
      <p:sp>
        <p:nvSpPr>
          <p:cNvPr id="5" name="Text Placeholder 4"/>
          <p:cNvSpPr>
            <a:spLocks noGrp="1"/>
          </p:cNvSpPr>
          <p:nvPr>
            <p:ph type="body" sz="quarter" idx="14"/>
          </p:nvPr>
        </p:nvSpPr>
        <p:spPr>
          <a:xfrm>
            <a:off x="0" y="5029200"/>
            <a:ext cx="9144000" cy="609600"/>
          </a:xfrm>
        </p:spPr>
        <p:txBody>
          <a:bodyPr/>
          <a:lstStyle/>
          <a:p>
            <a:pPr algn="ctr"/>
            <a:r>
              <a:rPr lang="en-US" dirty="0" smtClean="0"/>
              <a:t>Spring 2017</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10</a:t>
            </a:fld>
            <a:endParaRPr lang="en-US" dirty="0"/>
          </a:p>
        </p:txBody>
      </p:sp>
      <p:sp>
        <p:nvSpPr>
          <p:cNvPr id="3" name="Title 2"/>
          <p:cNvSpPr>
            <a:spLocks noGrp="1"/>
          </p:cNvSpPr>
          <p:nvPr>
            <p:ph type="title"/>
          </p:nvPr>
        </p:nvSpPr>
        <p:spPr/>
        <p:txBody>
          <a:bodyPr/>
          <a:lstStyle/>
          <a:p>
            <a:r>
              <a:rPr lang="en-US" dirty="0" smtClean="0"/>
              <a:t>SMS and Prioritization for Interventions</a:t>
            </a:r>
            <a:endParaRPr lang="en-US" dirty="0"/>
          </a:p>
        </p:txBody>
      </p:sp>
      <p:sp>
        <p:nvSpPr>
          <p:cNvPr id="4" name="Content Placeholder 3"/>
          <p:cNvSpPr>
            <a:spLocks noGrp="1"/>
          </p:cNvSpPr>
          <p:nvPr>
            <p:ph idx="1"/>
          </p:nvPr>
        </p:nvSpPr>
        <p:spPr/>
        <p:txBody>
          <a:bodyPr/>
          <a:lstStyle/>
          <a:p>
            <a:r>
              <a:rPr lang="en-US" dirty="0">
                <a:solidFill>
                  <a:schemeClr val="tx1">
                    <a:lumMod val="65000"/>
                    <a:lumOff val="35000"/>
                  </a:schemeClr>
                </a:solidFill>
              </a:rPr>
              <a:t>Prioritization is based on two factors:  </a:t>
            </a:r>
          </a:p>
          <a:p>
            <a:pPr marL="914400" lvl="1" indent="-457200">
              <a:buFont typeface="+mj-lt"/>
              <a:buAutoNum type="arabicPeriod"/>
            </a:pPr>
            <a:r>
              <a:rPr lang="en-US" dirty="0">
                <a:solidFill>
                  <a:schemeClr val="tx1">
                    <a:lumMod val="65000"/>
                    <a:lumOff val="35000"/>
                  </a:schemeClr>
                </a:solidFill>
              </a:rPr>
              <a:t>On-road performance (i.e</a:t>
            </a:r>
            <a:r>
              <a:rPr lang="en-US" dirty="0" smtClean="0">
                <a:solidFill>
                  <a:schemeClr val="tx1">
                    <a:lumMod val="65000"/>
                    <a:lumOff val="35000"/>
                  </a:schemeClr>
                </a:solidFill>
              </a:rPr>
              <a:t>., </a:t>
            </a:r>
            <a:r>
              <a:rPr lang="en-US" dirty="0">
                <a:solidFill>
                  <a:schemeClr val="tx1">
                    <a:lumMod val="65000"/>
                    <a:lumOff val="35000"/>
                  </a:schemeClr>
                </a:solidFill>
              </a:rPr>
              <a:t>BASIC percentile data)</a:t>
            </a:r>
          </a:p>
          <a:p>
            <a:pPr marL="914400" lvl="1" indent="-457200">
              <a:buFont typeface="+mj-lt"/>
              <a:buAutoNum type="arabicPeriod"/>
            </a:pPr>
            <a:r>
              <a:rPr lang="en-US" dirty="0" smtClean="0">
                <a:solidFill>
                  <a:schemeClr val="tx1">
                    <a:lumMod val="65000"/>
                    <a:lumOff val="35000"/>
                  </a:schemeClr>
                </a:solidFill>
              </a:rPr>
              <a:t>Investigation </a:t>
            </a:r>
            <a:r>
              <a:rPr lang="en-US" dirty="0">
                <a:solidFill>
                  <a:schemeClr val="tx1">
                    <a:lumMod val="65000"/>
                    <a:lumOff val="35000"/>
                  </a:schemeClr>
                </a:solidFill>
              </a:rPr>
              <a:t>results (i.e</a:t>
            </a:r>
            <a:r>
              <a:rPr lang="en-US" dirty="0" smtClean="0">
                <a:solidFill>
                  <a:schemeClr val="tx1">
                    <a:lumMod val="65000"/>
                    <a:lumOff val="35000"/>
                  </a:schemeClr>
                </a:solidFill>
              </a:rPr>
              <a:t>., </a:t>
            </a:r>
            <a:r>
              <a:rPr lang="en-US" dirty="0">
                <a:solidFill>
                  <a:schemeClr val="tx1">
                    <a:lumMod val="65000"/>
                    <a:lumOff val="35000"/>
                  </a:schemeClr>
                </a:solidFill>
              </a:rPr>
              <a:t>Serious Violations)</a:t>
            </a:r>
          </a:p>
          <a:p>
            <a:endParaRPr lang="en-US" dirty="0" smtClean="0"/>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24199"/>
            <a:ext cx="9144000" cy="2379433"/>
          </a:xfrm>
          <a:prstGeom prst="rect">
            <a:avLst/>
          </a:prstGeom>
          <a:ln>
            <a:solidFill>
              <a:srgbClr val="FEB825"/>
            </a:solidFill>
          </a:ln>
        </p:spPr>
      </p:pic>
    </p:spTree>
    <p:extLst>
      <p:ext uri="{BB962C8B-B14F-4D97-AF65-F5344CB8AC3E}">
        <p14:creationId xmlns:p14="http://schemas.microsoft.com/office/powerpoint/2010/main" val="199581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1379468"/>
            <a:ext cx="3886200" cy="4236720"/>
          </a:xfrm>
        </p:spPr>
        <p:txBody>
          <a:bodyPr/>
          <a:lstStyle/>
          <a:p>
            <a:pPr marL="0" indent="0">
              <a:buNone/>
            </a:pPr>
            <a:r>
              <a:rPr lang="en-US" sz="1800" dirty="0"/>
              <a:t>Prioritization based upon on-road performance (percentile</a:t>
            </a:r>
            <a:r>
              <a:rPr lang="en-US" sz="1800" dirty="0" smtClean="0"/>
              <a:t>)</a:t>
            </a:r>
            <a:endParaRPr lang="en-US" sz="1800" dirty="0"/>
          </a:p>
        </p:txBody>
      </p:sp>
      <p:sp>
        <p:nvSpPr>
          <p:cNvPr id="3" name="Slide Number Placeholder 2"/>
          <p:cNvSpPr>
            <a:spLocks noGrp="1"/>
          </p:cNvSpPr>
          <p:nvPr>
            <p:ph type="sldNum" sz="quarter" idx="4"/>
          </p:nvPr>
        </p:nvSpPr>
        <p:spPr/>
        <p:txBody>
          <a:bodyPr/>
          <a:lstStyle/>
          <a:p>
            <a:fld id="{2965B74D-C908-AA4D-BBBA-E0BEF921E9CF}" type="slidenum">
              <a:rPr lang="en-US" smtClean="0"/>
              <a:pPr/>
              <a:t>11</a:t>
            </a:fld>
            <a:endParaRPr lang="en-US" dirty="0"/>
          </a:p>
        </p:txBody>
      </p:sp>
      <p:sp>
        <p:nvSpPr>
          <p:cNvPr id="4" name="Title 3"/>
          <p:cNvSpPr>
            <a:spLocks noGrp="1"/>
          </p:cNvSpPr>
          <p:nvPr>
            <p:ph type="title"/>
          </p:nvPr>
        </p:nvSpPr>
        <p:spPr/>
        <p:txBody>
          <a:bodyPr/>
          <a:lstStyle/>
          <a:p>
            <a:r>
              <a:rPr lang="en-US" dirty="0" smtClean="0"/>
              <a:t>SMS and Prioritization for Interventions</a:t>
            </a:r>
            <a:endParaRPr lang="en-US" dirty="0"/>
          </a:p>
        </p:txBody>
      </p:sp>
      <p:sp>
        <p:nvSpPr>
          <p:cNvPr id="6" name="Text Placeholder 5"/>
          <p:cNvSpPr>
            <a:spLocks noGrp="1"/>
          </p:cNvSpPr>
          <p:nvPr>
            <p:ph type="body" sz="quarter" idx="12"/>
          </p:nvPr>
        </p:nvSpPr>
        <p:spPr>
          <a:xfrm>
            <a:off x="4572000" y="1371600"/>
            <a:ext cx="4361636" cy="4236720"/>
          </a:xfrm>
        </p:spPr>
        <p:txBody>
          <a:bodyPr/>
          <a:lstStyle/>
          <a:p>
            <a:r>
              <a:rPr lang="en-US" sz="1800" dirty="0"/>
              <a:t>Prioritization based </a:t>
            </a:r>
            <a:r>
              <a:rPr lang="en-US" sz="1800" dirty="0" smtClean="0"/>
              <a:t>upon </a:t>
            </a:r>
            <a:r>
              <a:rPr lang="en-US" sz="1800" dirty="0"/>
              <a:t>Serious Violations found during an </a:t>
            </a:r>
            <a:r>
              <a:rPr lang="en-US" sz="1800" dirty="0" smtClean="0"/>
              <a:t>investigation</a:t>
            </a:r>
            <a:endParaRPr lang="en-US" sz="1800" dirty="0"/>
          </a:p>
        </p:txBody>
      </p:sp>
      <p:grpSp>
        <p:nvGrpSpPr>
          <p:cNvPr id="7" name="Group 6"/>
          <p:cNvGrpSpPr/>
          <p:nvPr/>
        </p:nvGrpSpPr>
        <p:grpSpPr>
          <a:xfrm>
            <a:off x="524347" y="2286000"/>
            <a:ext cx="2895600" cy="3568720"/>
            <a:chOff x="533400" y="2451080"/>
            <a:chExt cx="2895600" cy="356872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713" y="2451080"/>
              <a:ext cx="1907702" cy="356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533400" y="2705100"/>
              <a:ext cx="2895600" cy="1100863"/>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0" name="Group 9"/>
          <p:cNvGrpSpPr/>
          <p:nvPr/>
        </p:nvGrpSpPr>
        <p:grpSpPr>
          <a:xfrm>
            <a:off x="5029200" y="2286000"/>
            <a:ext cx="2895600" cy="3408300"/>
            <a:chOff x="4876800" y="2611500"/>
            <a:chExt cx="2895600" cy="3408300"/>
          </a:xfrm>
        </p:grpSpPr>
        <p:pic>
          <p:nvPicPr>
            <p:cNvPr id="11"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1387" y="2611500"/>
              <a:ext cx="1798825" cy="34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4876800" y="4918937"/>
              <a:ext cx="2895600" cy="1100863"/>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74599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965B74D-C908-AA4D-BBBA-E0BEF921E9CF}" type="slidenum">
              <a:rPr lang="en-US" smtClean="0"/>
              <a:pPr/>
              <a:t>12</a:t>
            </a:fld>
            <a:endParaRPr lang="en-US" dirty="0"/>
          </a:p>
        </p:txBody>
      </p:sp>
      <p:sp>
        <p:nvSpPr>
          <p:cNvPr id="8" name="Title 7"/>
          <p:cNvSpPr>
            <a:spLocks noGrp="1"/>
          </p:cNvSpPr>
          <p:nvPr>
            <p:ph type="title"/>
          </p:nvPr>
        </p:nvSpPr>
        <p:spPr/>
        <p:txBody>
          <a:bodyPr/>
          <a:lstStyle/>
          <a:p>
            <a:r>
              <a:rPr lang="en-US" dirty="0" smtClean="0"/>
              <a:t>Prioritization: On-Road Performance</a:t>
            </a:r>
            <a:endParaRPr lang="en-US" dirty="0"/>
          </a:p>
        </p:txBody>
      </p:sp>
      <p:sp>
        <p:nvSpPr>
          <p:cNvPr id="5" name="Content Placeholder 4"/>
          <p:cNvSpPr>
            <a:spLocks noGrp="1"/>
          </p:cNvSpPr>
          <p:nvPr>
            <p:ph idx="1"/>
          </p:nvPr>
        </p:nvSpPr>
        <p:spPr/>
        <p:txBody>
          <a:bodyPr/>
          <a:lstStyle/>
          <a:p>
            <a:pPr>
              <a:buFont typeface="Arial" panose="020B0604020202020204" pitchFamily="34" charset="0"/>
              <a:buChar char="•"/>
            </a:pPr>
            <a:r>
              <a:rPr lang="en-US" dirty="0"/>
              <a:t>Carriers are assigned a measure and percentile in each BASIC:</a:t>
            </a:r>
          </a:p>
          <a:p>
            <a:pPr marL="1085850" lvl="1" indent="-342900">
              <a:buFont typeface="Georgia" panose="02040502050405020303" pitchFamily="18" charset="0"/>
              <a:buChar char="–"/>
            </a:pPr>
            <a:r>
              <a:rPr lang="en-US" dirty="0"/>
              <a:t>Measure reflects your own company’s safety performance (SMS converts BASIC data (e.g., inspections) into a quantifiable measure)</a:t>
            </a:r>
          </a:p>
          <a:p>
            <a:pPr marL="1085850" lvl="1" indent="-342900">
              <a:buFont typeface="Georgia" panose="02040502050405020303" pitchFamily="18" charset="0"/>
              <a:buChar char="–"/>
            </a:pPr>
            <a:r>
              <a:rPr lang="en-US" dirty="0"/>
              <a:t>Percentile rank reflects your on-road safety performance compared to other carriers with similar fleet size and safety events</a:t>
            </a:r>
          </a:p>
          <a:p>
            <a:pPr>
              <a:buFont typeface="Arial" panose="020B0604020202020204" pitchFamily="34" charset="0"/>
              <a:buChar char="•"/>
            </a:pPr>
            <a:r>
              <a:rPr lang="en-US" dirty="0"/>
              <a:t>BASICs prioritized may trigger an intervention </a:t>
            </a:r>
          </a:p>
          <a:p>
            <a:pPr>
              <a:buFont typeface="Arial" panose="020B0604020202020204" pitchFamily="34" charset="0"/>
              <a:buChar char="•"/>
            </a:pPr>
            <a:r>
              <a:rPr lang="en-US" dirty="0"/>
              <a:t>Monitor your BASICs and take immediate action</a:t>
            </a:r>
          </a:p>
        </p:txBody>
      </p:sp>
    </p:spTree>
    <p:extLst>
      <p:ext uri="{BB962C8B-B14F-4D97-AF65-F5344CB8AC3E}">
        <p14:creationId xmlns:p14="http://schemas.microsoft.com/office/powerpoint/2010/main" val="623649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685800"/>
          </a:xfrm>
        </p:spPr>
        <p:txBody>
          <a:bodyPr/>
          <a:lstStyle/>
          <a:p>
            <a:r>
              <a:rPr lang="en-US" dirty="0" smtClean="0"/>
              <a:t>Prioritization: On-Road Performance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28862085"/>
              </p:ext>
            </p:extLst>
          </p:nvPr>
        </p:nvGraphicFramePr>
        <p:xfrm>
          <a:off x="304800" y="2133600"/>
          <a:ext cx="7848600" cy="3455512"/>
        </p:xfrm>
        <a:graphic>
          <a:graphicData uri="http://schemas.openxmlformats.org/drawingml/2006/table">
            <a:tbl>
              <a:tblPr firstRow="1" bandRow="1">
                <a:tableStyleId>{5C22544A-7EE6-4342-B048-85BDC9FD1C3A}</a:tableStyleId>
              </a:tblPr>
              <a:tblGrid>
                <a:gridCol w="1537136"/>
                <a:gridCol w="2577664"/>
                <a:gridCol w="3733800"/>
              </a:tblGrid>
              <a:tr h="2448672">
                <a:tc>
                  <a:txBody>
                    <a:bodyPr/>
                    <a:lstStyle/>
                    <a:p>
                      <a:r>
                        <a:rPr lang="en-US" b="1" dirty="0" smtClean="0">
                          <a:solidFill>
                            <a:schemeClr val="tx1">
                              <a:lumMod val="65000"/>
                              <a:lumOff val="35000"/>
                            </a:schemeClr>
                          </a:solidFill>
                          <a:latin typeface="Arial" panose="020B0604020202020204" pitchFamily="34" charset="0"/>
                          <a:cs typeface="Arial" panose="020B0604020202020204" pitchFamily="34" charset="0"/>
                        </a:rPr>
                        <a:t>Calculation</a:t>
                      </a:r>
                      <a:endParaRPr lang="en-US" b="1" dirty="0">
                        <a:solidFill>
                          <a:schemeClr val="tx1">
                            <a:lumMod val="65000"/>
                            <a:lumOff val="3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smtClean="0">
                          <a:solidFill>
                            <a:schemeClr val="tx1">
                              <a:lumMod val="65000"/>
                              <a:lumOff val="35000"/>
                            </a:schemeClr>
                          </a:solidFill>
                          <a:latin typeface="Arial" panose="020B0604020202020204" pitchFamily="34" charset="0"/>
                          <a:cs typeface="Arial" panose="020B0604020202020204" pitchFamily="34" charset="0"/>
                        </a:rPr>
                        <a:t>Only considers individual carrier performance</a:t>
                      </a:r>
                    </a:p>
                    <a:p>
                      <a:pPr marL="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baseline="0" dirty="0" smtClean="0">
                          <a:solidFill>
                            <a:schemeClr val="tx1">
                              <a:lumMod val="65000"/>
                              <a:lumOff val="35000"/>
                            </a:schemeClr>
                          </a:solidFill>
                          <a:latin typeface="Arial" panose="020B0604020202020204" pitchFamily="34" charset="0"/>
                          <a:cs typeface="Arial" panose="020B0604020202020204" pitchFamily="34" charset="0"/>
                        </a:rPr>
                        <a:t> </a:t>
                      </a:r>
                      <a:endParaRPr lang="en-US" sz="1600" b="0" dirty="0" smtClean="0">
                        <a:solidFill>
                          <a:schemeClr val="tx1">
                            <a:lumMod val="65000"/>
                            <a:lumOff val="35000"/>
                          </a:schemeClr>
                        </a:solidFill>
                        <a:latin typeface="Arial" panose="020B0604020202020204" pitchFamily="34" charset="0"/>
                        <a:cs typeface="Arial" panose="020B0604020202020204" pitchFamily="34" charset="0"/>
                      </a:endParaRPr>
                    </a:p>
                    <a:p>
                      <a:pPr marL="2857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smtClean="0">
                          <a:solidFill>
                            <a:schemeClr val="tx1">
                              <a:lumMod val="65000"/>
                              <a:lumOff val="35000"/>
                            </a:schemeClr>
                          </a:solidFill>
                          <a:latin typeface="Arial" panose="020B0604020202020204" pitchFamily="34" charset="0"/>
                          <a:cs typeface="Arial" panose="020B0604020202020204" pitchFamily="34" charset="0"/>
                        </a:rPr>
                        <a:t>Based on carrier violations</a:t>
                      </a:r>
                      <a:r>
                        <a:rPr lang="en-US" sz="1600" b="0" baseline="0" dirty="0" smtClean="0">
                          <a:solidFill>
                            <a:schemeClr val="tx1">
                              <a:lumMod val="65000"/>
                              <a:lumOff val="35000"/>
                            </a:schemeClr>
                          </a:solidFill>
                          <a:latin typeface="Arial" panose="020B0604020202020204" pitchFamily="34" charset="0"/>
                          <a:cs typeface="Arial" panose="020B0604020202020204" pitchFamily="34" charset="0"/>
                        </a:rPr>
                        <a:t> </a:t>
                      </a:r>
                      <a:r>
                        <a:rPr lang="en-US" sz="1600" b="0" dirty="0" smtClean="0">
                          <a:solidFill>
                            <a:schemeClr val="tx1">
                              <a:lumMod val="65000"/>
                              <a:lumOff val="35000"/>
                            </a:schemeClr>
                          </a:solidFill>
                          <a:latin typeface="Arial" panose="020B0604020202020204" pitchFamily="34" charset="0"/>
                          <a:cs typeface="Arial" panose="020B0604020202020204" pitchFamily="34" charset="0"/>
                        </a:rPr>
                        <a:t>or crashes weighted by time and severity</a:t>
                      </a:r>
                    </a:p>
                    <a:p>
                      <a:endParaRPr lang="en-US"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600" b="0" dirty="0" smtClean="0">
                          <a:solidFill>
                            <a:schemeClr val="tx1">
                              <a:lumMod val="65000"/>
                              <a:lumOff val="35000"/>
                            </a:schemeClr>
                          </a:solidFill>
                          <a:latin typeface="Arial" panose="020B0604020202020204" pitchFamily="34" charset="0"/>
                          <a:cs typeface="Arial" panose="020B0604020202020204" pitchFamily="34" charset="0"/>
                        </a:rPr>
                        <a:t>Based on carrier’s BASIC</a:t>
                      </a:r>
                      <a:r>
                        <a:rPr lang="en-US" sz="1600" b="0" i="1" dirty="0" smtClean="0">
                          <a:solidFill>
                            <a:schemeClr val="tx1">
                              <a:lumMod val="65000"/>
                              <a:lumOff val="35000"/>
                            </a:schemeClr>
                          </a:solidFill>
                          <a:latin typeface="Arial" panose="020B0604020202020204" pitchFamily="34" charset="0"/>
                          <a:cs typeface="Arial" panose="020B0604020202020204" pitchFamily="34" charset="0"/>
                        </a:rPr>
                        <a:t> </a:t>
                      </a:r>
                      <a:r>
                        <a:rPr lang="en-US" sz="1600" b="0" dirty="0" smtClean="0">
                          <a:solidFill>
                            <a:schemeClr val="tx1">
                              <a:lumMod val="65000"/>
                              <a:lumOff val="35000"/>
                            </a:schemeClr>
                          </a:solidFill>
                          <a:latin typeface="Arial" panose="020B0604020202020204" pitchFamily="34" charset="0"/>
                          <a:cs typeface="Arial" panose="020B0604020202020204" pitchFamily="34" charset="0"/>
                        </a:rPr>
                        <a:t>measure</a:t>
                      </a:r>
                    </a:p>
                    <a:p>
                      <a:pPr marL="0" indent="0">
                        <a:buFont typeface="Arial" panose="020B0604020202020204" pitchFamily="34" charset="0"/>
                        <a:buNone/>
                      </a:pPr>
                      <a:endParaRPr lang="en-US" sz="1600" b="0" i="1"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0" dirty="0" smtClean="0">
                          <a:solidFill>
                            <a:schemeClr val="tx1">
                              <a:lumMod val="65000"/>
                              <a:lumOff val="35000"/>
                            </a:schemeClr>
                          </a:solidFill>
                          <a:latin typeface="Arial" panose="020B0604020202020204" pitchFamily="34" charset="0"/>
                          <a:cs typeface="Arial" panose="020B0604020202020204" pitchFamily="34" charset="0"/>
                        </a:rPr>
                        <a:t>Groups</a:t>
                      </a:r>
                      <a:r>
                        <a:rPr lang="en-US" sz="1600" b="0" baseline="0" dirty="0" smtClean="0">
                          <a:solidFill>
                            <a:schemeClr val="tx1">
                              <a:lumMod val="65000"/>
                              <a:lumOff val="35000"/>
                            </a:schemeClr>
                          </a:solidFill>
                          <a:latin typeface="Arial" panose="020B0604020202020204" pitchFamily="34" charset="0"/>
                          <a:cs typeface="Arial" panose="020B0604020202020204" pitchFamily="34" charset="0"/>
                        </a:rPr>
                        <a:t> and ranks carrier by BASIC  with carriers that have similar safety events (i.e., inspections, inspections with violations, crashes) into a safety event group</a:t>
                      </a:r>
                    </a:p>
                    <a:p>
                      <a:pPr marL="285750" indent="-285750">
                        <a:buFont typeface="Arial" panose="020B0604020202020204" pitchFamily="34" charset="0"/>
                        <a:buChar char="•"/>
                      </a:pPr>
                      <a:endParaRPr lang="en-US" sz="1600" b="0" baseline="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b="0" baseline="0" dirty="0" smtClean="0">
                        <a:solidFill>
                          <a:schemeClr val="tx1">
                            <a:lumMod val="65000"/>
                            <a:lumOff val="3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06840">
                <a:tc>
                  <a:txBody>
                    <a:bodyPr/>
                    <a:lstStyle/>
                    <a:p>
                      <a:r>
                        <a:rPr lang="en-US" b="1" dirty="0" smtClean="0">
                          <a:solidFill>
                            <a:schemeClr val="tx1">
                              <a:lumMod val="65000"/>
                              <a:lumOff val="35000"/>
                            </a:schemeClr>
                          </a:solidFill>
                          <a:latin typeface="Arial" panose="020B0604020202020204" pitchFamily="34" charset="0"/>
                          <a:cs typeface="Arial" panose="020B0604020202020204" pitchFamily="34" charset="0"/>
                        </a:rPr>
                        <a:t>Scale</a:t>
                      </a:r>
                      <a:endParaRPr lang="en-US" b="1" dirty="0">
                        <a:solidFill>
                          <a:schemeClr val="tx1">
                            <a:lumMod val="65000"/>
                            <a:lumOff val="3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1600" dirty="0" smtClean="0">
                          <a:solidFill>
                            <a:schemeClr val="tx1">
                              <a:lumMod val="65000"/>
                              <a:lumOff val="35000"/>
                            </a:schemeClr>
                          </a:solidFill>
                          <a:latin typeface="Arial" panose="020B0604020202020204" pitchFamily="34" charset="0"/>
                          <a:cs typeface="Arial" panose="020B0604020202020204" pitchFamily="34" charset="0"/>
                        </a:rPr>
                        <a:t>The lower the measure, the better the performance</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solidFill>
                            <a:schemeClr val="tx1">
                              <a:lumMod val="65000"/>
                              <a:lumOff val="35000"/>
                            </a:schemeClr>
                          </a:solidFill>
                          <a:latin typeface="Arial" panose="020B0604020202020204" pitchFamily="34" charset="0"/>
                          <a:cs typeface="Arial" panose="020B0604020202020204" pitchFamily="34" charset="0"/>
                        </a:rPr>
                        <a:t>0-100, with</a:t>
                      </a:r>
                      <a:r>
                        <a:rPr lang="en-US" sz="1600" baseline="0" dirty="0" smtClean="0">
                          <a:solidFill>
                            <a:schemeClr val="tx1">
                              <a:lumMod val="65000"/>
                              <a:lumOff val="35000"/>
                            </a:schemeClr>
                          </a:solidFill>
                          <a:latin typeface="Arial" panose="020B0604020202020204" pitchFamily="34" charset="0"/>
                          <a:cs typeface="Arial" panose="020B0604020202020204" pitchFamily="34" charset="0"/>
                        </a:rPr>
                        <a:t> </a:t>
                      </a:r>
                      <a:r>
                        <a:rPr lang="en-US" sz="1600" dirty="0" smtClean="0">
                          <a:solidFill>
                            <a:schemeClr val="tx1">
                              <a:lumMod val="65000"/>
                              <a:lumOff val="35000"/>
                            </a:schemeClr>
                          </a:solidFill>
                          <a:latin typeface="Arial" panose="020B0604020202020204" pitchFamily="34" charset="0"/>
                          <a:cs typeface="Arial" panose="020B0604020202020204" pitchFamily="34" charset="0"/>
                        </a:rPr>
                        <a:t>100 indicating worst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5"/>
          <p:cNvSpPr/>
          <p:nvPr/>
        </p:nvSpPr>
        <p:spPr>
          <a:xfrm>
            <a:off x="2081048" y="1669253"/>
            <a:ext cx="1903085" cy="369332"/>
          </a:xfrm>
          <a:prstGeom prst="rect">
            <a:avLst/>
          </a:prstGeom>
        </p:spPr>
        <p:txBody>
          <a:bodyPr wrap="none">
            <a:spAutoFit/>
          </a:bodyPr>
          <a:lstStyle/>
          <a:p>
            <a:pPr lvl="0" fontAlgn="auto">
              <a:spcBef>
                <a:spcPts val="0"/>
              </a:spcBef>
              <a:spcAft>
                <a:spcPts val="0"/>
              </a:spcAft>
            </a:pPr>
            <a:r>
              <a:rPr lang="en-US" b="1" dirty="0">
                <a:solidFill>
                  <a:schemeClr val="tx1">
                    <a:lumMod val="65000"/>
                    <a:lumOff val="35000"/>
                  </a:schemeClr>
                </a:solidFill>
                <a:latin typeface="Arial" panose="020B0604020202020204" pitchFamily="34" charset="0"/>
                <a:cs typeface="Arial" panose="020B0604020202020204" pitchFamily="34" charset="0"/>
              </a:rPr>
              <a:t>BASIC Measure</a:t>
            </a:r>
          </a:p>
        </p:txBody>
      </p:sp>
      <p:sp>
        <p:nvSpPr>
          <p:cNvPr id="7" name="Rectangle 6"/>
          <p:cNvSpPr/>
          <p:nvPr/>
        </p:nvSpPr>
        <p:spPr>
          <a:xfrm>
            <a:off x="5181600" y="1662106"/>
            <a:ext cx="2133918" cy="369332"/>
          </a:xfrm>
          <a:prstGeom prst="rect">
            <a:avLst/>
          </a:prstGeom>
        </p:spPr>
        <p:txBody>
          <a:bodyPr wrap="none">
            <a:spAutoFit/>
          </a:bodyPr>
          <a:lstStyle/>
          <a:p>
            <a:pPr lvl="0" fontAlgn="auto">
              <a:spcBef>
                <a:spcPts val="0"/>
              </a:spcBef>
              <a:spcAft>
                <a:spcPts val="0"/>
              </a:spcAft>
            </a:pPr>
            <a:r>
              <a:rPr lang="en-US" b="1" dirty="0">
                <a:solidFill>
                  <a:schemeClr val="tx1">
                    <a:lumMod val="65000"/>
                    <a:lumOff val="35000"/>
                  </a:schemeClr>
                </a:solidFill>
                <a:latin typeface="Arial" panose="020B0604020202020204" pitchFamily="34" charset="0"/>
                <a:cs typeface="Arial" panose="020B0604020202020204" pitchFamily="34" charset="0"/>
              </a:rPr>
              <a:t>BASIC Percentile </a:t>
            </a:r>
          </a:p>
        </p:txBody>
      </p:sp>
    </p:spTree>
    <p:extLst>
      <p:ext uri="{BB962C8B-B14F-4D97-AF65-F5344CB8AC3E}">
        <p14:creationId xmlns:p14="http://schemas.microsoft.com/office/powerpoint/2010/main" val="2170525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14</a:t>
            </a:fld>
            <a:endParaRPr lang="en-US" dirty="0"/>
          </a:p>
        </p:txBody>
      </p:sp>
      <p:sp>
        <p:nvSpPr>
          <p:cNvPr id="3" name="Title 2"/>
          <p:cNvSpPr>
            <a:spLocks noGrp="1"/>
          </p:cNvSpPr>
          <p:nvPr>
            <p:ph type="title"/>
          </p:nvPr>
        </p:nvSpPr>
        <p:spPr/>
        <p:txBody>
          <a:bodyPr/>
          <a:lstStyle/>
          <a:p>
            <a:r>
              <a:rPr lang="en-US" dirty="0" smtClean="0"/>
              <a:t>Prioritization: Serious Violations</a:t>
            </a:r>
            <a:endParaRPr lang="en-US" dirty="0"/>
          </a:p>
        </p:txBody>
      </p:sp>
      <p:sp>
        <p:nvSpPr>
          <p:cNvPr id="4" name="Content Placeholder 3"/>
          <p:cNvSpPr>
            <a:spLocks noGrp="1"/>
          </p:cNvSpPr>
          <p:nvPr>
            <p:ph idx="1"/>
          </p:nvPr>
        </p:nvSpPr>
        <p:spPr/>
        <p:txBody>
          <a:bodyPr/>
          <a:lstStyle/>
          <a:p>
            <a:r>
              <a:rPr lang="en-US" sz="2000" dirty="0">
                <a:solidFill>
                  <a:schemeClr val="tx1">
                    <a:lumMod val="65000"/>
                    <a:lumOff val="35000"/>
                  </a:schemeClr>
                </a:solidFill>
              </a:rPr>
              <a:t>Serious Violations found during investigations are considered in the carrier’s overall BASIC status, and they:</a:t>
            </a:r>
          </a:p>
          <a:p>
            <a:pPr lvl="1"/>
            <a:r>
              <a:rPr lang="en-US" sz="1800" dirty="0">
                <a:solidFill>
                  <a:schemeClr val="tx1">
                    <a:lumMod val="65000"/>
                    <a:lumOff val="35000"/>
                  </a:schemeClr>
                </a:solidFill>
              </a:rPr>
              <a:t>Identify noncompliance so severe that they warrant immediate corrective action</a:t>
            </a:r>
          </a:p>
          <a:p>
            <a:pPr lvl="1"/>
            <a:r>
              <a:rPr lang="en-US" sz="1800" dirty="0">
                <a:solidFill>
                  <a:schemeClr val="tx1">
                    <a:lumMod val="65000"/>
                    <a:lumOff val="35000"/>
                  </a:schemeClr>
                </a:solidFill>
              </a:rPr>
              <a:t>Are linked to a carrier’s management and/or operational controls</a:t>
            </a:r>
          </a:p>
          <a:p>
            <a:pPr lvl="1"/>
            <a:r>
              <a:rPr lang="en-US" sz="1800" dirty="0">
                <a:solidFill>
                  <a:schemeClr val="tx1">
                    <a:lumMod val="65000"/>
                    <a:lumOff val="35000"/>
                  </a:schemeClr>
                </a:solidFill>
              </a:rPr>
              <a:t>May prioritize the carrier for an intervention in one or more BASICs</a:t>
            </a:r>
          </a:p>
          <a:p>
            <a:pPr lvl="1"/>
            <a:r>
              <a:rPr lang="en-US" sz="1800" dirty="0">
                <a:solidFill>
                  <a:schemeClr val="tx1">
                    <a:lumMod val="65000"/>
                    <a:lumOff val="35000"/>
                  </a:schemeClr>
                </a:solidFill>
              </a:rPr>
              <a:t>Are displayed on a carrier’s record for 12 months</a:t>
            </a:r>
          </a:p>
          <a:p>
            <a:r>
              <a:rPr lang="en-US" sz="2000" dirty="0" smtClean="0">
                <a:solidFill>
                  <a:schemeClr val="tx1">
                    <a:lumMod val="65000"/>
                    <a:lumOff val="35000"/>
                  </a:schemeClr>
                </a:solidFill>
              </a:rPr>
              <a:t>In March 2015, the </a:t>
            </a:r>
            <a:r>
              <a:rPr lang="en-US" sz="2000" dirty="0">
                <a:solidFill>
                  <a:schemeClr val="tx1">
                    <a:lumMod val="65000"/>
                    <a:lumOff val="35000"/>
                  </a:schemeClr>
                </a:solidFill>
              </a:rPr>
              <a:t>Agency updated </a:t>
            </a:r>
            <a:r>
              <a:rPr lang="en-US" sz="2000" dirty="0" smtClean="0">
                <a:solidFill>
                  <a:schemeClr val="tx1">
                    <a:lumMod val="65000"/>
                    <a:lumOff val="35000"/>
                  </a:schemeClr>
                </a:solidFill>
              </a:rPr>
              <a:t>SMS </a:t>
            </a:r>
            <a:r>
              <a:rPr lang="en-US" sz="2000" dirty="0">
                <a:solidFill>
                  <a:schemeClr val="tx1">
                    <a:lumMod val="65000"/>
                    <a:lumOff val="35000"/>
                  </a:schemeClr>
                </a:solidFill>
              </a:rPr>
              <a:t>and our Serious Violations spreadsheet to better align </a:t>
            </a:r>
            <a:r>
              <a:rPr lang="en-US" sz="2000" dirty="0" smtClean="0">
                <a:solidFill>
                  <a:schemeClr val="tx1">
                    <a:lumMod val="65000"/>
                    <a:lumOff val="35000"/>
                  </a:schemeClr>
                </a:solidFill>
              </a:rPr>
              <a:t>the Acute and Critical </a:t>
            </a:r>
            <a:r>
              <a:rPr lang="en-US" sz="2000" dirty="0">
                <a:solidFill>
                  <a:schemeClr val="tx1">
                    <a:lumMod val="65000"/>
                    <a:lumOff val="35000"/>
                  </a:schemeClr>
                </a:solidFill>
              </a:rPr>
              <a:t>Violations in our regulations and IT systems, including five Serious Violations that are currently used in investigations</a:t>
            </a:r>
            <a:r>
              <a:rPr lang="en-US" sz="2000" dirty="0" smtClean="0">
                <a:solidFill>
                  <a:schemeClr val="tx1">
                    <a:lumMod val="65000"/>
                    <a:lumOff val="35000"/>
                  </a:schemeClr>
                </a:solidFill>
              </a:rPr>
              <a:t>.</a:t>
            </a:r>
          </a:p>
          <a:p>
            <a:pPr lvl="1"/>
            <a:r>
              <a:rPr lang="en-US" sz="1800" dirty="0" smtClean="0">
                <a:solidFill>
                  <a:schemeClr val="tx1">
                    <a:lumMod val="65000"/>
                    <a:lumOff val="35000"/>
                  </a:schemeClr>
                </a:solidFill>
              </a:rPr>
              <a:t>These </a:t>
            </a:r>
            <a:r>
              <a:rPr lang="en-US" sz="1800" dirty="0">
                <a:solidFill>
                  <a:schemeClr val="tx1">
                    <a:lumMod val="65000"/>
                    <a:lumOff val="35000"/>
                  </a:schemeClr>
                </a:solidFill>
              </a:rPr>
              <a:t>violations took effect in the SMS as of February 1, </a:t>
            </a:r>
            <a:r>
              <a:rPr lang="en-US" sz="1800" dirty="0" smtClean="0">
                <a:solidFill>
                  <a:schemeClr val="tx1">
                    <a:lumMod val="65000"/>
                    <a:lumOff val="35000"/>
                  </a:schemeClr>
                </a:solidFill>
              </a:rPr>
              <a:t>2015</a:t>
            </a:r>
            <a:endParaRPr lang="en-US" sz="1800" dirty="0">
              <a:solidFill>
                <a:schemeClr val="tx1">
                  <a:lumMod val="65000"/>
                  <a:lumOff val="35000"/>
                </a:schemeClr>
              </a:solidFill>
            </a:endParaRPr>
          </a:p>
        </p:txBody>
      </p:sp>
    </p:spTree>
    <p:extLst>
      <p:ext uri="{BB962C8B-B14F-4D97-AF65-F5344CB8AC3E}">
        <p14:creationId xmlns:p14="http://schemas.microsoft.com/office/powerpoint/2010/main" val="3431118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15</a:t>
            </a:fld>
            <a:endParaRPr lang="en-US" dirty="0"/>
          </a:p>
        </p:txBody>
      </p:sp>
      <p:sp>
        <p:nvSpPr>
          <p:cNvPr id="3" name="Title 2"/>
          <p:cNvSpPr>
            <a:spLocks noGrp="1"/>
          </p:cNvSpPr>
          <p:nvPr>
            <p:ph type="title"/>
          </p:nvPr>
        </p:nvSpPr>
        <p:spPr/>
        <p:txBody>
          <a:bodyPr/>
          <a:lstStyle/>
          <a:p>
            <a:r>
              <a:rPr lang="en-US" dirty="0" smtClean="0"/>
              <a:t>Prioritization: Serious Violations</a:t>
            </a:r>
            <a:endParaRPr lang="en-US" dirty="0"/>
          </a:p>
        </p:txBody>
      </p:sp>
      <p:sp>
        <p:nvSpPr>
          <p:cNvPr id="4" name="Content Placeholder 3"/>
          <p:cNvSpPr>
            <a:spLocks noGrp="1"/>
          </p:cNvSpPr>
          <p:nvPr>
            <p:ph idx="1"/>
          </p:nvPr>
        </p:nvSpPr>
        <p:spPr/>
        <p:txBody>
          <a:bodyPr/>
          <a:lstStyle/>
          <a:p>
            <a:r>
              <a:rPr lang="en-US" dirty="0">
                <a:solidFill>
                  <a:schemeClr val="tx1">
                    <a:lumMod val="65000"/>
                    <a:lumOff val="35000"/>
                  </a:schemeClr>
                </a:solidFill>
              </a:rPr>
              <a:t>Examples of Serious </a:t>
            </a:r>
            <a:r>
              <a:rPr lang="en-US" dirty="0" smtClean="0">
                <a:solidFill>
                  <a:schemeClr val="tx1">
                    <a:lumMod val="65000"/>
                    <a:lumOff val="35000"/>
                  </a:schemeClr>
                </a:solidFill>
              </a:rPr>
              <a:t>Violations*</a:t>
            </a:r>
            <a:endParaRPr lang="en-US" dirty="0">
              <a:solidFill>
                <a:schemeClr val="tx1">
                  <a:lumMod val="65000"/>
                  <a:lumOff val="35000"/>
                </a:schemeClr>
              </a:solidFill>
            </a:endParaRPr>
          </a:p>
          <a:p>
            <a:pPr lvl="1"/>
            <a:r>
              <a:rPr lang="en-US" dirty="0">
                <a:solidFill>
                  <a:schemeClr val="tx1">
                    <a:lumMod val="65000"/>
                    <a:lumOff val="35000"/>
                  </a:schemeClr>
                </a:solidFill>
              </a:rPr>
              <a:t>§395.8(e) False reports of records of duty status</a:t>
            </a:r>
          </a:p>
          <a:p>
            <a:pPr lvl="1"/>
            <a:r>
              <a:rPr lang="en-US" dirty="0">
                <a:solidFill>
                  <a:schemeClr val="tx1">
                    <a:lumMod val="65000"/>
                    <a:lumOff val="35000"/>
                  </a:schemeClr>
                </a:solidFill>
              </a:rPr>
              <a:t>§382.305(b)(2) Failing to conduct random controlled substances testing on drivers</a:t>
            </a:r>
          </a:p>
          <a:p>
            <a:pPr lvl="1"/>
            <a:r>
              <a:rPr lang="en-US" dirty="0">
                <a:solidFill>
                  <a:schemeClr val="tx1">
                    <a:lumMod val="65000"/>
                    <a:lumOff val="35000"/>
                  </a:schemeClr>
                </a:solidFill>
              </a:rPr>
              <a:t>§383.51(a) Knowingly allowing, requiring, permitting, or authorizing a driver to drive who is disqualified to drive a </a:t>
            </a:r>
            <a:r>
              <a:rPr lang="en-US" dirty="0" smtClean="0">
                <a:solidFill>
                  <a:schemeClr val="tx1">
                    <a:lumMod val="65000"/>
                    <a:lumOff val="35000"/>
                  </a:schemeClr>
                </a:solidFill>
              </a:rPr>
              <a:t>CMV</a:t>
            </a:r>
            <a:endParaRPr lang="en-US" dirty="0">
              <a:solidFill>
                <a:schemeClr val="tx1">
                  <a:lumMod val="65000"/>
                  <a:lumOff val="35000"/>
                </a:schemeClr>
              </a:solidFill>
            </a:endParaRPr>
          </a:p>
          <a:p>
            <a:endParaRPr lang="en-US" dirty="0"/>
          </a:p>
        </p:txBody>
      </p:sp>
      <p:sp>
        <p:nvSpPr>
          <p:cNvPr id="5" name="TextBox 4"/>
          <p:cNvSpPr txBox="1"/>
          <p:nvPr/>
        </p:nvSpPr>
        <p:spPr>
          <a:xfrm>
            <a:off x="152400" y="5452775"/>
            <a:ext cx="8458200" cy="584775"/>
          </a:xfrm>
          <a:prstGeom prst="rect">
            <a:avLst/>
          </a:prstGeom>
          <a:noFill/>
        </p:spPr>
        <p:txBody>
          <a:bodyPr wrap="square" rtlCol="0">
            <a:spAutoFit/>
          </a:bodyPr>
          <a:lstStyle/>
          <a:p>
            <a:r>
              <a:rPr lang="en-US" sz="1600" dirty="0" smtClean="0">
                <a:solidFill>
                  <a:schemeClr val="tx1">
                    <a:lumMod val="65000"/>
                    <a:lumOff val="35000"/>
                  </a:schemeClr>
                </a:solidFill>
              </a:rPr>
              <a:t>*For a complete list of all Serious Violations and updated descriptions, view the Serious </a:t>
            </a:r>
            <a:r>
              <a:rPr lang="en-US" sz="1600" dirty="0">
                <a:solidFill>
                  <a:schemeClr val="tx1">
                    <a:lumMod val="65000"/>
                    <a:lumOff val="35000"/>
                  </a:schemeClr>
                </a:solidFill>
              </a:rPr>
              <a:t>Violations spreadsheet: </a:t>
            </a:r>
            <a:r>
              <a:rPr lang="en-US" sz="1600" dirty="0">
                <a:solidFill>
                  <a:schemeClr val="tx1">
                    <a:lumMod val="65000"/>
                    <a:lumOff val="35000"/>
                  </a:schemeClr>
                </a:solidFill>
                <a:hlinkClick r:id="rId3"/>
              </a:rPr>
              <a:t>http://csa.fmcsa.dot.gov/Documents/Serious_Violations.XLSX</a:t>
            </a:r>
            <a:endParaRPr lang="en-US" sz="1600" dirty="0">
              <a:solidFill>
                <a:schemeClr val="tx1">
                  <a:lumMod val="65000"/>
                  <a:lumOff val="35000"/>
                </a:schemeClr>
              </a:solidFill>
            </a:endParaRPr>
          </a:p>
        </p:txBody>
      </p:sp>
    </p:spTree>
    <p:extLst>
      <p:ext uri="{BB962C8B-B14F-4D97-AF65-F5344CB8AC3E}">
        <p14:creationId xmlns:p14="http://schemas.microsoft.com/office/powerpoint/2010/main" val="3921369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16</a:t>
            </a:fld>
            <a:endParaRPr lang="en-US" dirty="0"/>
          </a:p>
        </p:txBody>
      </p:sp>
      <p:sp>
        <p:nvSpPr>
          <p:cNvPr id="3" name="Title 2"/>
          <p:cNvSpPr>
            <a:spLocks noGrp="1"/>
          </p:cNvSpPr>
          <p:nvPr>
            <p:ph type="title"/>
          </p:nvPr>
        </p:nvSpPr>
        <p:spPr>
          <a:xfrm>
            <a:off x="228600" y="609600"/>
            <a:ext cx="8229600" cy="685800"/>
          </a:xfrm>
        </p:spPr>
        <p:txBody>
          <a:bodyPr/>
          <a:lstStyle/>
          <a:p>
            <a:r>
              <a:rPr lang="en-US" dirty="0" smtClean="0"/>
              <a:t>What You and Your Drivers Should Know</a:t>
            </a:r>
            <a:endParaRPr lang="en-US" dirty="0"/>
          </a:p>
        </p:txBody>
      </p:sp>
      <p:sp>
        <p:nvSpPr>
          <p:cNvPr id="4" name="Content Placeholder 3"/>
          <p:cNvSpPr>
            <a:spLocks noGrp="1"/>
          </p:cNvSpPr>
          <p:nvPr>
            <p:ph idx="1"/>
          </p:nvPr>
        </p:nvSpPr>
        <p:spPr/>
        <p:txBody>
          <a:bodyPr/>
          <a:lstStyle/>
          <a:p>
            <a:r>
              <a:rPr lang="en-US" dirty="0">
                <a:solidFill>
                  <a:schemeClr val="tx1">
                    <a:lumMod val="65000"/>
                    <a:lumOff val="35000"/>
                  </a:schemeClr>
                </a:solidFill>
              </a:rPr>
              <a:t>Motor carriers are accountable for their drivers’ violations</a:t>
            </a:r>
          </a:p>
          <a:p>
            <a:pPr lvl="1"/>
            <a:r>
              <a:rPr lang="en-US" dirty="0">
                <a:solidFill>
                  <a:schemeClr val="tx1">
                    <a:lumMod val="65000"/>
                    <a:lumOff val="35000"/>
                  </a:schemeClr>
                </a:solidFill>
              </a:rPr>
              <a:t>All inspections and violations your drivers receive while they work for you remain part of your carrier record for 24 months (regardless of whether they continue operating for you)</a:t>
            </a:r>
          </a:p>
          <a:p>
            <a:pPr lvl="1"/>
            <a:r>
              <a:rPr lang="en-US" dirty="0">
                <a:solidFill>
                  <a:schemeClr val="tx1">
                    <a:lumMod val="65000"/>
                    <a:lumOff val="35000"/>
                  </a:schemeClr>
                </a:solidFill>
              </a:rPr>
              <a:t>Carriers do not inherit past violations of a newly hired driver</a:t>
            </a:r>
          </a:p>
          <a:p>
            <a:r>
              <a:rPr lang="en-US" dirty="0">
                <a:solidFill>
                  <a:schemeClr val="tx1">
                    <a:lumMod val="65000"/>
                    <a:lumOff val="35000"/>
                  </a:schemeClr>
                </a:solidFill>
              </a:rPr>
              <a:t>Roadside inspection data remain part of a driver’s record for three years, crash data for five years</a:t>
            </a:r>
          </a:p>
          <a:p>
            <a:endParaRPr lang="en-US" dirty="0"/>
          </a:p>
        </p:txBody>
      </p:sp>
    </p:spTree>
    <p:extLst>
      <p:ext uri="{BB962C8B-B14F-4D97-AF65-F5344CB8AC3E}">
        <p14:creationId xmlns:p14="http://schemas.microsoft.com/office/powerpoint/2010/main" val="574598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17</a:t>
            </a:fld>
            <a:endParaRPr lang="en-US" dirty="0"/>
          </a:p>
        </p:txBody>
      </p:sp>
      <p:sp>
        <p:nvSpPr>
          <p:cNvPr id="3" name="Title 2"/>
          <p:cNvSpPr>
            <a:spLocks noGrp="1"/>
          </p:cNvSpPr>
          <p:nvPr>
            <p:ph type="title"/>
          </p:nvPr>
        </p:nvSpPr>
        <p:spPr>
          <a:xfrm>
            <a:off x="228600" y="609600"/>
            <a:ext cx="8229600" cy="685800"/>
          </a:xfrm>
        </p:spPr>
        <p:txBody>
          <a:bodyPr/>
          <a:lstStyle/>
          <a:p>
            <a:r>
              <a:rPr lang="en-US" dirty="0" smtClean="0"/>
              <a:t>What You and Your Drivers Should Know</a:t>
            </a:r>
            <a:endParaRPr lang="en-US" dirty="0"/>
          </a:p>
        </p:txBody>
      </p:sp>
      <p:sp>
        <p:nvSpPr>
          <p:cNvPr id="4" name="Content Placeholder 3"/>
          <p:cNvSpPr>
            <a:spLocks noGrp="1"/>
          </p:cNvSpPr>
          <p:nvPr>
            <p:ph idx="1"/>
          </p:nvPr>
        </p:nvSpPr>
        <p:spPr>
          <a:xfrm>
            <a:off x="228600" y="1371600"/>
            <a:ext cx="8686800" cy="4373563"/>
          </a:xfrm>
        </p:spPr>
        <p:txBody>
          <a:bodyPr/>
          <a:lstStyle/>
          <a:p>
            <a:r>
              <a:rPr lang="en-US" dirty="0">
                <a:solidFill>
                  <a:schemeClr val="tx1">
                    <a:lumMod val="65000"/>
                    <a:lumOff val="35000"/>
                  </a:schemeClr>
                </a:solidFill>
              </a:rPr>
              <a:t>Safety Investigators use drivers’ roadside inspection and crash data when investigating a </a:t>
            </a:r>
            <a:r>
              <a:rPr lang="en-US" dirty="0" smtClean="0">
                <a:solidFill>
                  <a:schemeClr val="tx1">
                    <a:lumMod val="65000"/>
                    <a:lumOff val="35000"/>
                  </a:schemeClr>
                </a:solidFill>
              </a:rPr>
              <a:t>carrier</a:t>
            </a:r>
            <a:endParaRPr lang="en-US" dirty="0">
              <a:solidFill>
                <a:schemeClr val="tx1">
                  <a:lumMod val="65000"/>
                  <a:lumOff val="35000"/>
                </a:schemeClr>
              </a:solidFill>
            </a:endParaRPr>
          </a:p>
          <a:p>
            <a:r>
              <a:rPr lang="en-US" dirty="0">
                <a:solidFill>
                  <a:schemeClr val="tx1">
                    <a:lumMod val="65000"/>
                    <a:lumOff val="35000"/>
                  </a:schemeClr>
                </a:solidFill>
              </a:rPr>
              <a:t>The SMS does not assign safety ratings, “scores,” or points to </a:t>
            </a:r>
            <a:r>
              <a:rPr lang="en-US" dirty="0" smtClean="0">
                <a:solidFill>
                  <a:schemeClr val="tx1">
                    <a:lumMod val="65000"/>
                    <a:lumOff val="35000"/>
                  </a:schemeClr>
                </a:solidFill>
              </a:rPr>
              <a:t>drivers</a:t>
            </a:r>
            <a:endParaRPr lang="en-US" dirty="0">
              <a:solidFill>
                <a:schemeClr val="tx1">
                  <a:lumMod val="65000"/>
                  <a:lumOff val="35000"/>
                </a:schemeClr>
              </a:solidFill>
            </a:endParaRPr>
          </a:p>
          <a:p>
            <a:pPr marL="342900" lvl="1" indent="-342900">
              <a:buFont typeface="Arial" charset="0"/>
              <a:buChar char="•"/>
            </a:pPr>
            <a:r>
              <a:rPr lang="en-US" sz="2400" b="1" dirty="0">
                <a:solidFill>
                  <a:schemeClr val="tx1">
                    <a:lumMod val="65000"/>
                    <a:lumOff val="35000"/>
                  </a:schemeClr>
                </a:solidFill>
                <a:latin typeface="Arial" pitchFamily="34" charset="0"/>
                <a:cs typeface="Arial" pitchFamily="34" charset="0"/>
              </a:rPr>
              <a:t>Note:</a:t>
            </a:r>
            <a:r>
              <a:rPr lang="en-US" sz="2400" dirty="0">
                <a:solidFill>
                  <a:schemeClr val="tx1">
                    <a:lumMod val="65000"/>
                    <a:lumOff val="35000"/>
                  </a:schemeClr>
                </a:solidFill>
                <a:latin typeface="Arial" pitchFamily="34" charset="0"/>
                <a:cs typeface="Arial" pitchFamily="34" charset="0"/>
              </a:rPr>
              <a:t> The Federal and State governments do not calculate or issue a driver “</a:t>
            </a:r>
            <a:r>
              <a:rPr lang="en-US" sz="2400" dirty="0" smtClean="0">
                <a:solidFill>
                  <a:schemeClr val="tx1">
                    <a:lumMod val="65000"/>
                    <a:lumOff val="35000"/>
                  </a:schemeClr>
                </a:solidFill>
                <a:latin typeface="Arial" pitchFamily="34" charset="0"/>
                <a:cs typeface="Arial" pitchFamily="34" charset="0"/>
              </a:rPr>
              <a:t>score.” </a:t>
            </a:r>
            <a:r>
              <a:rPr lang="en-US" sz="2400" dirty="0">
                <a:solidFill>
                  <a:schemeClr val="tx1">
                    <a:lumMod val="65000"/>
                    <a:lumOff val="35000"/>
                  </a:schemeClr>
                </a:solidFill>
                <a:latin typeface="Arial" pitchFamily="34" charset="0"/>
                <a:cs typeface="Arial" pitchFamily="34" charset="0"/>
              </a:rPr>
              <a:t>There is no universal evaluation method for </a:t>
            </a:r>
            <a:r>
              <a:rPr lang="en-US" sz="2400" dirty="0" smtClean="0">
                <a:solidFill>
                  <a:schemeClr val="tx1">
                    <a:lumMod val="65000"/>
                    <a:lumOff val="35000"/>
                  </a:schemeClr>
                </a:solidFill>
                <a:latin typeface="Arial" pitchFamily="34" charset="0"/>
                <a:cs typeface="Arial" pitchFamily="34" charset="0"/>
              </a:rPr>
              <a:t>drivers.*</a:t>
            </a:r>
            <a:endParaRPr lang="en-US" sz="2400" dirty="0">
              <a:solidFill>
                <a:schemeClr val="tx1">
                  <a:lumMod val="65000"/>
                  <a:lumOff val="35000"/>
                </a:schemeClr>
              </a:solidFill>
              <a:latin typeface="Arial" pitchFamily="34" charset="0"/>
              <a:cs typeface="Arial" pitchFamily="34" charset="0"/>
            </a:endParaRPr>
          </a:p>
          <a:p>
            <a:pPr lvl="1"/>
            <a:r>
              <a:rPr lang="en-US" sz="1800" dirty="0">
                <a:solidFill>
                  <a:schemeClr val="tx1">
                    <a:lumMod val="65000"/>
                    <a:lumOff val="35000"/>
                  </a:schemeClr>
                </a:solidFill>
              </a:rPr>
              <a:t>Carriers and independent third parties combine </a:t>
            </a:r>
            <a:r>
              <a:rPr lang="en-US" sz="1800" dirty="0" smtClean="0">
                <a:solidFill>
                  <a:schemeClr val="tx1">
                    <a:lumMod val="65000"/>
                    <a:lumOff val="35000"/>
                  </a:schemeClr>
                </a:solidFill>
              </a:rPr>
              <a:t>Pre-Employment Screening Program (PSP) </a:t>
            </a:r>
            <a:r>
              <a:rPr lang="en-US" sz="1800" dirty="0">
                <a:solidFill>
                  <a:schemeClr val="tx1">
                    <a:lumMod val="65000"/>
                    <a:lumOff val="35000"/>
                  </a:schemeClr>
                </a:solidFill>
              </a:rPr>
              <a:t>and other driver information, and call it a “CSA score” or “CSA driver scorecard.” The Federal government does not endorse third-party driver “</a:t>
            </a:r>
            <a:r>
              <a:rPr lang="en-US" sz="1800" dirty="0" smtClean="0">
                <a:solidFill>
                  <a:schemeClr val="tx1">
                    <a:lumMod val="65000"/>
                    <a:lumOff val="35000"/>
                  </a:schemeClr>
                </a:solidFill>
              </a:rPr>
              <a:t>scores.”</a:t>
            </a:r>
            <a:endParaRPr lang="en-US" sz="1800" dirty="0">
              <a:solidFill>
                <a:schemeClr val="tx1">
                  <a:lumMod val="65000"/>
                  <a:lumOff val="35000"/>
                </a:schemeClr>
              </a:solidFill>
            </a:endParaRPr>
          </a:p>
        </p:txBody>
      </p:sp>
      <p:sp>
        <p:nvSpPr>
          <p:cNvPr id="5" name="TextBox 4"/>
          <p:cNvSpPr txBox="1"/>
          <p:nvPr/>
        </p:nvSpPr>
        <p:spPr>
          <a:xfrm>
            <a:off x="0" y="5257800"/>
            <a:ext cx="9144000" cy="769441"/>
          </a:xfrm>
          <a:prstGeom prst="rect">
            <a:avLst/>
          </a:prstGeom>
          <a:noFill/>
        </p:spPr>
        <p:txBody>
          <a:bodyPr wrap="square" rtlCol="0">
            <a:spAutoFit/>
          </a:bodyPr>
          <a:lstStyle/>
          <a:p>
            <a:r>
              <a:rPr lang="en-US" sz="1100" dirty="0" smtClean="0">
                <a:solidFill>
                  <a:schemeClr val="tx1">
                    <a:lumMod val="65000"/>
                    <a:lumOff val="35000"/>
                  </a:schemeClr>
                </a:solidFill>
              </a:rPr>
              <a:t>*FMCSA’s Driver SMS (DSMS) does not generate or issue driver safety ratings or “scores.” It does not affect a driver’s commercial driver’s license, or a carrier’s safety rating. DSMS results are not available to motor carriers, drivers, third-party providers, or the public. DSMS results are an investigative tool only available to enforcement officials for examining commercial motor vehicle driver performance as part of CSA investigations. DSMS results are not a measure of a driver’s overall safety condition.</a:t>
            </a:r>
            <a:endParaRPr lang="en-US" sz="1100" dirty="0">
              <a:solidFill>
                <a:schemeClr val="tx1">
                  <a:lumMod val="65000"/>
                  <a:lumOff val="35000"/>
                </a:schemeClr>
              </a:solidFill>
            </a:endParaRPr>
          </a:p>
        </p:txBody>
      </p:sp>
    </p:spTree>
    <p:extLst>
      <p:ext uri="{BB962C8B-B14F-4D97-AF65-F5344CB8AC3E}">
        <p14:creationId xmlns:p14="http://schemas.microsoft.com/office/powerpoint/2010/main" val="3708716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18</a:t>
            </a:fld>
            <a:endParaRPr lang="en-US" dirty="0"/>
          </a:p>
        </p:txBody>
      </p:sp>
      <p:sp>
        <p:nvSpPr>
          <p:cNvPr id="3" name="Title 2"/>
          <p:cNvSpPr>
            <a:spLocks noGrp="1"/>
          </p:cNvSpPr>
          <p:nvPr>
            <p:ph type="title"/>
          </p:nvPr>
        </p:nvSpPr>
        <p:spPr>
          <a:xfrm>
            <a:off x="228600" y="609600"/>
            <a:ext cx="8305800" cy="685800"/>
          </a:xfrm>
        </p:spPr>
        <p:txBody>
          <a:bodyPr/>
          <a:lstStyle/>
          <a:p>
            <a:r>
              <a:rPr lang="en-US" dirty="0" smtClean="0"/>
              <a:t>What You and Your Drivers Should Know</a:t>
            </a:r>
            <a:endParaRPr lang="en-US" dirty="0"/>
          </a:p>
        </p:txBody>
      </p:sp>
      <p:sp>
        <p:nvSpPr>
          <p:cNvPr id="4" name="Content Placeholder 3"/>
          <p:cNvSpPr>
            <a:spLocks noGrp="1"/>
          </p:cNvSpPr>
          <p:nvPr>
            <p:ph idx="1"/>
          </p:nvPr>
        </p:nvSpPr>
        <p:spPr/>
        <p:txBody>
          <a:bodyPr/>
          <a:lstStyle/>
          <a:p>
            <a:r>
              <a:rPr lang="en-US" dirty="0">
                <a:solidFill>
                  <a:schemeClr val="tx1">
                    <a:lumMod val="65000"/>
                    <a:lumOff val="35000"/>
                  </a:schemeClr>
                </a:solidFill>
              </a:rPr>
              <a:t>The </a:t>
            </a:r>
            <a:r>
              <a:rPr lang="en-US" dirty="0" smtClean="0">
                <a:solidFill>
                  <a:schemeClr val="tx1">
                    <a:lumMod val="65000"/>
                    <a:lumOff val="35000"/>
                  </a:schemeClr>
                </a:solidFill>
              </a:rPr>
              <a:t>PSP</a:t>
            </a:r>
          </a:p>
          <a:p>
            <a:pPr lvl="1"/>
            <a:r>
              <a:rPr lang="en-US" dirty="0" smtClean="0">
                <a:solidFill>
                  <a:schemeClr val="tx1">
                    <a:lumMod val="65000"/>
                    <a:lumOff val="35000"/>
                  </a:schemeClr>
                </a:solidFill>
              </a:rPr>
              <a:t>The PSP was mandated by Congress</a:t>
            </a:r>
            <a:endParaRPr lang="en-US" dirty="0">
              <a:solidFill>
                <a:schemeClr val="tx1">
                  <a:lumMod val="65000"/>
                  <a:lumOff val="35000"/>
                </a:schemeClr>
              </a:solidFill>
            </a:endParaRPr>
          </a:p>
          <a:p>
            <a:pPr lvl="1"/>
            <a:r>
              <a:rPr lang="en-US" dirty="0" smtClean="0">
                <a:solidFill>
                  <a:schemeClr val="tx1">
                    <a:lumMod val="65000"/>
                    <a:lumOff val="35000"/>
                  </a:schemeClr>
                </a:solidFill>
              </a:rPr>
              <a:t>It’s a screening </a:t>
            </a:r>
            <a:r>
              <a:rPr lang="en-US" dirty="0">
                <a:solidFill>
                  <a:schemeClr val="tx1">
                    <a:lumMod val="65000"/>
                    <a:lumOff val="35000"/>
                  </a:schemeClr>
                </a:solidFill>
              </a:rPr>
              <a:t>tool that provides a driver’s Federal crash and inspection history record including:</a:t>
            </a:r>
          </a:p>
          <a:p>
            <a:pPr lvl="2"/>
            <a:r>
              <a:rPr lang="en-US" dirty="0">
                <a:solidFill>
                  <a:schemeClr val="tx1">
                    <a:lumMod val="65000"/>
                    <a:lumOff val="35000"/>
                  </a:schemeClr>
                </a:solidFill>
              </a:rPr>
              <a:t>Five years of reportable crashes</a:t>
            </a:r>
          </a:p>
          <a:p>
            <a:pPr lvl="2"/>
            <a:r>
              <a:rPr lang="en-US" dirty="0">
                <a:solidFill>
                  <a:schemeClr val="tx1">
                    <a:lumMod val="65000"/>
                    <a:lumOff val="35000"/>
                  </a:schemeClr>
                </a:solidFill>
              </a:rPr>
              <a:t>Three years of inspections </a:t>
            </a:r>
          </a:p>
          <a:p>
            <a:pPr lvl="1"/>
            <a:r>
              <a:rPr lang="en-US" dirty="0">
                <a:solidFill>
                  <a:schemeClr val="tx1">
                    <a:lumMod val="65000"/>
                    <a:lumOff val="35000"/>
                  </a:schemeClr>
                </a:solidFill>
              </a:rPr>
              <a:t>Carriers can only use PSP for hiring </a:t>
            </a:r>
            <a:r>
              <a:rPr lang="en-US" dirty="0" smtClean="0">
                <a:solidFill>
                  <a:schemeClr val="tx1">
                    <a:lumMod val="65000"/>
                    <a:lumOff val="35000"/>
                  </a:schemeClr>
                </a:solidFill>
              </a:rPr>
              <a:t>purposes </a:t>
            </a:r>
            <a:r>
              <a:rPr lang="en-US" dirty="0">
                <a:solidFill>
                  <a:schemeClr val="tx1">
                    <a:lumMod val="65000"/>
                    <a:lumOff val="35000"/>
                  </a:schemeClr>
                </a:solidFill>
              </a:rPr>
              <a:t>and </a:t>
            </a:r>
            <a:r>
              <a:rPr lang="en-US" dirty="0" smtClean="0">
                <a:solidFill>
                  <a:schemeClr val="tx1">
                    <a:lumMod val="65000"/>
                    <a:lumOff val="35000"/>
                  </a:schemeClr>
                </a:solidFill>
              </a:rPr>
              <a:t>can </a:t>
            </a:r>
            <a:r>
              <a:rPr lang="en-US" dirty="0">
                <a:solidFill>
                  <a:schemeClr val="tx1">
                    <a:lumMod val="65000"/>
                    <a:lumOff val="35000"/>
                  </a:schemeClr>
                </a:solidFill>
              </a:rPr>
              <a:t>only order a driver’s record with his or her authorization</a:t>
            </a:r>
          </a:p>
          <a:p>
            <a:pPr lvl="1"/>
            <a:r>
              <a:rPr lang="en-US" dirty="0">
                <a:solidFill>
                  <a:schemeClr val="tx1">
                    <a:lumMod val="65000"/>
                    <a:lumOff val="35000"/>
                  </a:schemeClr>
                </a:solidFill>
              </a:rPr>
              <a:t>Drivers can obtain their record any time</a:t>
            </a:r>
          </a:p>
          <a:p>
            <a:pPr lvl="1"/>
            <a:r>
              <a:rPr lang="en-US" dirty="0" smtClean="0">
                <a:solidFill>
                  <a:schemeClr val="tx1">
                    <a:lumMod val="65000"/>
                    <a:lumOff val="35000"/>
                  </a:schemeClr>
                </a:solidFill>
              </a:rPr>
              <a:t>You can obtain a driver’s </a:t>
            </a:r>
            <a:r>
              <a:rPr lang="en-US" dirty="0">
                <a:solidFill>
                  <a:schemeClr val="tx1">
                    <a:lumMod val="65000"/>
                    <a:lumOff val="35000"/>
                  </a:schemeClr>
                </a:solidFill>
              </a:rPr>
              <a:t>record for a $10 fee at </a:t>
            </a:r>
            <a:r>
              <a:rPr lang="en-US" dirty="0">
                <a:solidFill>
                  <a:schemeClr val="tx1">
                    <a:lumMod val="65000"/>
                    <a:lumOff val="35000"/>
                  </a:schemeClr>
                </a:solidFill>
                <a:hlinkClick r:id="rId3"/>
              </a:rPr>
              <a:t>http://www.psp.fmcsa.dot.gov</a:t>
            </a:r>
            <a:r>
              <a:rPr lang="en-US" dirty="0">
                <a:solidFill>
                  <a:schemeClr val="tx1">
                    <a:lumMod val="65000"/>
                    <a:lumOff val="35000"/>
                  </a:schemeClr>
                </a:solidFill>
              </a:rPr>
              <a:t> or for free via a Freedom of Information Act (FOIA) request</a:t>
            </a:r>
          </a:p>
          <a:p>
            <a:endParaRPr lang="en-US" dirty="0">
              <a:solidFill>
                <a:schemeClr val="tx1">
                  <a:lumMod val="65000"/>
                  <a:lumOff val="35000"/>
                </a:schemeClr>
              </a:solidFill>
            </a:endParaRPr>
          </a:p>
        </p:txBody>
      </p:sp>
    </p:spTree>
    <p:extLst>
      <p:ext uri="{BB962C8B-B14F-4D97-AF65-F5344CB8AC3E}">
        <p14:creationId xmlns:p14="http://schemas.microsoft.com/office/powerpoint/2010/main" val="2030524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19</a:t>
            </a:fld>
            <a:endParaRPr lang="en-US" dirty="0"/>
          </a:p>
        </p:txBody>
      </p:sp>
      <p:sp>
        <p:nvSpPr>
          <p:cNvPr id="7" name="Title 6"/>
          <p:cNvSpPr>
            <a:spLocks noGrp="1"/>
          </p:cNvSpPr>
          <p:nvPr>
            <p:ph type="title"/>
          </p:nvPr>
        </p:nvSpPr>
        <p:spPr/>
        <p:txBody>
          <a:bodyPr/>
          <a:lstStyle/>
          <a:p>
            <a:r>
              <a:rPr lang="en-US" dirty="0" smtClean="0"/>
              <a:t>Reviewing Your Safety Data in the SMS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53305942"/>
              </p:ext>
            </p:extLst>
          </p:nvPr>
        </p:nvGraphicFramePr>
        <p:xfrm>
          <a:off x="457200" y="1752600"/>
          <a:ext cx="8305800" cy="4236720"/>
        </p:xfrm>
        <a:graphic>
          <a:graphicData uri="http://schemas.openxmlformats.org/drawingml/2006/table">
            <a:tbl>
              <a:tblPr firstRow="1" bandRow="1">
                <a:tableStyleId>{073A0DAA-6AF3-43AB-8588-CEC1D06C72B9}</a:tableStyleId>
              </a:tblPr>
              <a:tblGrid>
                <a:gridCol w="2255110"/>
                <a:gridCol w="6050690"/>
              </a:tblGrid>
              <a:tr h="1482646">
                <a:tc>
                  <a:txBody>
                    <a:bodyPr/>
                    <a:lstStyle/>
                    <a:p>
                      <a:r>
                        <a:rPr lang="en-US" sz="2000" b="0" dirty="0" smtClean="0">
                          <a:solidFill>
                            <a:schemeClr val="tx1">
                              <a:lumMod val="65000"/>
                              <a:lumOff val="35000"/>
                            </a:schemeClr>
                          </a:solidFill>
                          <a:latin typeface="Arial" panose="020B0604020202020204" pitchFamily="34" charset="0"/>
                          <a:cs typeface="Arial" panose="020B0604020202020204" pitchFamily="34" charset="0"/>
                        </a:rPr>
                        <a:t>Public </a:t>
                      </a:r>
                      <a:endParaRPr lang="en-US" sz="2000" b="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2000" b="0" baseline="0" dirty="0" smtClean="0">
                          <a:solidFill>
                            <a:schemeClr val="tx1">
                              <a:lumMod val="65000"/>
                              <a:lumOff val="35000"/>
                            </a:schemeClr>
                          </a:solidFill>
                          <a:latin typeface="Arial" panose="020B0604020202020204" pitchFamily="34" charset="0"/>
                          <a:cs typeface="Arial" panose="020B0604020202020204" pitchFamily="34" charset="0"/>
                        </a:rPr>
                        <a:t>BASIC information for all carriers, except for the Hazardous Materials (HM) Compliance and Crash Indicator BASICs</a:t>
                      </a:r>
                    </a:p>
                    <a:p>
                      <a:pPr marL="0" indent="0">
                        <a:buFont typeface="Arial" panose="020B0604020202020204" pitchFamily="34" charset="0"/>
                        <a:buNone/>
                      </a:pPr>
                      <a:endParaRPr lang="en-US" sz="2000" b="0" baseline="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0" baseline="0" dirty="0" smtClean="0">
                          <a:solidFill>
                            <a:schemeClr val="tx1">
                              <a:lumMod val="65000"/>
                              <a:lumOff val="35000"/>
                            </a:schemeClr>
                          </a:solidFill>
                          <a:latin typeface="Arial" panose="020B0604020202020204" pitchFamily="34" charset="0"/>
                          <a:cs typeface="Arial" panose="020B0604020202020204" pitchFamily="34" charset="0"/>
                        </a:rPr>
                        <a:t>Driver names are not included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62390">
                <a:tc>
                  <a:txBody>
                    <a:bodyPr/>
                    <a:lstStyle/>
                    <a:p>
                      <a:r>
                        <a:rPr lang="en-US" sz="2000" b="1" dirty="0" smtClean="0">
                          <a:solidFill>
                            <a:schemeClr val="tx1">
                              <a:lumMod val="65000"/>
                              <a:lumOff val="35000"/>
                            </a:schemeClr>
                          </a:solidFill>
                          <a:latin typeface="Arial" panose="020B0604020202020204" pitchFamily="34" charset="0"/>
                          <a:cs typeface="Arial" panose="020B0604020202020204" pitchFamily="34" charset="0"/>
                        </a:rPr>
                        <a:t>Carrier</a:t>
                      </a:r>
                      <a:r>
                        <a:rPr lang="en-US" sz="2000" b="1" baseline="0" dirty="0" smtClean="0">
                          <a:solidFill>
                            <a:schemeClr val="tx1">
                              <a:lumMod val="65000"/>
                              <a:lumOff val="35000"/>
                            </a:schemeClr>
                          </a:solidFill>
                          <a:latin typeface="Arial" panose="020B0604020202020204" pitchFamily="34" charset="0"/>
                          <a:cs typeface="Arial" panose="020B0604020202020204" pitchFamily="34" charset="0"/>
                        </a:rPr>
                        <a:t>s (logged in)</a:t>
                      </a:r>
                      <a:endParaRPr lang="en-US" sz="2000" b="1" dirty="0">
                        <a:solidFill>
                          <a:schemeClr val="tx1">
                            <a:lumMod val="65000"/>
                            <a:lumOff val="3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2000" b="1" baseline="0" dirty="0" smtClean="0">
                          <a:solidFill>
                            <a:schemeClr val="tx1">
                              <a:lumMod val="65000"/>
                              <a:lumOff val="35000"/>
                            </a:schemeClr>
                          </a:solidFill>
                          <a:latin typeface="Arial" panose="020B0604020202020204" pitchFamily="34" charset="0"/>
                          <a:cs typeface="Arial" panose="020B0604020202020204" pitchFamily="34" charset="0"/>
                        </a:rPr>
                        <a:t>All BASIC information, including HM Compliance and Crash Indicator BASICs, driver names per inspection, and downloadable inspection and crash data</a:t>
                      </a:r>
                    </a:p>
                    <a:p>
                      <a:pPr marL="0" indent="0">
                        <a:buFont typeface="Arial" panose="020B0604020202020204" pitchFamily="34" charset="0"/>
                        <a:buNone/>
                      </a:pPr>
                      <a:endParaRPr lang="en-US" sz="2000" b="1" baseline="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baseline="0" dirty="0" smtClean="0">
                          <a:solidFill>
                            <a:schemeClr val="tx1">
                              <a:lumMod val="65000"/>
                              <a:lumOff val="35000"/>
                            </a:schemeClr>
                          </a:solidFill>
                          <a:latin typeface="Arial" panose="020B0604020202020204" pitchFamily="34" charset="0"/>
                          <a:cs typeface="Arial" panose="020B0604020202020204" pitchFamily="34" charset="0"/>
                        </a:rPr>
                        <a:t>Public view of all other carriers</a:t>
                      </a:r>
                      <a:endParaRPr lang="en-US" sz="2000" b="1" dirty="0">
                        <a:solidFill>
                          <a:schemeClr val="tx1">
                            <a:lumMod val="65000"/>
                            <a:lumOff val="3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43412">
                <a:tc>
                  <a:txBody>
                    <a:bodyPr/>
                    <a:lstStyle/>
                    <a:p>
                      <a:r>
                        <a:rPr lang="en-US" sz="2000" b="0" dirty="0" smtClean="0">
                          <a:solidFill>
                            <a:schemeClr val="tx1">
                              <a:lumMod val="65000"/>
                              <a:lumOff val="35000"/>
                            </a:schemeClr>
                          </a:solidFill>
                          <a:latin typeface="Arial" panose="020B0604020202020204" pitchFamily="34" charset="0"/>
                          <a:cs typeface="Arial" panose="020B0604020202020204" pitchFamily="34" charset="0"/>
                        </a:rPr>
                        <a:t>Drivers</a:t>
                      </a:r>
                    </a:p>
                    <a:p>
                      <a:endParaRPr lang="en-US" sz="2000" dirty="0">
                        <a:solidFill>
                          <a:schemeClr val="tx1">
                            <a:lumMod val="65000"/>
                            <a:lumOff val="3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US" sz="2000" dirty="0" smtClean="0">
                          <a:solidFill>
                            <a:schemeClr val="tx1">
                              <a:lumMod val="65000"/>
                              <a:lumOff val="35000"/>
                            </a:schemeClr>
                          </a:solidFill>
                          <a:latin typeface="Arial" panose="020B0604020202020204" pitchFamily="34" charset="0"/>
                          <a:cs typeface="Arial" panose="020B0604020202020204" pitchFamily="34" charset="0"/>
                        </a:rPr>
                        <a:t>Public view of all carriers</a:t>
                      </a:r>
                      <a:endParaRPr lang="en-US" sz="2000" dirty="0">
                        <a:solidFill>
                          <a:schemeClr val="tx1">
                            <a:lumMod val="65000"/>
                            <a:lumOff val="3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Content Placeholder 7"/>
          <p:cNvSpPr>
            <a:spLocks noGrp="1"/>
          </p:cNvSpPr>
          <p:nvPr>
            <p:ph idx="1"/>
          </p:nvPr>
        </p:nvSpPr>
        <p:spPr>
          <a:xfrm>
            <a:off x="228600" y="1371600"/>
            <a:ext cx="8229600" cy="4373563"/>
          </a:xfrm>
        </p:spPr>
        <p:txBody>
          <a:bodyPr/>
          <a:lstStyle/>
          <a:p>
            <a:r>
              <a:rPr lang="en-US" dirty="0" smtClean="0">
                <a:solidFill>
                  <a:schemeClr val="tx1">
                    <a:lumMod val="65000"/>
                    <a:lumOff val="35000"/>
                  </a:schemeClr>
                </a:solidFill>
              </a:rPr>
              <a:t>What </a:t>
            </a:r>
            <a:r>
              <a:rPr lang="en-US" dirty="0">
                <a:solidFill>
                  <a:schemeClr val="tx1">
                    <a:lumMod val="65000"/>
                    <a:lumOff val="35000"/>
                  </a:schemeClr>
                </a:solidFill>
              </a:rPr>
              <a:t>s</a:t>
            </a:r>
            <a:r>
              <a:rPr lang="en-US" dirty="0" smtClean="0">
                <a:solidFill>
                  <a:schemeClr val="tx1">
                    <a:lumMod val="65000"/>
                    <a:lumOff val="35000"/>
                  </a:schemeClr>
                </a:solidFill>
              </a:rPr>
              <a:t>afety data can you view?</a:t>
            </a:r>
            <a:endParaRPr lang="en-US" dirty="0">
              <a:solidFill>
                <a:schemeClr val="tx1">
                  <a:lumMod val="65000"/>
                  <a:lumOff val="35000"/>
                </a:schemeClr>
              </a:solidFill>
            </a:endParaRPr>
          </a:p>
        </p:txBody>
      </p:sp>
    </p:spTree>
    <p:extLst>
      <p:ext uri="{BB962C8B-B14F-4D97-AF65-F5344CB8AC3E}">
        <p14:creationId xmlns:p14="http://schemas.microsoft.com/office/powerpoint/2010/main" val="3037880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2</a:t>
            </a:fld>
            <a:endParaRPr lang="en-US" dirty="0"/>
          </a:p>
        </p:txBody>
      </p:sp>
      <p:sp>
        <p:nvSpPr>
          <p:cNvPr id="3" name="Title 2"/>
          <p:cNvSpPr>
            <a:spLocks noGrp="1"/>
          </p:cNvSpPr>
          <p:nvPr>
            <p:ph type="title"/>
          </p:nvPr>
        </p:nvSpPr>
        <p:spPr/>
        <p:txBody>
          <a:bodyPr/>
          <a:lstStyle/>
          <a:p>
            <a:r>
              <a:rPr lang="en-US" dirty="0" smtClean="0"/>
              <a:t>Agenda</a:t>
            </a:r>
            <a:endParaRPr lang="en-US" dirty="0"/>
          </a:p>
        </p:txBody>
      </p:sp>
      <p:sp>
        <p:nvSpPr>
          <p:cNvPr id="4" name="Content Placeholder 3"/>
          <p:cNvSpPr>
            <a:spLocks noGrp="1"/>
          </p:cNvSpPr>
          <p:nvPr>
            <p:ph idx="1"/>
          </p:nvPr>
        </p:nvSpPr>
        <p:spPr/>
        <p:txBody>
          <a:bodyPr/>
          <a:lstStyle/>
          <a:p>
            <a:r>
              <a:rPr lang="en-US" dirty="0">
                <a:solidFill>
                  <a:schemeClr val="tx1">
                    <a:lumMod val="65000"/>
                    <a:lumOff val="35000"/>
                  </a:schemeClr>
                </a:solidFill>
              </a:rPr>
              <a:t>Who Is FMCSA?</a:t>
            </a:r>
          </a:p>
          <a:p>
            <a:r>
              <a:rPr lang="en-US" dirty="0">
                <a:solidFill>
                  <a:schemeClr val="tx1">
                    <a:lumMod val="65000"/>
                    <a:lumOff val="35000"/>
                  </a:schemeClr>
                </a:solidFill>
              </a:rPr>
              <a:t>What Is </a:t>
            </a:r>
            <a:r>
              <a:rPr lang="en-US" dirty="0" smtClean="0">
                <a:solidFill>
                  <a:schemeClr val="tx1">
                    <a:lumMod val="65000"/>
                    <a:lumOff val="35000"/>
                  </a:schemeClr>
                </a:solidFill>
              </a:rPr>
              <a:t>Compliance, Safety</a:t>
            </a:r>
            <a:r>
              <a:rPr lang="en-US" dirty="0">
                <a:solidFill>
                  <a:schemeClr val="tx1">
                    <a:lumMod val="65000"/>
                    <a:lumOff val="35000"/>
                  </a:schemeClr>
                </a:solidFill>
              </a:rPr>
              <a:t>, Accountability (CSA)?</a:t>
            </a:r>
          </a:p>
          <a:p>
            <a:r>
              <a:rPr lang="en-US" dirty="0">
                <a:solidFill>
                  <a:schemeClr val="tx1">
                    <a:lumMod val="65000"/>
                    <a:lumOff val="35000"/>
                  </a:schemeClr>
                </a:solidFill>
              </a:rPr>
              <a:t>CSA’s Three Core Components</a:t>
            </a:r>
          </a:p>
          <a:p>
            <a:r>
              <a:rPr lang="en-US" dirty="0">
                <a:solidFill>
                  <a:schemeClr val="tx1">
                    <a:lumMod val="65000"/>
                    <a:lumOff val="35000"/>
                  </a:schemeClr>
                </a:solidFill>
              </a:rPr>
              <a:t>Improving Your Safety Data</a:t>
            </a:r>
          </a:p>
          <a:p>
            <a:endParaRPr lang="en-US" dirty="0"/>
          </a:p>
        </p:txBody>
      </p:sp>
    </p:spTree>
    <p:extLst>
      <p:ext uri="{BB962C8B-B14F-4D97-AF65-F5344CB8AC3E}">
        <p14:creationId xmlns:p14="http://schemas.microsoft.com/office/powerpoint/2010/main" val="8098669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SMS Screenshots</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543" y="1303052"/>
            <a:ext cx="7096915" cy="4251896"/>
          </a:xfrm>
          <a:prstGeom prst="rect">
            <a:avLst/>
          </a:prstGeom>
          <a:noFill/>
          <a:ln w="9525">
            <a:solidFill>
              <a:srgbClr val="FEB825"/>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6978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SMS Screenshots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870" y="1303052"/>
            <a:ext cx="7076261" cy="4251896"/>
          </a:xfrm>
          <a:prstGeom prst="rect">
            <a:avLst/>
          </a:prstGeom>
          <a:noFill/>
          <a:ln w="9525">
            <a:solidFill>
              <a:srgbClr val="FEB825"/>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92695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SMS Screenshots</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550" y="1282126"/>
            <a:ext cx="5422900" cy="4293749"/>
          </a:xfrm>
          <a:prstGeom prst="rect">
            <a:avLst/>
          </a:prstGeom>
          <a:noFill/>
          <a:ln w="9525">
            <a:solidFill>
              <a:srgbClr val="FEB825"/>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673900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23</a:t>
            </a:fld>
            <a:endParaRPr lang="en-US" dirty="0"/>
          </a:p>
        </p:txBody>
      </p:sp>
      <p:sp>
        <p:nvSpPr>
          <p:cNvPr id="3" name="Title 2"/>
          <p:cNvSpPr>
            <a:spLocks noGrp="1"/>
          </p:cNvSpPr>
          <p:nvPr>
            <p:ph type="title"/>
          </p:nvPr>
        </p:nvSpPr>
        <p:spPr/>
        <p:txBody>
          <a:bodyPr/>
          <a:lstStyle/>
          <a:p>
            <a:r>
              <a:rPr lang="en-US" dirty="0" smtClean="0"/>
              <a:t>Why Your Safety Data Matters</a:t>
            </a:r>
            <a:endParaRPr lang="en-US" dirty="0"/>
          </a:p>
        </p:txBody>
      </p:sp>
      <p:sp>
        <p:nvSpPr>
          <p:cNvPr id="4" name="Content Placeholder 3"/>
          <p:cNvSpPr>
            <a:spLocks noGrp="1"/>
          </p:cNvSpPr>
          <p:nvPr>
            <p:ph idx="1"/>
          </p:nvPr>
        </p:nvSpPr>
        <p:spPr>
          <a:xfrm>
            <a:off x="228600" y="1371600"/>
            <a:ext cx="6324600" cy="4373563"/>
          </a:xfrm>
        </p:spPr>
        <p:txBody>
          <a:bodyPr/>
          <a:lstStyle/>
          <a:p>
            <a:r>
              <a:rPr lang="en-US" dirty="0">
                <a:solidFill>
                  <a:schemeClr val="tx1">
                    <a:lumMod val="65000"/>
                    <a:lumOff val="35000"/>
                  </a:schemeClr>
                </a:solidFill>
              </a:rPr>
              <a:t>Your safety data affects your safety record </a:t>
            </a:r>
          </a:p>
          <a:p>
            <a:pPr lvl="1"/>
            <a:r>
              <a:rPr lang="en-US" dirty="0">
                <a:solidFill>
                  <a:schemeClr val="tx1">
                    <a:lumMod val="65000"/>
                    <a:lumOff val="35000"/>
                  </a:schemeClr>
                </a:solidFill>
              </a:rPr>
              <a:t>The SMS uses your roadside inspection and crash data to calculate BASIC percentiles </a:t>
            </a:r>
          </a:p>
          <a:p>
            <a:pPr lvl="1"/>
            <a:r>
              <a:rPr lang="en-US" dirty="0">
                <a:solidFill>
                  <a:schemeClr val="tx1">
                    <a:lumMod val="65000"/>
                    <a:lumOff val="35000"/>
                  </a:schemeClr>
                </a:solidFill>
              </a:rPr>
              <a:t>FMCSA uses the SMS to prioritize carriers for interventions, focusing on those that pose the highest safety </a:t>
            </a:r>
            <a:r>
              <a:rPr lang="en-US" dirty="0" smtClean="0">
                <a:solidFill>
                  <a:schemeClr val="tx1">
                    <a:lumMod val="65000"/>
                    <a:lumOff val="35000"/>
                  </a:schemeClr>
                </a:solidFill>
              </a:rPr>
              <a:t>risk</a:t>
            </a:r>
            <a:endParaRPr lang="en-US" dirty="0">
              <a:solidFill>
                <a:schemeClr val="tx1">
                  <a:lumMod val="65000"/>
                  <a:lumOff val="35000"/>
                </a:schemeClr>
              </a:solidFill>
            </a:endParaRPr>
          </a:p>
          <a:p>
            <a:r>
              <a:rPr lang="en-US" dirty="0">
                <a:solidFill>
                  <a:schemeClr val="tx1">
                    <a:lumMod val="65000"/>
                    <a:lumOff val="35000"/>
                  </a:schemeClr>
                </a:solidFill>
              </a:rPr>
              <a:t>FMCSA, the public, and other stakeholders can see SMS results, so it’s important to make sure they are based on accurate data</a:t>
            </a:r>
          </a:p>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524000"/>
            <a:ext cx="2540312" cy="3810000"/>
          </a:xfrm>
          <a:prstGeom prst="rect">
            <a:avLst/>
          </a:prstGeom>
          <a:ln>
            <a:solidFill>
              <a:srgbClr val="F48625"/>
            </a:solidFill>
          </a:ln>
        </p:spPr>
      </p:pic>
    </p:spTree>
    <p:extLst>
      <p:ext uri="{BB962C8B-B14F-4D97-AF65-F5344CB8AC3E}">
        <p14:creationId xmlns:p14="http://schemas.microsoft.com/office/powerpoint/2010/main" val="1219461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24</a:t>
            </a:fld>
            <a:endParaRPr lang="en-US" dirty="0"/>
          </a:p>
        </p:txBody>
      </p:sp>
      <p:sp>
        <p:nvSpPr>
          <p:cNvPr id="3" name="Title 2"/>
          <p:cNvSpPr>
            <a:spLocks noGrp="1"/>
          </p:cNvSpPr>
          <p:nvPr>
            <p:ph type="title"/>
          </p:nvPr>
        </p:nvSpPr>
        <p:spPr/>
        <p:txBody>
          <a:bodyPr/>
          <a:lstStyle/>
          <a:p>
            <a:r>
              <a:rPr lang="en-US" dirty="0" smtClean="0"/>
              <a:t>DataQs: Improving Your Safety Data</a:t>
            </a:r>
            <a:endParaRPr lang="en-US" dirty="0"/>
          </a:p>
        </p:txBody>
      </p:sp>
      <p:sp>
        <p:nvSpPr>
          <p:cNvPr id="4" name="Content Placeholder 3"/>
          <p:cNvSpPr>
            <a:spLocks noGrp="1"/>
          </p:cNvSpPr>
          <p:nvPr>
            <p:ph idx="1"/>
          </p:nvPr>
        </p:nvSpPr>
        <p:spPr/>
        <p:txBody>
          <a:bodyPr/>
          <a:lstStyle/>
          <a:p>
            <a:r>
              <a:rPr lang="en-US" dirty="0">
                <a:solidFill>
                  <a:schemeClr val="tx1">
                    <a:lumMod val="65000"/>
                    <a:lumOff val="35000"/>
                  </a:schemeClr>
                </a:solidFill>
              </a:rPr>
              <a:t>Allows carriers/drivers to file a Request for Data Review (RDR) to identify concerns about data in FMCSA’s data systems that may be incomplete or incorrect</a:t>
            </a:r>
          </a:p>
          <a:p>
            <a:endParaRPr lang="en-US" dirty="0">
              <a:solidFill>
                <a:schemeClr val="tx1">
                  <a:lumMod val="65000"/>
                  <a:lumOff val="35000"/>
                </a:schemeClr>
              </a:solidFill>
            </a:endParaRPr>
          </a:p>
          <a:p>
            <a:r>
              <a:rPr lang="en-US" dirty="0">
                <a:solidFill>
                  <a:schemeClr val="tx1">
                    <a:lumMod val="65000"/>
                    <a:lumOff val="35000"/>
                  </a:schemeClr>
                </a:solidFill>
              </a:rPr>
              <a:t>Forwards your RDR to the appropriate office for resolution</a:t>
            </a:r>
          </a:p>
          <a:p>
            <a:endParaRPr lang="en-US" dirty="0">
              <a:solidFill>
                <a:schemeClr val="tx1">
                  <a:lumMod val="65000"/>
                  <a:lumOff val="35000"/>
                </a:schemeClr>
              </a:solidFill>
            </a:endParaRPr>
          </a:p>
          <a:p>
            <a:r>
              <a:rPr lang="en-US" dirty="0">
                <a:solidFill>
                  <a:schemeClr val="tx1">
                    <a:lumMod val="65000"/>
                    <a:lumOff val="35000"/>
                  </a:schemeClr>
                </a:solidFill>
              </a:rPr>
              <a:t>Gives you updates on the status of your RDR, from submission through resolution</a:t>
            </a:r>
          </a:p>
          <a:p>
            <a:endParaRPr lang="en-US" dirty="0">
              <a:solidFill>
                <a:schemeClr val="tx1">
                  <a:lumMod val="65000"/>
                  <a:lumOff val="35000"/>
                </a:schemeClr>
              </a:solidFill>
            </a:endParaRPr>
          </a:p>
        </p:txBody>
      </p:sp>
    </p:spTree>
    <p:extLst>
      <p:ext uri="{BB962C8B-B14F-4D97-AF65-F5344CB8AC3E}">
        <p14:creationId xmlns:p14="http://schemas.microsoft.com/office/powerpoint/2010/main" val="23326318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25</a:t>
            </a:fld>
            <a:endParaRPr lang="en-US" dirty="0"/>
          </a:p>
        </p:txBody>
      </p:sp>
      <p:sp>
        <p:nvSpPr>
          <p:cNvPr id="3" name="Title 2"/>
          <p:cNvSpPr>
            <a:spLocks noGrp="1"/>
          </p:cNvSpPr>
          <p:nvPr>
            <p:ph type="title"/>
          </p:nvPr>
        </p:nvSpPr>
        <p:spPr>
          <a:xfrm>
            <a:off x="228600" y="609600"/>
            <a:ext cx="8610600" cy="685800"/>
          </a:xfrm>
        </p:spPr>
        <p:txBody>
          <a:bodyPr/>
          <a:lstStyle/>
          <a:p>
            <a:r>
              <a:rPr lang="en-US" dirty="0" smtClean="0"/>
              <a:t>DataQs: Improving Your Safety Data </a:t>
            </a:r>
            <a:endParaRPr lang="en-US" dirty="0"/>
          </a:p>
        </p:txBody>
      </p:sp>
      <p:sp>
        <p:nvSpPr>
          <p:cNvPr id="4" name="Content Placeholder 3"/>
          <p:cNvSpPr>
            <a:spLocks noGrp="1"/>
          </p:cNvSpPr>
          <p:nvPr>
            <p:ph idx="1"/>
          </p:nvPr>
        </p:nvSpPr>
        <p:spPr/>
        <p:txBody>
          <a:bodyPr/>
          <a:lstStyle/>
          <a:p>
            <a:r>
              <a:rPr lang="en-US" dirty="0" smtClean="0">
                <a:solidFill>
                  <a:schemeClr val="tx1">
                    <a:lumMod val="65000"/>
                    <a:lumOff val="35000"/>
                  </a:schemeClr>
                </a:solidFill>
              </a:rPr>
              <a:t>When </a:t>
            </a:r>
            <a:r>
              <a:rPr lang="en-US" dirty="0">
                <a:solidFill>
                  <a:schemeClr val="tx1">
                    <a:lumMod val="65000"/>
                    <a:lumOff val="35000"/>
                  </a:schemeClr>
                </a:solidFill>
              </a:rPr>
              <a:t>filing an RDR, remember to: </a:t>
            </a:r>
          </a:p>
          <a:p>
            <a:pPr lvl="1"/>
            <a:r>
              <a:rPr lang="en-US" dirty="0">
                <a:solidFill>
                  <a:schemeClr val="tx1">
                    <a:lumMod val="65000"/>
                    <a:lumOff val="35000"/>
                  </a:schemeClr>
                </a:solidFill>
              </a:rPr>
              <a:t>Write a specific and detailed explanation</a:t>
            </a:r>
          </a:p>
          <a:p>
            <a:pPr lvl="1"/>
            <a:r>
              <a:rPr lang="en-US" dirty="0">
                <a:solidFill>
                  <a:schemeClr val="tx1">
                    <a:lumMod val="65000"/>
                    <a:lumOff val="35000"/>
                  </a:schemeClr>
                </a:solidFill>
              </a:rPr>
              <a:t>Attach relevant supporting document(s):</a:t>
            </a:r>
          </a:p>
          <a:p>
            <a:pPr lvl="2"/>
            <a:r>
              <a:rPr lang="en-US" dirty="0">
                <a:solidFill>
                  <a:schemeClr val="tx1">
                    <a:lumMod val="65000"/>
                    <a:lumOff val="35000"/>
                  </a:schemeClr>
                </a:solidFill>
              </a:rPr>
              <a:t>Example: include a lease agreement if you are an owner-operator with a valid lease agreement with another company</a:t>
            </a:r>
          </a:p>
          <a:p>
            <a:pPr lvl="1"/>
            <a:r>
              <a:rPr lang="en-US" dirty="0">
                <a:solidFill>
                  <a:schemeClr val="tx1">
                    <a:lumMod val="65000"/>
                    <a:lumOff val="35000"/>
                  </a:schemeClr>
                </a:solidFill>
              </a:rPr>
              <a:t>Ensure your contact information is accurate</a:t>
            </a:r>
          </a:p>
          <a:p>
            <a:pPr lvl="1"/>
            <a:r>
              <a:rPr lang="en-US" dirty="0">
                <a:solidFill>
                  <a:schemeClr val="tx1">
                    <a:lumMod val="65000"/>
                    <a:lumOff val="35000"/>
                  </a:schemeClr>
                </a:solidFill>
              </a:rPr>
              <a:t>Check the status of your RDR frequently (additional information may be requested)</a:t>
            </a:r>
          </a:p>
          <a:p>
            <a:pPr lvl="1"/>
            <a:r>
              <a:rPr lang="en-US" dirty="0">
                <a:solidFill>
                  <a:schemeClr val="tx1">
                    <a:lumMod val="65000"/>
                    <a:lumOff val="35000"/>
                  </a:schemeClr>
                </a:solidFill>
              </a:rPr>
              <a:t>Consult the DataQs guide for additional tips</a:t>
            </a:r>
            <a:r>
              <a:rPr lang="en-US" dirty="0" smtClean="0">
                <a:solidFill>
                  <a:schemeClr val="tx1">
                    <a:lumMod val="65000"/>
                    <a:lumOff val="35000"/>
                  </a:schemeClr>
                </a:solidFill>
              </a:rPr>
              <a:t>:         </a:t>
            </a:r>
            <a:r>
              <a:rPr lang="en-US" sz="1800" dirty="0">
                <a:solidFill>
                  <a:schemeClr val="tx1">
                    <a:lumMod val="65000"/>
                    <a:lumOff val="35000"/>
                  </a:schemeClr>
                </a:solidFill>
                <a:hlinkClick r:id="rId3"/>
              </a:rPr>
              <a:t>https://dataqs.fmcsa.dot.gov/Data/Guide/DataQs_Users_Guide_and_Best_Practices_Manual.pdf</a:t>
            </a:r>
            <a:endParaRPr lang="en-US" sz="1200" dirty="0">
              <a:solidFill>
                <a:schemeClr val="tx1">
                  <a:lumMod val="65000"/>
                  <a:lumOff val="35000"/>
                </a:schemeClr>
              </a:solidFill>
            </a:endParaRPr>
          </a:p>
          <a:p>
            <a:endParaRPr lang="en-US" dirty="0">
              <a:solidFill>
                <a:schemeClr val="tx1">
                  <a:lumMod val="65000"/>
                  <a:lumOff val="35000"/>
                </a:schemeClr>
              </a:solidFill>
            </a:endParaRPr>
          </a:p>
        </p:txBody>
      </p:sp>
    </p:spTree>
    <p:extLst>
      <p:ext uri="{BB962C8B-B14F-4D97-AF65-F5344CB8AC3E}">
        <p14:creationId xmlns:p14="http://schemas.microsoft.com/office/powerpoint/2010/main" val="41754013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26</a:t>
            </a:fld>
            <a:endParaRPr lang="en-US" dirty="0"/>
          </a:p>
        </p:txBody>
      </p:sp>
      <p:sp>
        <p:nvSpPr>
          <p:cNvPr id="3" name="Title 2"/>
          <p:cNvSpPr>
            <a:spLocks noGrp="1"/>
          </p:cNvSpPr>
          <p:nvPr>
            <p:ph type="title"/>
          </p:nvPr>
        </p:nvSpPr>
        <p:spPr>
          <a:xfrm>
            <a:off x="228600" y="609600"/>
            <a:ext cx="8839200" cy="685800"/>
          </a:xfrm>
        </p:spPr>
        <p:txBody>
          <a:bodyPr/>
          <a:lstStyle/>
          <a:p>
            <a:r>
              <a:rPr lang="en-US" dirty="0" smtClean="0"/>
              <a:t>Requests for Data Review (RDRs)</a:t>
            </a:r>
            <a:endParaRPr lang="en-US" dirty="0"/>
          </a:p>
        </p:txBody>
      </p:sp>
      <p:sp>
        <p:nvSpPr>
          <p:cNvPr id="4" name="Content Placeholder 3"/>
          <p:cNvSpPr>
            <a:spLocks noGrp="1"/>
          </p:cNvSpPr>
          <p:nvPr>
            <p:ph idx="1"/>
          </p:nvPr>
        </p:nvSpPr>
        <p:spPr/>
        <p:txBody>
          <a:bodyPr/>
          <a:lstStyle/>
          <a:p>
            <a:pPr>
              <a:spcBef>
                <a:spcPts val="0"/>
              </a:spcBef>
              <a:buFont typeface="Arial" panose="020B0604020202020204" pitchFamily="34" charset="0"/>
              <a:buChar char="•"/>
              <a:defRPr/>
            </a:pPr>
            <a:r>
              <a:rPr lang="en-US" dirty="0">
                <a:solidFill>
                  <a:schemeClr val="tx1">
                    <a:lumMod val="65000"/>
                    <a:lumOff val="35000"/>
                  </a:schemeClr>
                </a:solidFill>
              </a:rPr>
              <a:t>RDRs can only be submitted for violations that were erroneously reported or incorrectly documented during the inspection</a:t>
            </a:r>
          </a:p>
          <a:p>
            <a:pPr>
              <a:spcBef>
                <a:spcPts val="0"/>
              </a:spcBef>
              <a:buFont typeface="Arial" panose="020B0604020202020204" pitchFamily="34" charset="0"/>
              <a:buChar char="•"/>
              <a:defRPr/>
            </a:pPr>
            <a:endParaRPr lang="en-US" altLang="en-US" sz="2200" b="1" dirty="0">
              <a:solidFill>
                <a:schemeClr val="tx1">
                  <a:lumMod val="65000"/>
                  <a:lumOff val="35000"/>
                </a:schemeClr>
              </a:solidFill>
              <a:latin typeface="Arial" pitchFamily="34" charset="0"/>
              <a:cs typeface="Arial" pitchFamily="34" charset="0"/>
            </a:endParaRPr>
          </a:p>
          <a:p>
            <a:pPr>
              <a:spcBef>
                <a:spcPts val="0"/>
              </a:spcBef>
              <a:buFont typeface="Arial" panose="020B0604020202020204" pitchFamily="34" charset="0"/>
              <a:buChar char="•"/>
              <a:defRPr/>
            </a:pPr>
            <a:r>
              <a:rPr lang="en-US" altLang="en-US" dirty="0">
                <a:solidFill>
                  <a:schemeClr val="tx1">
                    <a:lumMod val="65000"/>
                    <a:lumOff val="35000"/>
                  </a:schemeClr>
                </a:solidFill>
                <a:latin typeface="Arial" pitchFamily="34" charset="0"/>
                <a:cs typeface="Arial" pitchFamily="34" charset="0"/>
              </a:rPr>
              <a:t>Examples of improper requests:</a:t>
            </a:r>
          </a:p>
          <a:p>
            <a:pPr marL="790575" lvl="1" indent="-327025">
              <a:lnSpc>
                <a:spcPct val="120000"/>
              </a:lnSpc>
              <a:spcBef>
                <a:spcPts val="0"/>
              </a:spcBef>
              <a:buFont typeface="Arial" panose="020B0604020202020204" pitchFamily="34" charset="0"/>
              <a:buChar char="–"/>
              <a:defRPr/>
            </a:pPr>
            <a:r>
              <a:rPr lang="en-US" altLang="en-US" dirty="0">
                <a:solidFill>
                  <a:schemeClr val="tx1">
                    <a:lumMod val="65000"/>
                    <a:lumOff val="35000"/>
                  </a:schemeClr>
                </a:solidFill>
                <a:latin typeface="Arial" pitchFamily="34" charset="0"/>
                <a:ea typeface="ＭＳ Ｐゴシック" pitchFamily="-106" charset="-128"/>
                <a:cs typeface="Arial" pitchFamily="34" charset="0"/>
              </a:rPr>
              <a:t>“Driver fired” </a:t>
            </a:r>
          </a:p>
          <a:p>
            <a:pPr marL="790575" lvl="1" indent="-327025">
              <a:lnSpc>
                <a:spcPct val="120000"/>
              </a:lnSpc>
              <a:spcBef>
                <a:spcPts val="0"/>
              </a:spcBef>
              <a:buFont typeface="Arial" panose="020B0604020202020204" pitchFamily="34" charset="0"/>
              <a:buChar char="–"/>
              <a:defRPr/>
            </a:pPr>
            <a:r>
              <a:rPr lang="en-US" altLang="en-US" dirty="0">
                <a:solidFill>
                  <a:schemeClr val="tx1">
                    <a:lumMod val="65000"/>
                    <a:lumOff val="35000"/>
                  </a:schemeClr>
                </a:solidFill>
                <a:latin typeface="Arial" pitchFamily="34" charset="0"/>
                <a:ea typeface="ＭＳ Ｐゴシック" pitchFamily="-106" charset="-128"/>
                <a:cs typeface="Arial" pitchFamily="34" charset="0"/>
              </a:rPr>
              <a:t>“Crash not our fault”</a:t>
            </a:r>
          </a:p>
          <a:p>
            <a:pPr marL="790575" lvl="1" indent="-327025">
              <a:spcBef>
                <a:spcPts val="0"/>
              </a:spcBef>
              <a:buFont typeface="Arial" panose="020B0604020202020204" pitchFamily="34" charset="0"/>
              <a:buChar char="–"/>
              <a:defRPr/>
            </a:pPr>
            <a:r>
              <a:rPr lang="en-US" altLang="en-US" dirty="0">
                <a:solidFill>
                  <a:schemeClr val="tx1">
                    <a:lumMod val="65000"/>
                    <a:lumOff val="35000"/>
                  </a:schemeClr>
                </a:solidFill>
                <a:latin typeface="Arial" pitchFamily="34" charset="0"/>
                <a:ea typeface="ＭＳ Ｐゴシック" pitchFamily="-106" charset="-128"/>
                <a:cs typeface="Arial" pitchFamily="34" charset="0"/>
              </a:rPr>
              <a:t>“Driver caused the violation”</a:t>
            </a:r>
          </a:p>
          <a:p>
            <a:pPr marL="795338" lvl="1" indent="-331788">
              <a:spcBef>
                <a:spcPts val="0"/>
              </a:spcBef>
              <a:buFont typeface="Arial" panose="020B0604020202020204" pitchFamily="34" charset="0"/>
              <a:buChar char="–"/>
              <a:defRPr/>
            </a:pPr>
            <a:r>
              <a:rPr lang="en-US" altLang="en-US" dirty="0">
                <a:solidFill>
                  <a:schemeClr val="tx1">
                    <a:lumMod val="65000"/>
                    <a:lumOff val="35000"/>
                  </a:schemeClr>
                </a:solidFill>
                <a:latin typeface="Arial" pitchFamily="34" charset="0"/>
                <a:ea typeface="ＭＳ Ｐゴシック" pitchFamily="-106" charset="-128"/>
                <a:cs typeface="Arial" pitchFamily="34" charset="0"/>
              </a:rPr>
              <a:t>“An owner-operator or another carrier committed the violation while they were leased to our operation”</a:t>
            </a:r>
          </a:p>
          <a:p>
            <a:endParaRPr lang="en-US" dirty="0">
              <a:solidFill>
                <a:schemeClr val="tx1">
                  <a:lumMod val="65000"/>
                  <a:lumOff val="35000"/>
                </a:schemeClr>
              </a:solidFill>
            </a:endParaRPr>
          </a:p>
        </p:txBody>
      </p:sp>
    </p:spTree>
    <p:extLst>
      <p:ext uri="{BB962C8B-B14F-4D97-AF65-F5344CB8AC3E}">
        <p14:creationId xmlns:p14="http://schemas.microsoft.com/office/powerpoint/2010/main" val="35049037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27</a:t>
            </a:fld>
            <a:endParaRPr lang="en-US" dirty="0"/>
          </a:p>
        </p:txBody>
      </p:sp>
      <p:sp>
        <p:nvSpPr>
          <p:cNvPr id="3" name="Title 2"/>
          <p:cNvSpPr>
            <a:spLocks noGrp="1"/>
          </p:cNvSpPr>
          <p:nvPr>
            <p:ph type="title"/>
          </p:nvPr>
        </p:nvSpPr>
        <p:spPr/>
        <p:txBody>
          <a:bodyPr/>
          <a:lstStyle/>
          <a:p>
            <a:r>
              <a:rPr lang="en-US" dirty="0" smtClean="0"/>
              <a:t>Adjudicated Citations Policy</a:t>
            </a:r>
            <a:endParaRPr lang="en-US" dirty="0"/>
          </a:p>
        </p:txBody>
      </p:sp>
      <p:sp>
        <p:nvSpPr>
          <p:cNvPr id="4" name="Content Placeholder 3"/>
          <p:cNvSpPr>
            <a:spLocks noGrp="1"/>
          </p:cNvSpPr>
          <p:nvPr>
            <p:ph idx="1"/>
          </p:nvPr>
        </p:nvSpPr>
        <p:spPr/>
        <p:txBody>
          <a:bodyPr/>
          <a:lstStyle/>
          <a:p>
            <a:pPr marL="339725" lvl="1" indent="-327025">
              <a:lnSpc>
                <a:spcPct val="100000"/>
              </a:lnSpc>
              <a:buFont typeface="Arial" panose="020B0604020202020204" pitchFamily="34" charset="0"/>
              <a:buChar char="•"/>
            </a:pPr>
            <a:r>
              <a:rPr lang="en-US" sz="2000" dirty="0">
                <a:solidFill>
                  <a:schemeClr val="tx1">
                    <a:lumMod val="65000"/>
                    <a:lumOff val="35000"/>
                  </a:schemeClr>
                </a:solidFill>
              </a:rPr>
              <a:t>The updated Adjudicated Citations policy went into effect in August 2014</a:t>
            </a:r>
          </a:p>
          <a:p>
            <a:pPr marL="339725" lvl="1" indent="-327025">
              <a:lnSpc>
                <a:spcPct val="100000"/>
              </a:lnSpc>
              <a:buFont typeface="Arial" panose="020B0604020202020204" pitchFamily="34" charset="0"/>
              <a:buChar char="•"/>
            </a:pPr>
            <a:r>
              <a:rPr lang="en-US" sz="2000" dirty="0">
                <a:solidFill>
                  <a:schemeClr val="tx1">
                    <a:lumMod val="65000"/>
                    <a:lumOff val="35000"/>
                  </a:schemeClr>
                </a:solidFill>
              </a:rPr>
              <a:t>Improves the quality and uniformity of violation information in FMCSA systems (e.g., MCMIS)</a:t>
            </a:r>
            <a:endParaRPr lang="en-US" sz="1800" dirty="0">
              <a:solidFill>
                <a:schemeClr val="tx1">
                  <a:lumMod val="65000"/>
                  <a:lumOff val="35000"/>
                </a:schemeClr>
              </a:solidFill>
            </a:endParaRPr>
          </a:p>
          <a:p>
            <a:pPr marL="344488" lvl="1" indent="-338138">
              <a:lnSpc>
                <a:spcPct val="100000"/>
              </a:lnSpc>
              <a:buFont typeface="Arial" panose="020B0604020202020204" pitchFamily="34" charset="0"/>
              <a:buChar char="•"/>
            </a:pPr>
            <a:r>
              <a:rPr lang="en-US" sz="2000" dirty="0">
                <a:solidFill>
                  <a:schemeClr val="tx1">
                    <a:lumMod val="65000"/>
                    <a:lumOff val="35000"/>
                  </a:schemeClr>
                </a:solidFill>
              </a:rPr>
              <a:t>Allows FMCSA to upload the results of State citations associated with violations that the court has adjudicated</a:t>
            </a:r>
            <a:endParaRPr lang="en-US" sz="1800" dirty="0">
              <a:solidFill>
                <a:schemeClr val="tx1">
                  <a:lumMod val="65000"/>
                  <a:lumOff val="35000"/>
                </a:schemeClr>
              </a:solidFill>
            </a:endParaRPr>
          </a:p>
          <a:p>
            <a:pPr marL="344488" lvl="1" indent="-338138">
              <a:lnSpc>
                <a:spcPct val="100000"/>
              </a:lnSpc>
              <a:buFont typeface="Arial" panose="020B0604020202020204" pitchFamily="34" charset="0"/>
              <a:buChar char="•"/>
            </a:pPr>
            <a:r>
              <a:rPr lang="en-US" sz="2000" dirty="0">
                <a:solidFill>
                  <a:schemeClr val="tx1">
                    <a:lumMod val="65000"/>
                    <a:lumOff val="35000"/>
                  </a:schemeClr>
                </a:solidFill>
              </a:rPr>
              <a:t>Process highlights:</a:t>
            </a:r>
          </a:p>
          <a:p>
            <a:pPr marL="795338" lvl="2" indent="-338138">
              <a:lnSpc>
                <a:spcPct val="100000"/>
              </a:lnSpc>
              <a:buFont typeface="+mj-lt"/>
              <a:buAutoNum type="arabicPeriod"/>
            </a:pPr>
            <a:r>
              <a:rPr lang="en-US" sz="1800" dirty="0">
                <a:solidFill>
                  <a:schemeClr val="tx1">
                    <a:lumMod val="65000"/>
                    <a:lumOff val="35000"/>
                  </a:schemeClr>
                </a:solidFill>
              </a:rPr>
              <a:t>Carriers and drivers can submit RDRs along with court documentation via DataQs</a:t>
            </a:r>
            <a:endParaRPr lang="en-US" dirty="0">
              <a:solidFill>
                <a:schemeClr val="tx1">
                  <a:lumMod val="65000"/>
                  <a:lumOff val="35000"/>
                </a:schemeClr>
              </a:solidFill>
            </a:endParaRPr>
          </a:p>
          <a:p>
            <a:pPr marL="795338" lvl="2" indent="-338138">
              <a:lnSpc>
                <a:spcPct val="100000"/>
              </a:lnSpc>
              <a:buFont typeface="+mj-lt"/>
              <a:buAutoNum type="arabicPeriod"/>
            </a:pPr>
            <a:r>
              <a:rPr lang="en-US" sz="1800" dirty="0">
                <a:solidFill>
                  <a:schemeClr val="tx1">
                    <a:lumMod val="65000"/>
                    <a:lumOff val="35000"/>
                  </a:schemeClr>
                </a:solidFill>
              </a:rPr>
              <a:t>The State will review and document the citation results for the associated violations, and those results will impact PSP and SMS as listed </a:t>
            </a:r>
            <a:r>
              <a:rPr lang="en-US" sz="1800" dirty="0" smtClean="0">
                <a:solidFill>
                  <a:schemeClr val="tx1">
                    <a:lumMod val="65000"/>
                    <a:lumOff val="35000"/>
                  </a:schemeClr>
                </a:solidFill>
              </a:rPr>
              <a:t>on the next slide</a:t>
            </a:r>
            <a:endParaRPr lang="en-US" sz="1800" dirty="0">
              <a:solidFill>
                <a:schemeClr val="tx1">
                  <a:lumMod val="65000"/>
                  <a:lumOff val="35000"/>
                </a:schemeClr>
              </a:solidFill>
            </a:endParaRPr>
          </a:p>
          <a:p>
            <a:endParaRPr lang="en-US" dirty="0">
              <a:solidFill>
                <a:schemeClr val="tx1">
                  <a:lumMod val="65000"/>
                  <a:lumOff val="35000"/>
                </a:schemeClr>
              </a:solidFill>
            </a:endParaRPr>
          </a:p>
        </p:txBody>
      </p:sp>
    </p:spTree>
    <p:extLst>
      <p:ext uri="{BB962C8B-B14F-4D97-AF65-F5344CB8AC3E}">
        <p14:creationId xmlns:p14="http://schemas.microsoft.com/office/powerpoint/2010/main" val="1437151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28</a:t>
            </a:fld>
            <a:endParaRPr lang="en-US" dirty="0"/>
          </a:p>
        </p:txBody>
      </p:sp>
      <p:sp>
        <p:nvSpPr>
          <p:cNvPr id="3" name="Title 2"/>
          <p:cNvSpPr>
            <a:spLocks noGrp="1"/>
          </p:cNvSpPr>
          <p:nvPr>
            <p:ph type="title"/>
          </p:nvPr>
        </p:nvSpPr>
        <p:spPr/>
        <p:txBody>
          <a:bodyPr/>
          <a:lstStyle/>
          <a:p>
            <a:r>
              <a:rPr lang="en-US" dirty="0" smtClean="0"/>
              <a:t>Adjudicated Citations Policy</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34252870"/>
              </p:ext>
            </p:extLst>
          </p:nvPr>
        </p:nvGraphicFramePr>
        <p:xfrm>
          <a:off x="68317" y="1320401"/>
          <a:ext cx="8991600" cy="4321079"/>
        </p:xfrm>
        <a:graphic>
          <a:graphicData uri="http://schemas.openxmlformats.org/drawingml/2006/table">
            <a:tbl>
              <a:tblPr firstRow="1" bandRow="1">
                <a:tableStyleId>{5940675A-B579-460E-94D1-54222C63F5DA}</a:tableStyleId>
              </a:tblPr>
              <a:tblGrid>
                <a:gridCol w="2997200"/>
                <a:gridCol w="2997200"/>
                <a:gridCol w="2997200"/>
              </a:tblGrid>
              <a:tr h="1167792">
                <a:tc>
                  <a:txBody>
                    <a:bodyPr/>
                    <a:lstStyle/>
                    <a:p>
                      <a:pPr algn="l"/>
                      <a:r>
                        <a:rPr lang="en-US" b="1" dirty="0" smtClean="0">
                          <a:latin typeface="Arial" panose="020B0604020202020204" pitchFamily="34" charset="0"/>
                          <a:cs typeface="Arial" panose="020B0604020202020204" pitchFamily="34" charset="0"/>
                        </a:rPr>
                        <a:t>Results of adjudicated</a:t>
                      </a:r>
                      <a:r>
                        <a:rPr lang="en-US" b="1" baseline="0" dirty="0" smtClean="0">
                          <a:latin typeface="Arial" panose="020B0604020202020204" pitchFamily="34" charset="0"/>
                          <a:cs typeface="Arial" panose="020B0604020202020204" pitchFamily="34" charset="0"/>
                        </a:rPr>
                        <a:t> citation associated with a violation uploaded to MCMIS</a:t>
                      </a:r>
                      <a:endParaRPr lang="en-US" b="1" dirty="0">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pPr algn="l"/>
                      <a:r>
                        <a:rPr lang="en-US" b="1" dirty="0" smtClean="0">
                          <a:latin typeface="Arial" panose="020B0604020202020204" pitchFamily="34" charset="0"/>
                          <a:cs typeface="Arial" panose="020B0604020202020204" pitchFamily="34" charset="0"/>
                        </a:rPr>
                        <a:t>Violation in SMS</a:t>
                      </a:r>
                      <a:endParaRPr lang="en-US" b="1" dirty="0">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pPr algn="l"/>
                      <a:r>
                        <a:rPr lang="en-US" b="1" dirty="0" smtClean="0">
                          <a:latin typeface="Arial" panose="020B0604020202020204" pitchFamily="34" charset="0"/>
                          <a:cs typeface="Arial" panose="020B0604020202020204" pitchFamily="34" charset="0"/>
                        </a:rPr>
                        <a:t>Violation in PSP</a:t>
                      </a:r>
                      <a:endParaRPr lang="en-US" b="1" dirty="0">
                        <a:latin typeface="Arial" panose="020B0604020202020204" pitchFamily="34" charset="0"/>
                        <a:cs typeface="Arial" panose="020B0604020202020204" pitchFamily="34" charset="0"/>
                      </a:endParaRPr>
                    </a:p>
                  </a:txBody>
                  <a:tcPr>
                    <a:solidFill>
                      <a:schemeClr val="tx2">
                        <a:lumMod val="20000"/>
                        <a:lumOff val="80000"/>
                      </a:schemeClr>
                    </a:solidFill>
                  </a:tcPr>
                </a:tc>
              </a:tr>
              <a:tr h="628811">
                <a:tc>
                  <a:txBody>
                    <a:bodyPr/>
                    <a:lstStyle/>
                    <a:p>
                      <a:r>
                        <a:rPr lang="en-US" dirty="0" smtClean="0">
                          <a:latin typeface="Arial" panose="020B0604020202020204" pitchFamily="34" charset="0"/>
                          <a:cs typeface="Arial" panose="020B0604020202020204" pitchFamily="34" charset="0"/>
                        </a:rPr>
                        <a:t>Dismissed with fine or punitive court costs</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Violation not removed</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Violation not removed</a:t>
                      </a:r>
                      <a:endParaRPr lang="en-US" dirty="0">
                        <a:latin typeface="Arial" panose="020B0604020202020204" pitchFamily="34" charset="0"/>
                        <a:cs typeface="Arial" panose="020B0604020202020204" pitchFamily="34" charset="0"/>
                      </a:endParaRPr>
                    </a:p>
                  </a:txBody>
                  <a:tcPr/>
                </a:tc>
              </a:tr>
              <a:tr h="62881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Dismissed without fine or punitive court costs</a:t>
                      </a:r>
                    </a:p>
                  </a:txBody>
                  <a:tcPr/>
                </a:tc>
                <a:tc>
                  <a:txBody>
                    <a:bodyPr/>
                    <a:lstStyle/>
                    <a:p>
                      <a:r>
                        <a:rPr lang="en-US" dirty="0" smtClean="0">
                          <a:latin typeface="Arial" panose="020B0604020202020204" pitchFamily="34" charset="0"/>
                          <a:cs typeface="Arial" panose="020B0604020202020204" pitchFamily="34" charset="0"/>
                        </a:rPr>
                        <a:t>Remove violation</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Remove violation</a:t>
                      </a:r>
                      <a:endParaRPr lang="en-US" dirty="0">
                        <a:latin typeface="Arial" panose="020B0604020202020204" pitchFamily="34" charset="0"/>
                        <a:cs typeface="Arial" panose="020B0604020202020204" pitchFamily="34" charset="0"/>
                      </a:endParaRPr>
                    </a:p>
                  </a:txBody>
                  <a:tcPr/>
                </a:tc>
              </a:tr>
              <a:tr h="389159">
                <a:tc>
                  <a:txBody>
                    <a:bodyPr/>
                    <a:lstStyle/>
                    <a:p>
                      <a:r>
                        <a:rPr lang="en-US" dirty="0" smtClean="0">
                          <a:latin typeface="Arial" panose="020B0604020202020204" pitchFamily="34" charset="0"/>
                          <a:cs typeface="Arial" panose="020B0604020202020204" pitchFamily="34" charset="0"/>
                        </a:rPr>
                        <a:t>Not Guilty</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Remove</a:t>
                      </a:r>
                      <a:r>
                        <a:rPr lang="en-US" baseline="0" dirty="0" smtClean="0">
                          <a:latin typeface="Arial" panose="020B0604020202020204" pitchFamily="34" charset="0"/>
                          <a:cs typeface="Arial" panose="020B0604020202020204" pitchFamily="34" charset="0"/>
                        </a:rPr>
                        <a:t> violation</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Remove</a:t>
                      </a:r>
                      <a:r>
                        <a:rPr lang="en-US" baseline="0" dirty="0" smtClean="0">
                          <a:latin typeface="Arial" panose="020B0604020202020204" pitchFamily="34" charset="0"/>
                          <a:cs typeface="Arial" panose="020B0604020202020204" pitchFamily="34" charset="0"/>
                        </a:rPr>
                        <a:t> violation</a:t>
                      </a:r>
                      <a:endParaRPr lang="en-US" dirty="0">
                        <a:latin typeface="Arial" panose="020B0604020202020204" pitchFamily="34" charset="0"/>
                        <a:cs typeface="Arial" panose="020B0604020202020204" pitchFamily="34" charset="0"/>
                      </a:endParaRPr>
                    </a:p>
                  </a:txBody>
                  <a:tcPr/>
                </a:tc>
              </a:tr>
              <a:tr h="1437282">
                <a:tc>
                  <a:txBody>
                    <a:bodyPr/>
                    <a:lstStyle/>
                    <a:p>
                      <a:r>
                        <a:rPr lang="en-US" dirty="0" smtClean="0">
                          <a:latin typeface="Arial" panose="020B0604020202020204" pitchFamily="34" charset="0"/>
                          <a:cs typeface="Arial" panose="020B0604020202020204" pitchFamily="34" charset="0"/>
                        </a:rPr>
                        <a:t>Convicted or a</a:t>
                      </a:r>
                      <a:r>
                        <a:rPr lang="en-US" baseline="0" dirty="0" smtClean="0">
                          <a:latin typeface="Arial" panose="020B0604020202020204" pitchFamily="34" charset="0"/>
                          <a:cs typeface="Arial" panose="020B0604020202020204" pitchFamily="34" charset="0"/>
                        </a:rPr>
                        <a:t> lesser charge</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Append inspection to indicate violation “Resulted in conviction</a:t>
                      </a:r>
                      <a:r>
                        <a:rPr lang="en-US" baseline="0" dirty="0" smtClean="0">
                          <a:latin typeface="Arial" panose="020B0604020202020204" pitchFamily="34" charset="0"/>
                          <a:cs typeface="Arial" panose="020B0604020202020204" pitchFamily="34" charset="0"/>
                        </a:rPr>
                        <a:t> of a different charge.” Change severity weight to 1.</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Append inspection to indicate violation “Resulted in conviction of a different charge.”</a:t>
                      </a:r>
                      <a:endParaRPr lang="en-US"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702167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29</a:t>
            </a:fld>
            <a:endParaRPr lang="en-US" dirty="0"/>
          </a:p>
        </p:txBody>
      </p:sp>
      <p:sp>
        <p:nvSpPr>
          <p:cNvPr id="3" name="Title 2"/>
          <p:cNvSpPr>
            <a:spLocks noGrp="1"/>
          </p:cNvSpPr>
          <p:nvPr>
            <p:ph type="title"/>
          </p:nvPr>
        </p:nvSpPr>
        <p:spPr>
          <a:xfrm>
            <a:off x="457200" y="2705100"/>
            <a:ext cx="7982764" cy="685800"/>
          </a:xfrm>
        </p:spPr>
        <p:txBody>
          <a:bodyPr anchor="ctr"/>
          <a:lstStyle/>
          <a:p>
            <a:pPr algn="ctr"/>
            <a:r>
              <a:rPr lang="en-US" sz="3200" dirty="0" smtClean="0"/>
              <a:t>CSA’s Three Core Components</a:t>
            </a:r>
            <a:r>
              <a:rPr lang="en-US" dirty="0" smtClean="0"/>
              <a:t/>
            </a:r>
            <a:br>
              <a:rPr lang="en-US" dirty="0" smtClean="0"/>
            </a:br>
            <a:r>
              <a:rPr lang="en-US" sz="2400" dirty="0" smtClean="0">
                <a:solidFill>
                  <a:schemeClr val="tx1">
                    <a:lumMod val="65000"/>
                    <a:lumOff val="35000"/>
                  </a:schemeClr>
                </a:solidFill>
              </a:rPr>
              <a:t>Safety Interventions Process</a:t>
            </a:r>
            <a:endParaRPr lang="en-US" dirty="0">
              <a:solidFill>
                <a:schemeClr val="tx1">
                  <a:lumMod val="65000"/>
                  <a:lumOff val="35000"/>
                </a:schemeClr>
              </a:solidFill>
            </a:endParaRPr>
          </a:p>
        </p:txBody>
      </p:sp>
    </p:spTree>
    <p:extLst>
      <p:ext uri="{BB962C8B-B14F-4D97-AF65-F5344CB8AC3E}">
        <p14:creationId xmlns:p14="http://schemas.microsoft.com/office/powerpoint/2010/main" val="1673396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000" dirty="0"/>
              <a:t>The Federal Motor Carrier Safety Administration (FMCSA) is a transportation agency with over 1,000 Federal employees and </a:t>
            </a:r>
            <a:r>
              <a:rPr lang="en-US" sz="2000" dirty="0" smtClean="0"/>
              <a:t>13,000 </a:t>
            </a:r>
            <a:r>
              <a:rPr lang="en-US" sz="2000" dirty="0"/>
              <a:t>State Partners across the Nation committed to our safety mission—preventing crashes, injuries, and fatalities related to large trucks and buses on our highways</a:t>
            </a:r>
            <a:r>
              <a:rPr lang="en-US" sz="2000" dirty="0" smtClean="0"/>
              <a:t>.</a:t>
            </a:r>
            <a:endParaRPr lang="en-US" sz="2000" dirty="0"/>
          </a:p>
          <a:p>
            <a:endParaRPr lang="en-US" sz="2000" dirty="0"/>
          </a:p>
        </p:txBody>
      </p:sp>
      <p:sp>
        <p:nvSpPr>
          <p:cNvPr id="4" name="Slide Number Placeholder 3"/>
          <p:cNvSpPr>
            <a:spLocks noGrp="1"/>
          </p:cNvSpPr>
          <p:nvPr>
            <p:ph type="sldNum" sz="quarter" idx="4"/>
          </p:nvPr>
        </p:nvSpPr>
        <p:spPr/>
        <p:txBody>
          <a:bodyPr/>
          <a:lstStyle/>
          <a:p>
            <a:fld id="{2965B74D-C908-AA4D-BBBA-E0BEF921E9CF}" type="slidenum">
              <a:rPr lang="en-US" smtClean="0"/>
              <a:pPr/>
              <a:t>3</a:t>
            </a:fld>
            <a:endParaRPr lang="en-US" dirty="0"/>
          </a:p>
        </p:txBody>
      </p:sp>
      <p:sp>
        <p:nvSpPr>
          <p:cNvPr id="5" name="Content Placeholder 4"/>
          <p:cNvSpPr>
            <a:spLocks noGrp="1"/>
          </p:cNvSpPr>
          <p:nvPr>
            <p:ph sz="quarter" idx="11"/>
          </p:nvPr>
        </p:nvSpPr>
        <p:spPr/>
        <p:txBody>
          <a:bodyPr/>
          <a:lstStyle/>
          <a:p>
            <a:r>
              <a:rPr lang="en-US" dirty="0" smtClean="0"/>
              <a:t>Who Is FMCSA?</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09806" y="914400"/>
            <a:ext cx="3200794" cy="4800600"/>
          </a:xfrm>
          <a:prstGeom prst="rect">
            <a:avLst/>
          </a:prstGeom>
          <a:ln>
            <a:solidFill>
              <a:srgbClr val="F48625"/>
            </a:solidFill>
          </a:ln>
        </p:spPr>
      </p:pic>
    </p:spTree>
    <p:extLst>
      <p:ext uri="{BB962C8B-B14F-4D97-AF65-F5344CB8AC3E}">
        <p14:creationId xmlns:p14="http://schemas.microsoft.com/office/powerpoint/2010/main" val="16780906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2886" y="1524000"/>
            <a:ext cx="5319713" cy="3505200"/>
          </a:xfrm>
        </p:spPr>
        <p:txBody>
          <a:bodyPr/>
          <a:lstStyle/>
          <a:p>
            <a:pPr marL="0" lvl="1" indent="0">
              <a:spcBef>
                <a:spcPts val="600"/>
              </a:spcBef>
              <a:buNone/>
              <a:defRPr/>
            </a:pPr>
            <a:r>
              <a:rPr lang="en-US" sz="2400" b="1" dirty="0">
                <a:latin typeface="Arial" panose="020B0604020202020204" pitchFamily="34" charset="0"/>
                <a:ea typeface="ＭＳ Ｐゴシック" pitchFamily="-84" charset="-128"/>
                <a:cs typeface="Arial" panose="020B0604020202020204" pitchFamily="34" charset="0"/>
              </a:rPr>
              <a:t>CSA Interventions</a:t>
            </a:r>
          </a:p>
          <a:p>
            <a:pPr marL="342900" lvl="1" indent="-342900">
              <a:spcBef>
                <a:spcPts val="600"/>
              </a:spcBef>
              <a:buFont typeface="Arial" panose="020B0604020202020204" pitchFamily="34" charset="0"/>
              <a:buChar char="•"/>
              <a:defRPr/>
            </a:pPr>
            <a:r>
              <a:rPr lang="en-US" sz="2200" dirty="0">
                <a:latin typeface="Arial" panose="020B0604020202020204" pitchFamily="34" charset="0"/>
                <a:ea typeface="ＭＳ Ｐゴシック" pitchFamily="-84" charset="-128"/>
                <a:cs typeface="Arial" panose="020B0604020202020204" pitchFamily="34" charset="0"/>
              </a:rPr>
              <a:t>Wide array of interventions FMCSA uses to address safety problems―before crashes occur</a:t>
            </a:r>
          </a:p>
          <a:p>
            <a:pPr marL="0" lvl="1" indent="0">
              <a:spcBef>
                <a:spcPts val="600"/>
              </a:spcBef>
              <a:buNone/>
              <a:defRPr/>
            </a:pPr>
            <a:endParaRPr lang="en-US" sz="2200" dirty="0">
              <a:latin typeface="Arial" panose="020B0604020202020204" pitchFamily="34" charset="0"/>
              <a:ea typeface="ＭＳ Ｐゴシック" pitchFamily="-84" charset="-128"/>
              <a:cs typeface="Arial" panose="020B0604020202020204" pitchFamily="34" charset="0"/>
            </a:endParaRPr>
          </a:p>
          <a:p>
            <a:pPr marL="0" lvl="1" indent="0">
              <a:spcBef>
                <a:spcPts val="600"/>
              </a:spcBef>
              <a:buNone/>
              <a:defRPr/>
            </a:pPr>
            <a:r>
              <a:rPr lang="en-US" sz="2400" b="1" dirty="0">
                <a:latin typeface="Arial" panose="020B0604020202020204" pitchFamily="34" charset="0"/>
                <a:ea typeface="ＭＳ Ｐゴシック" pitchFamily="-84" charset="-128"/>
                <a:cs typeface="Arial" panose="020B0604020202020204" pitchFamily="34" charset="0"/>
              </a:rPr>
              <a:t>Safety Management Cycle (SMC) </a:t>
            </a:r>
          </a:p>
          <a:p>
            <a:pPr marL="342900" lvl="1" indent="-342900">
              <a:spcBef>
                <a:spcPts val="600"/>
              </a:spcBef>
              <a:buFont typeface="Arial" panose="020B0604020202020204" pitchFamily="34" charset="0"/>
              <a:buChar char="•"/>
              <a:defRPr/>
            </a:pPr>
            <a:r>
              <a:rPr lang="en-US" sz="2200" dirty="0">
                <a:latin typeface="Arial" panose="020B0604020202020204" pitchFamily="34" charset="0"/>
                <a:ea typeface="ＭＳ Ｐゴシック" pitchFamily="-84" charset="-128"/>
                <a:cs typeface="Arial" panose="020B0604020202020204" pitchFamily="34" charset="0"/>
              </a:rPr>
              <a:t>A process to help pinpoint safety problems and take corrective action</a:t>
            </a:r>
            <a:endParaRPr lang="en-US" sz="2200" dirty="0"/>
          </a:p>
          <a:p>
            <a:endParaRPr lang="en-US" dirty="0"/>
          </a:p>
        </p:txBody>
      </p:sp>
      <p:sp>
        <p:nvSpPr>
          <p:cNvPr id="4" name="Slide Number Placeholder 3"/>
          <p:cNvSpPr>
            <a:spLocks noGrp="1"/>
          </p:cNvSpPr>
          <p:nvPr>
            <p:ph type="sldNum" sz="quarter" idx="4"/>
          </p:nvPr>
        </p:nvSpPr>
        <p:spPr/>
        <p:txBody>
          <a:bodyPr/>
          <a:lstStyle/>
          <a:p>
            <a:fld id="{2965B74D-C908-AA4D-BBBA-E0BEF921E9CF}" type="slidenum">
              <a:rPr lang="en-US" smtClean="0"/>
              <a:pPr/>
              <a:t>30</a:t>
            </a:fld>
            <a:endParaRPr lang="en-US" dirty="0"/>
          </a:p>
        </p:txBody>
      </p:sp>
      <p:sp>
        <p:nvSpPr>
          <p:cNvPr id="5" name="Content Placeholder 4"/>
          <p:cNvSpPr>
            <a:spLocks noGrp="1"/>
          </p:cNvSpPr>
          <p:nvPr>
            <p:ph sz="quarter" idx="11"/>
          </p:nvPr>
        </p:nvSpPr>
        <p:spPr>
          <a:xfrm>
            <a:off x="228600" y="685800"/>
            <a:ext cx="6400800" cy="828863"/>
          </a:xfrm>
        </p:spPr>
        <p:txBody>
          <a:bodyPr/>
          <a:lstStyle/>
          <a:p>
            <a:r>
              <a:rPr lang="en-US" dirty="0" smtClean="0"/>
              <a:t>Safety Interventions Process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482" y="1524000"/>
            <a:ext cx="2591118" cy="3886200"/>
          </a:xfrm>
          <a:prstGeom prst="rect">
            <a:avLst/>
          </a:prstGeom>
          <a:ln>
            <a:solidFill>
              <a:schemeClr val="accent6"/>
            </a:solidFill>
          </a:ln>
        </p:spPr>
      </p:pic>
    </p:spTree>
    <p:extLst>
      <p:ext uri="{BB962C8B-B14F-4D97-AF65-F5344CB8AC3E}">
        <p14:creationId xmlns:p14="http://schemas.microsoft.com/office/powerpoint/2010/main" val="25382111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31</a:t>
            </a:fld>
            <a:endParaRPr lang="en-US" dirty="0"/>
          </a:p>
        </p:txBody>
      </p:sp>
      <p:sp>
        <p:nvSpPr>
          <p:cNvPr id="5" name="Title 4"/>
          <p:cNvSpPr>
            <a:spLocks noGrp="1"/>
          </p:cNvSpPr>
          <p:nvPr>
            <p:ph type="title"/>
          </p:nvPr>
        </p:nvSpPr>
        <p:spPr/>
        <p:txBody>
          <a:bodyPr/>
          <a:lstStyle/>
          <a:p>
            <a:r>
              <a:rPr lang="en-US" dirty="0" smtClean="0"/>
              <a:t>CSA Interventions</a:t>
            </a:r>
            <a:endParaRPr lang="en-US" dirty="0"/>
          </a:p>
        </p:txBody>
      </p:sp>
      <p:sp>
        <p:nvSpPr>
          <p:cNvPr id="4" name="Text Placeholder 3"/>
          <p:cNvSpPr>
            <a:spLocks noGrp="1"/>
          </p:cNvSpPr>
          <p:nvPr>
            <p:ph idx="1"/>
          </p:nvPr>
        </p:nvSpPr>
        <p:spPr>
          <a:xfrm>
            <a:off x="228600" y="1371600"/>
            <a:ext cx="8839200" cy="4373563"/>
          </a:xfrm>
          <a:prstGeom prst="rect">
            <a:avLst/>
          </a:prstGeom>
        </p:spPr>
        <p:txBody>
          <a:bodyPr/>
          <a:lstStyle/>
          <a:p>
            <a:pPr marL="342900" indent="-342900">
              <a:lnSpc>
                <a:spcPct val="100000"/>
              </a:lnSpc>
              <a:buFont typeface="Arial" panose="020B0604020202020204" pitchFamily="34" charset="0"/>
              <a:buChar char="•"/>
            </a:pPr>
            <a:r>
              <a:rPr lang="en-US" b="1" dirty="0" smtClean="0">
                <a:solidFill>
                  <a:schemeClr val="tx1">
                    <a:lumMod val="65000"/>
                    <a:lumOff val="35000"/>
                  </a:schemeClr>
                </a:solidFill>
              </a:rPr>
              <a:t>Warning Letter</a:t>
            </a:r>
          </a:p>
          <a:p>
            <a:pPr lvl="1">
              <a:lnSpc>
                <a:spcPct val="100000"/>
              </a:lnSpc>
              <a:buFont typeface="Arial" panose="020B0604020202020204" pitchFamily="34" charset="0"/>
              <a:buChar char="−"/>
            </a:pPr>
            <a:r>
              <a:rPr lang="en-US" sz="2000" dirty="0" smtClean="0">
                <a:solidFill>
                  <a:schemeClr val="tx1">
                    <a:lumMod val="65000"/>
                    <a:lumOff val="35000"/>
                  </a:schemeClr>
                </a:solidFill>
              </a:rPr>
              <a:t>Alerts </a:t>
            </a:r>
            <a:r>
              <a:rPr lang="en-US" sz="2000" dirty="0">
                <a:solidFill>
                  <a:schemeClr val="tx1">
                    <a:lumMod val="65000"/>
                    <a:lumOff val="35000"/>
                  </a:schemeClr>
                </a:solidFill>
              </a:rPr>
              <a:t>carriers to safety issues and consequences of failing to correct them</a:t>
            </a:r>
          </a:p>
          <a:p>
            <a:pPr lvl="1">
              <a:lnSpc>
                <a:spcPct val="100000"/>
              </a:lnSpc>
              <a:buFont typeface="Arial" panose="020B0604020202020204" pitchFamily="34" charset="0"/>
              <a:buChar char="−"/>
            </a:pPr>
            <a:r>
              <a:rPr lang="en-US" sz="2000" dirty="0">
                <a:solidFill>
                  <a:schemeClr val="tx1">
                    <a:lumMod val="65000"/>
                    <a:lumOff val="35000"/>
                  </a:schemeClr>
                </a:solidFill>
              </a:rPr>
              <a:t>Chance to improve without further FMCSA intervention </a:t>
            </a:r>
          </a:p>
          <a:p>
            <a:pPr marL="342900" indent="-342900">
              <a:lnSpc>
                <a:spcPct val="100000"/>
              </a:lnSpc>
              <a:buFont typeface="Arial" panose="020B0604020202020204" pitchFamily="34" charset="0"/>
              <a:buChar char="•"/>
            </a:pPr>
            <a:endParaRPr lang="en-US" b="1" dirty="0" smtClean="0">
              <a:solidFill>
                <a:schemeClr val="tx1">
                  <a:lumMod val="65000"/>
                  <a:lumOff val="35000"/>
                </a:schemeClr>
              </a:solidFill>
            </a:endParaRPr>
          </a:p>
          <a:p>
            <a:pPr marL="342900" indent="-342900">
              <a:lnSpc>
                <a:spcPct val="100000"/>
              </a:lnSpc>
              <a:buFont typeface="Arial" panose="020B0604020202020204" pitchFamily="34" charset="0"/>
              <a:buChar char="•"/>
            </a:pPr>
            <a:r>
              <a:rPr lang="en-US" b="1" dirty="0" smtClean="0">
                <a:solidFill>
                  <a:schemeClr val="tx1">
                    <a:lumMod val="65000"/>
                    <a:lumOff val="35000"/>
                  </a:schemeClr>
                </a:solidFill>
              </a:rPr>
              <a:t>Investigation </a:t>
            </a:r>
            <a:endParaRPr lang="en-US" b="1" dirty="0">
              <a:solidFill>
                <a:schemeClr val="tx1">
                  <a:lumMod val="65000"/>
                  <a:lumOff val="35000"/>
                </a:schemeClr>
              </a:solidFill>
            </a:endParaRPr>
          </a:p>
          <a:p>
            <a:pPr lvl="1">
              <a:lnSpc>
                <a:spcPct val="100000"/>
              </a:lnSpc>
              <a:buFont typeface="Arial" panose="020B0604020202020204" pitchFamily="34" charset="0"/>
              <a:buChar char="−"/>
            </a:pPr>
            <a:r>
              <a:rPr lang="en-US" sz="2000" u="sng" dirty="0">
                <a:solidFill>
                  <a:schemeClr val="tx1">
                    <a:lumMod val="65000"/>
                    <a:lumOff val="35000"/>
                  </a:schemeClr>
                </a:solidFill>
              </a:rPr>
              <a:t>Offsite</a:t>
            </a:r>
            <a:r>
              <a:rPr lang="en-US" sz="2000" dirty="0">
                <a:solidFill>
                  <a:schemeClr val="tx1">
                    <a:lumMod val="65000"/>
                    <a:lumOff val="35000"/>
                  </a:schemeClr>
                </a:solidFill>
              </a:rPr>
              <a:t> (done remotely): conducted via documentation requests; addresses emerging safety problems</a:t>
            </a:r>
          </a:p>
          <a:p>
            <a:pPr lvl="1">
              <a:lnSpc>
                <a:spcPct val="100000"/>
              </a:lnSpc>
              <a:buFont typeface="Arial" panose="020B0604020202020204" pitchFamily="34" charset="0"/>
              <a:buChar char="−"/>
            </a:pPr>
            <a:r>
              <a:rPr lang="en-US" sz="2000" u="sng" dirty="0">
                <a:solidFill>
                  <a:schemeClr val="tx1">
                    <a:lumMod val="65000"/>
                    <a:lumOff val="35000"/>
                  </a:schemeClr>
                </a:solidFill>
              </a:rPr>
              <a:t>Onsite Focused</a:t>
            </a:r>
            <a:r>
              <a:rPr lang="en-US" sz="2000" dirty="0">
                <a:solidFill>
                  <a:schemeClr val="tx1">
                    <a:lumMod val="65000"/>
                    <a:lumOff val="35000"/>
                  </a:schemeClr>
                </a:solidFill>
              </a:rPr>
              <a:t> (at your business site): focuses on specific compliance areas</a:t>
            </a:r>
          </a:p>
          <a:p>
            <a:pPr lvl="1">
              <a:lnSpc>
                <a:spcPct val="100000"/>
              </a:lnSpc>
              <a:buFont typeface="Arial" panose="020B0604020202020204" pitchFamily="34" charset="0"/>
              <a:buChar char="−"/>
            </a:pPr>
            <a:r>
              <a:rPr lang="en-US" sz="2000" u="sng" dirty="0">
                <a:solidFill>
                  <a:schemeClr val="tx1">
                    <a:lumMod val="65000"/>
                    <a:lumOff val="35000"/>
                  </a:schemeClr>
                </a:solidFill>
              </a:rPr>
              <a:t>Onsite Comprehensive</a:t>
            </a:r>
            <a:r>
              <a:rPr lang="en-US" sz="2000" dirty="0">
                <a:solidFill>
                  <a:schemeClr val="tx1">
                    <a:lumMod val="65000"/>
                    <a:lumOff val="35000"/>
                  </a:schemeClr>
                </a:solidFill>
              </a:rPr>
              <a:t> (at your business site): addresses compliance across a carrier’s entire </a:t>
            </a:r>
            <a:r>
              <a:rPr lang="en-US" sz="2000" dirty="0" smtClean="0">
                <a:solidFill>
                  <a:schemeClr val="tx1">
                    <a:lumMod val="65000"/>
                    <a:lumOff val="35000"/>
                  </a:schemeClr>
                </a:solidFill>
              </a:rPr>
              <a:t>operation</a:t>
            </a:r>
            <a:endParaRPr lang="en-US" sz="2000" dirty="0">
              <a:solidFill>
                <a:schemeClr val="tx1">
                  <a:lumMod val="65000"/>
                  <a:lumOff val="35000"/>
                </a:schemeClr>
              </a:solidFill>
            </a:endParaRPr>
          </a:p>
          <a:p>
            <a:pPr marL="342900" indent="-342900">
              <a:buFont typeface="Arial" panose="020B0604020202020204" pitchFamily="34" charset="0"/>
              <a:buChar char="•"/>
            </a:pPr>
            <a:endParaRPr lang="en-US" dirty="0">
              <a:solidFill>
                <a:schemeClr val="tx1">
                  <a:lumMod val="65000"/>
                  <a:lumOff val="35000"/>
                </a:schemeClr>
              </a:solidFill>
            </a:endParaRPr>
          </a:p>
        </p:txBody>
      </p:sp>
    </p:spTree>
    <p:extLst>
      <p:ext uri="{BB962C8B-B14F-4D97-AF65-F5344CB8AC3E}">
        <p14:creationId xmlns:p14="http://schemas.microsoft.com/office/powerpoint/2010/main" val="27144057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32</a:t>
            </a:fld>
            <a:endParaRPr lang="en-US" dirty="0"/>
          </a:p>
        </p:txBody>
      </p:sp>
      <p:sp>
        <p:nvSpPr>
          <p:cNvPr id="3" name="Title 2"/>
          <p:cNvSpPr>
            <a:spLocks noGrp="1"/>
          </p:cNvSpPr>
          <p:nvPr>
            <p:ph type="title"/>
          </p:nvPr>
        </p:nvSpPr>
        <p:spPr/>
        <p:txBody>
          <a:bodyPr/>
          <a:lstStyle/>
          <a:p>
            <a:r>
              <a:rPr lang="en-US" dirty="0" smtClean="0"/>
              <a:t>CSA Interventions</a:t>
            </a:r>
            <a:endParaRPr lang="en-US" dirty="0"/>
          </a:p>
        </p:txBody>
      </p:sp>
      <p:sp>
        <p:nvSpPr>
          <p:cNvPr id="4" name="Content Placeholder 3"/>
          <p:cNvSpPr>
            <a:spLocks noGrp="1"/>
          </p:cNvSpPr>
          <p:nvPr>
            <p:ph idx="1"/>
          </p:nvPr>
        </p:nvSpPr>
        <p:spPr/>
        <p:txBody>
          <a:bodyPr/>
          <a:lstStyle/>
          <a:p>
            <a:pPr>
              <a:buFont typeface="Arial" panose="020B0604020202020204" pitchFamily="34" charset="0"/>
              <a:buChar char="•"/>
            </a:pPr>
            <a:r>
              <a:rPr lang="en-US" b="1" dirty="0">
                <a:solidFill>
                  <a:schemeClr val="tx1">
                    <a:lumMod val="65000"/>
                    <a:lumOff val="35000"/>
                  </a:schemeClr>
                </a:solidFill>
              </a:rPr>
              <a:t>Follow-on Corrective Action</a:t>
            </a:r>
          </a:p>
          <a:p>
            <a:pPr lvl="1">
              <a:lnSpc>
                <a:spcPct val="100000"/>
              </a:lnSpc>
              <a:buFont typeface="Arial" panose="020B0604020202020204" pitchFamily="34" charset="0"/>
              <a:buChar char="−"/>
            </a:pPr>
            <a:r>
              <a:rPr lang="en-US" sz="2000" u="sng" dirty="0">
                <a:solidFill>
                  <a:schemeClr val="tx1">
                    <a:lumMod val="65000"/>
                    <a:lumOff val="35000"/>
                  </a:schemeClr>
                </a:solidFill>
              </a:rPr>
              <a:t>Cooperative Safety Plan</a:t>
            </a:r>
            <a:r>
              <a:rPr lang="en-US" sz="2000" dirty="0">
                <a:solidFill>
                  <a:schemeClr val="tx1">
                    <a:lumMod val="65000"/>
                    <a:lumOff val="35000"/>
                  </a:schemeClr>
                </a:solidFill>
              </a:rPr>
              <a:t>: voluntary improvement plan </a:t>
            </a:r>
          </a:p>
          <a:p>
            <a:pPr lvl="1">
              <a:lnSpc>
                <a:spcPct val="100000"/>
              </a:lnSpc>
              <a:buFont typeface="Arial" panose="020B0604020202020204" pitchFamily="34" charset="0"/>
              <a:buChar char="−"/>
            </a:pPr>
            <a:r>
              <a:rPr lang="en-US" sz="2000" u="sng" dirty="0">
                <a:solidFill>
                  <a:schemeClr val="tx1">
                    <a:lumMod val="65000"/>
                    <a:lumOff val="35000"/>
                  </a:schemeClr>
                </a:solidFill>
              </a:rPr>
              <a:t>Notice of Violation</a:t>
            </a:r>
            <a:r>
              <a:rPr lang="en-US" sz="2000" dirty="0">
                <a:solidFill>
                  <a:schemeClr val="tx1">
                    <a:lumMod val="65000"/>
                    <a:lumOff val="35000"/>
                  </a:schemeClr>
                </a:solidFill>
              </a:rPr>
              <a:t> (NOV): violations severe enough to warrant formal action, but not a civil penalty</a:t>
            </a:r>
          </a:p>
          <a:p>
            <a:pPr lvl="1">
              <a:lnSpc>
                <a:spcPct val="100000"/>
              </a:lnSpc>
              <a:buFont typeface="Arial" panose="020B0604020202020204" pitchFamily="34" charset="0"/>
              <a:buChar char="−"/>
            </a:pPr>
            <a:r>
              <a:rPr lang="en-US" sz="2000" u="sng" dirty="0">
                <a:solidFill>
                  <a:schemeClr val="tx1">
                    <a:lumMod val="65000"/>
                    <a:lumOff val="35000"/>
                  </a:schemeClr>
                </a:solidFill>
              </a:rPr>
              <a:t>Notice of Claim</a:t>
            </a:r>
            <a:r>
              <a:rPr lang="en-US" sz="2000" dirty="0">
                <a:solidFill>
                  <a:schemeClr val="tx1">
                    <a:lumMod val="65000"/>
                    <a:lumOff val="35000"/>
                  </a:schemeClr>
                </a:solidFill>
              </a:rPr>
              <a:t> (NOC): violations severe enough to warrant assessment and issuance of civil penalties</a:t>
            </a:r>
          </a:p>
          <a:p>
            <a:pPr lvl="1">
              <a:lnSpc>
                <a:spcPct val="100000"/>
              </a:lnSpc>
              <a:buFont typeface="Arial" panose="020B0604020202020204" pitchFamily="34" charset="0"/>
              <a:buChar char="−"/>
            </a:pPr>
            <a:r>
              <a:rPr lang="en-US" sz="2000" u="sng" dirty="0">
                <a:solidFill>
                  <a:schemeClr val="tx1">
                    <a:lumMod val="65000"/>
                    <a:lumOff val="35000"/>
                  </a:schemeClr>
                </a:solidFill>
              </a:rPr>
              <a:t>Out-of-Service Order</a:t>
            </a:r>
            <a:r>
              <a:rPr lang="en-US" sz="2000" dirty="0">
                <a:solidFill>
                  <a:schemeClr val="tx1">
                    <a:lumMod val="65000"/>
                    <a:lumOff val="35000"/>
                  </a:schemeClr>
                </a:solidFill>
              </a:rPr>
              <a:t> (OOSO): deemed “unfit” to operate; requires you to cease motor vehicle operations immediately</a:t>
            </a:r>
          </a:p>
          <a:p>
            <a:endParaRPr lang="en-US" dirty="0"/>
          </a:p>
        </p:txBody>
      </p:sp>
    </p:spTree>
    <p:extLst>
      <p:ext uri="{BB962C8B-B14F-4D97-AF65-F5344CB8AC3E}">
        <p14:creationId xmlns:p14="http://schemas.microsoft.com/office/powerpoint/2010/main" val="2487536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33</a:t>
            </a:fld>
            <a:endParaRPr lang="en-US" dirty="0"/>
          </a:p>
        </p:txBody>
      </p:sp>
      <p:sp>
        <p:nvSpPr>
          <p:cNvPr id="4" name="Title 3"/>
          <p:cNvSpPr>
            <a:spLocks noGrp="1"/>
          </p:cNvSpPr>
          <p:nvPr>
            <p:ph type="title"/>
          </p:nvPr>
        </p:nvSpPr>
        <p:spPr>
          <a:xfrm>
            <a:off x="228600" y="609600"/>
            <a:ext cx="8839200" cy="609599"/>
          </a:xfrm>
        </p:spPr>
        <p:txBody>
          <a:bodyPr/>
          <a:lstStyle/>
          <a:p>
            <a:r>
              <a:rPr lang="en-US" sz="2400" dirty="0" smtClean="0"/>
              <a:t>What is the Safety Management Cycle (SMC)?</a:t>
            </a:r>
            <a:endParaRPr lang="en-US" sz="2400" dirty="0"/>
          </a:p>
        </p:txBody>
      </p:sp>
      <p:pic>
        <p:nvPicPr>
          <p:cNvPr id="5" name="Picture 4" descr="This graphic illustrates the Safety Management Cycle (SMC) that is used to help carriers understand why a carrier is having a problem and how to fix it through the following steps:&#10;1. Policies and Procedures&#10;2. Roles and Responsibilities&#10;3. Qualification and Hiring&#10;4. Training and Communication&#10;5. Monitoring and Tracking&#10;6. Meaningful 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599" y="1295400"/>
            <a:ext cx="5141225" cy="413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41911" y="5589833"/>
            <a:ext cx="5562600" cy="369332"/>
          </a:xfrm>
          <a:prstGeom prst="rect">
            <a:avLst/>
          </a:prstGeom>
          <a:noFill/>
        </p:spPr>
        <p:txBody>
          <a:bodyPr wrap="square" rtlCol="0">
            <a:spAutoFit/>
          </a:bodyPr>
          <a:lstStyle/>
          <a:p>
            <a:pPr algn="ctr"/>
            <a:r>
              <a:rPr lang="en-US" b="1" dirty="0">
                <a:solidFill>
                  <a:srgbClr val="FFC000"/>
                </a:solidFill>
              </a:rPr>
              <a:t>S</a:t>
            </a:r>
            <a:r>
              <a:rPr lang="en-US" b="1" dirty="0" smtClean="0">
                <a:solidFill>
                  <a:srgbClr val="FFC000"/>
                </a:solidFill>
              </a:rPr>
              <a:t>tep-by-step process consists of six SMPs</a:t>
            </a:r>
            <a:endParaRPr lang="en-US" b="1" dirty="0">
              <a:solidFill>
                <a:srgbClr val="FFC000"/>
              </a:solidFill>
            </a:endParaRPr>
          </a:p>
        </p:txBody>
      </p:sp>
    </p:spTree>
    <p:extLst>
      <p:ext uri="{BB962C8B-B14F-4D97-AF65-F5344CB8AC3E}">
        <p14:creationId xmlns:p14="http://schemas.microsoft.com/office/powerpoint/2010/main" val="24210272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34</a:t>
            </a:fld>
            <a:endParaRPr lang="en-US" dirty="0"/>
          </a:p>
        </p:txBody>
      </p:sp>
      <p:sp>
        <p:nvSpPr>
          <p:cNvPr id="3" name="Title 2"/>
          <p:cNvSpPr>
            <a:spLocks noGrp="1"/>
          </p:cNvSpPr>
          <p:nvPr>
            <p:ph type="title"/>
          </p:nvPr>
        </p:nvSpPr>
        <p:spPr/>
        <p:txBody>
          <a:bodyPr/>
          <a:lstStyle/>
          <a:p>
            <a:r>
              <a:rPr lang="en-US" dirty="0" smtClean="0"/>
              <a:t>How Can Carriers Use the SMC?</a:t>
            </a:r>
            <a:endParaRPr lang="en-US" dirty="0"/>
          </a:p>
        </p:txBody>
      </p:sp>
      <p:sp>
        <p:nvSpPr>
          <p:cNvPr id="4" name="Content Placeholder 3"/>
          <p:cNvSpPr>
            <a:spLocks noGrp="1"/>
          </p:cNvSpPr>
          <p:nvPr>
            <p:ph idx="1"/>
          </p:nvPr>
        </p:nvSpPr>
        <p:spPr/>
        <p:txBody>
          <a:bodyPr/>
          <a:lstStyle/>
          <a:p>
            <a:r>
              <a:rPr lang="en-US" sz="2200" dirty="0">
                <a:solidFill>
                  <a:schemeClr val="tx1">
                    <a:lumMod val="65000"/>
                    <a:lumOff val="35000"/>
                  </a:schemeClr>
                </a:solidFill>
              </a:rPr>
              <a:t>Identify trends by reviewing your violations and crash history in the SMS</a:t>
            </a:r>
          </a:p>
          <a:p>
            <a:r>
              <a:rPr lang="en-US" sz="2200" dirty="0">
                <a:solidFill>
                  <a:schemeClr val="tx1">
                    <a:lumMod val="65000"/>
                    <a:lumOff val="35000"/>
                  </a:schemeClr>
                </a:solidFill>
              </a:rPr>
              <a:t>Detect potential process breakdowns that may contribute to violations by analyzing each Safety Management Process (SMP) (start with </a:t>
            </a:r>
            <a:r>
              <a:rPr lang="en-US" sz="2200" dirty="0" smtClean="0">
                <a:solidFill>
                  <a:schemeClr val="tx1">
                    <a:lumMod val="65000"/>
                    <a:lumOff val="35000"/>
                  </a:schemeClr>
                </a:solidFill>
              </a:rPr>
              <a:t>no.1 </a:t>
            </a:r>
            <a:r>
              <a:rPr lang="en-US" sz="2200" dirty="0">
                <a:solidFill>
                  <a:schemeClr val="tx1">
                    <a:lumMod val="65000"/>
                    <a:lumOff val="35000"/>
                  </a:schemeClr>
                </a:solidFill>
              </a:rPr>
              <a:t>Policies and Procedures)</a:t>
            </a:r>
          </a:p>
          <a:p>
            <a:r>
              <a:rPr lang="en-US" sz="2200" dirty="0">
                <a:solidFill>
                  <a:schemeClr val="tx1">
                    <a:lumMod val="65000"/>
                    <a:lumOff val="35000"/>
                  </a:schemeClr>
                </a:solidFill>
              </a:rPr>
              <a:t>Assess why these breakdowns occur </a:t>
            </a:r>
          </a:p>
          <a:p>
            <a:r>
              <a:rPr lang="en-US" sz="2200" dirty="0">
                <a:solidFill>
                  <a:schemeClr val="tx1">
                    <a:lumMod val="65000"/>
                    <a:lumOff val="35000"/>
                  </a:schemeClr>
                </a:solidFill>
              </a:rPr>
              <a:t>Identify safety improvement practices </a:t>
            </a:r>
            <a:endParaRPr lang="en-US" sz="2200" dirty="0" smtClean="0">
              <a:solidFill>
                <a:schemeClr val="tx1">
                  <a:lumMod val="65000"/>
                  <a:lumOff val="35000"/>
                </a:schemeClr>
              </a:solidFill>
            </a:endParaRPr>
          </a:p>
          <a:p>
            <a:pPr marL="342900" lvl="1" indent="-342900">
              <a:buFont typeface="Arial" charset="0"/>
              <a:buChar char="•"/>
            </a:pPr>
            <a:r>
              <a:rPr lang="en-US" dirty="0">
                <a:solidFill>
                  <a:schemeClr val="tx1">
                    <a:lumMod val="65000"/>
                    <a:lumOff val="35000"/>
                  </a:schemeClr>
                </a:solidFill>
                <a:latin typeface="Arial" panose="020B0604020202020204" pitchFamily="34" charset="0"/>
                <a:ea typeface="ＭＳ Ｐゴシック" pitchFamily="-84" charset="-128"/>
                <a:cs typeface="Arial" panose="020B0604020202020204" pitchFamily="34" charset="0"/>
              </a:rPr>
              <a:t>Safety Investigators may walk carriers through the SMC during investigations and carriers can use the tool on their </a:t>
            </a:r>
            <a:r>
              <a:rPr lang="en-US" dirty="0" smtClean="0">
                <a:solidFill>
                  <a:schemeClr val="tx1">
                    <a:lumMod val="65000"/>
                    <a:lumOff val="35000"/>
                  </a:schemeClr>
                </a:solidFill>
                <a:latin typeface="Arial" panose="020B0604020202020204" pitchFamily="34" charset="0"/>
                <a:ea typeface="ＭＳ Ｐゴシック" pitchFamily="-84" charset="-128"/>
                <a:cs typeface="Arial" panose="020B0604020202020204" pitchFamily="34" charset="0"/>
              </a:rPr>
              <a:t>own</a:t>
            </a:r>
            <a:endParaRPr lang="en-US" dirty="0">
              <a:solidFill>
                <a:schemeClr val="tx1">
                  <a:lumMod val="65000"/>
                  <a:lumOff val="35000"/>
                </a:schemeClr>
              </a:solidFill>
            </a:endParaRPr>
          </a:p>
          <a:p>
            <a:pPr lvl="1"/>
            <a:r>
              <a:rPr lang="en-US" sz="2000" dirty="0">
                <a:solidFill>
                  <a:schemeClr val="tx1">
                    <a:lumMod val="65000"/>
                    <a:lumOff val="35000"/>
                  </a:schemeClr>
                </a:solidFill>
              </a:rPr>
              <a:t>Find tools for using the </a:t>
            </a:r>
            <a:r>
              <a:rPr lang="en-US" sz="2000" dirty="0" smtClean="0">
                <a:solidFill>
                  <a:schemeClr val="tx1">
                    <a:lumMod val="65000"/>
                    <a:lumOff val="35000"/>
                  </a:schemeClr>
                </a:solidFill>
              </a:rPr>
              <a:t>SMC: </a:t>
            </a:r>
            <a:r>
              <a:rPr lang="en-US" sz="2000" dirty="0">
                <a:solidFill>
                  <a:schemeClr val="tx1">
                    <a:lumMod val="65000"/>
                    <a:lumOff val="35000"/>
                  </a:schemeClr>
                </a:solidFill>
                <a:hlinkClick r:id="rId3"/>
              </a:rPr>
              <a:t>http://csa.fmcsa.dot.gov/about/smc_overview.aspx</a:t>
            </a:r>
            <a:endParaRPr lang="en-US" sz="2000" dirty="0">
              <a:solidFill>
                <a:schemeClr val="tx1">
                  <a:lumMod val="65000"/>
                  <a:lumOff val="35000"/>
                </a:schemeClr>
              </a:solidFill>
            </a:endParaRPr>
          </a:p>
          <a:p>
            <a:endParaRPr lang="en-US" dirty="0">
              <a:solidFill>
                <a:schemeClr val="tx1">
                  <a:lumMod val="65000"/>
                  <a:lumOff val="35000"/>
                </a:schemeClr>
              </a:solidFill>
            </a:endParaRPr>
          </a:p>
        </p:txBody>
      </p:sp>
    </p:spTree>
    <p:extLst>
      <p:ext uri="{BB962C8B-B14F-4D97-AF65-F5344CB8AC3E}">
        <p14:creationId xmlns:p14="http://schemas.microsoft.com/office/powerpoint/2010/main" val="16884724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35</a:t>
            </a:fld>
            <a:endParaRPr lang="en-US" dirty="0"/>
          </a:p>
        </p:txBody>
      </p:sp>
      <p:sp>
        <p:nvSpPr>
          <p:cNvPr id="3" name="Title 2"/>
          <p:cNvSpPr>
            <a:spLocks noGrp="1"/>
          </p:cNvSpPr>
          <p:nvPr>
            <p:ph type="title"/>
          </p:nvPr>
        </p:nvSpPr>
        <p:spPr>
          <a:xfrm>
            <a:off x="457200" y="2705100"/>
            <a:ext cx="7982764" cy="685800"/>
          </a:xfrm>
        </p:spPr>
        <p:txBody>
          <a:bodyPr anchor="ctr"/>
          <a:lstStyle/>
          <a:p>
            <a:pPr algn="ctr"/>
            <a:r>
              <a:rPr lang="en-US" sz="3200" dirty="0" smtClean="0"/>
              <a:t>CSA’s Three Core Components</a:t>
            </a:r>
            <a:r>
              <a:rPr lang="en-US" dirty="0" smtClean="0"/>
              <a:t/>
            </a:r>
            <a:br>
              <a:rPr lang="en-US" dirty="0" smtClean="0"/>
            </a:br>
            <a:r>
              <a:rPr lang="en-US" sz="2400" dirty="0" smtClean="0">
                <a:solidFill>
                  <a:schemeClr val="tx1">
                    <a:lumMod val="65000"/>
                    <a:lumOff val="35000"/>
                  </a:schemeClr>
                </a:solidFill>
              </a:rPr>
              <a:t>Safety Fitness Determination (SFD)</a:t>
            </a:r>
            <a:endParaRPr lang="en-US" dirty="0">
              <a:solidFill>
                <a:schemeClr val="tx1">
                  <a:lumMod val="65000"/>
                  <a:lumOff val="35000"/>
                </a:schemeClr>
              </a:solidFill>
            </a:endParaRPr>
          </a:p>
        </p:txBody>
      </p:sp>
    </p:spTree>
    <p:extLst>
      <p:ext uri="{BB962C8B-B14F-4D97-AF65-F5344CB8AC3E}">
        <p14:creationId xmlns:p14="http://schemas.microsoft.com/office/powerpoint/2010/main" val="27670488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36</a:t>
            </a:fld>
            <a:endParaRPr lang="en-US" dirty="0"/>
          </a:p>
        </p:txBody>
      </p:sp>
      <p:sp>
        <p:nvSpPr>
          <p:cNvPr id="3" name="Title 2"/>
          <p:cNvSpPr>
            <a:spLocks noGrp="1"/>
          </p:cNvSpPr>
          <p:nvPr>
            <p:ph type="title"/>
          </p:nvPr>
        </p:nvSpPr>
        <p:spPr/>
        <p:txBody>
          <a:bodyPr/>
          <a:lstStyle/>
          <a:p>
            <a:r>
              <a:rPr lang="en-US" dirty="0" smtClean="0"/>
              <a:t>Current Safety Rating Process</a:t>
            </a:r>
            <a:endParaRPr lang="en-US" dirty="0"/>
          </a:p>
        </p:txBody>
      </p:sp>
      <p:sp>
        <p:nvSpPr>
          <p:cNvPr id="4" name="Content Placeholder 3"/>
          <p:cNvSpPr>
            <a:spLocks noGrp="1"/>
          </p:cNvSpPr>
          <p:nvPr>
            <p:ph idx="1"/>
          </p:nvPr>
        </p:nvSpPr>
        <p:spPr/>
        <p:txBody>
          <a:bodyPr/>
          <a:lstStyle/>
          <a:p>
            <a:r>
              <a:rPr lang="en-US" dirty="0">
                <a:solidFill>
                  <a:schemeClr val="tx1">
                    <a:lumMod val="65000"/>
                    <a:lumOff val="35000"/>
                  </a:schemeClr>
                </a:solidFill>
              </a:rPr>
              <a:t>Ratings are issued based on investigation findings and do not take into account roadside inspection data</a:t>
            </a:r>
          </a:p>
          <a:p>
            <a:endParaRPr lang="en-US" dirty="0">
              <a:solidFill>
                <a:schemeClr val="tx1">
                  <a:lumMod val="65000"/>
                  <a:lumOff val="35000"/>
                </a:schemeClr>
              </a:solidFill>
            </a:endParaRPr>
          </a:p>
          <a:p>
            <a:r>
              <a:rPr lang="en-US" dirty="0">
                <a:solidFill>
                  <a:schemeClr val="tx1">
                    <a:lumMod val="65000"/>
                    <a:lumOff val="35000"/>
                  </a:schemeClr>
                </a:solidFill>
              </a:rPr>
              <a:t>A rating may result from an Onsite Investigation</a:t>
            </a:r>
          </a:p>
          <a:p>
            <a:endParaRPr lang="en-US" dirty="0">
              <a:solidFill>
                <a:schemeClr val="tx1">
                  <a:lumMod val="65000"/>
                  <a:lumOff val="35000"/>
                </a:schemeClr>
              </a:solidFill>
            </a:endParaRPr>
          </a:p>
          <a:p>
            <a:r>
              <a:rPr lang="en-US" dirty="0">
                <a:solidFill>
                  <a:schemeClr val="tx1">
                    <a:lumMod val="65000"/>
                    <a:lumOff val="35000"/>
                  </a:schemeClr>
                </a:solidFill>
              </a:rPr>
              <a:t>Current process is outlined in 49 CFR Part 385 </a:t>
            </a:r>
          </a:p>
          <a:p>
            <a:endParaRPr lang="en-US" dirty="0" smtClean="0">
              <a:solidFill>
                <a:schemeClr val="tx1">
                  <a:lumMod val="65000"/>
                  <a:lumOff val="35000"/>
                </a:schemeClr>
              </a:solidFill>
            </a:endParaRPr>
          </a:p>
          <a:p>
            <a:r>
              <a:rPr lang="en-US" b="1" dirty="0" smtClean="0">
                <a:solidFill>
                  <a:schemeClr val="tx1">
                    <a:lumMod val="65000"/>
                    <a:lumOff val="35000"/>
                  </a:schemeClr>
                </a:solidFill>
              </a:rPr>
              <a:t>Note: Drivers </a:t>
            </a:r>
            <a:r>
              <a:rPr lang="en-US" b="1" dirty="0">
                <a:solidFill>
                  <a:schemeClr val="tx1">
                    <a:lumMod val="65000"/>
                    <a:lumOff val="35000"/>
                  </a:schemeClr>
                </a:solidFill>
              </a:rPr>
              <a:t>are not rated, and they do not have </a:t>
            </a:r>
            <a:r>
              <a:rPr lang="en-US" b="1" dirty="0" smtClean="0">
                <a:solidFill>
                  <a:schemeClr val="tx1">
                    <a:lumMod val="65000"/>
                    <a:lumOff val="35000"/>
                  </a:schemeClr>
                </a:solidFill>
              </a:rPr>
              <a:t>an SFD</a:t>
            </a:r>
            <a:endParaRPr lang="en-US" b="1" dirty="0">
              <a:solidFill>
                <a:schemeClr val="tx1">
                  <a:lumMod val="65000"/>
                  <a:lumOff val="35000"/>
                </a:schemeClr>
              </a:solidFill>
            </a:endParaRPr>
          </a:p>
          <a:p>
            <a:endParaRPr lang="en-US" dirty="0">
              <a:solidFill>
                <a:schemeClr val="tx1">
                  <a:lumMod val="65000"/>
                  <a:lumOff val="35000"/>
                </a:schemeClr>
              </a:solidFill>
            </a:endParaRPr>
          </a:p>
        </p:txBody>
      </p:sp>
    </p:spTree>
    <p:extLst>
      <p:ext uri="{BB962C8B-B14F-4D97-AF65-F5344CB8AC3E}">
        <p14:creationId xmlns:p14="http://schemas.microsoft.com/office/powerpoint/2010/main" val="14493873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37</a:t>
            </a:fld>
            <a:endParaRPr lang="en-US" dirty="0"/>
          </a:p>
        </p:txBody>
      </p:sp>
      <p:sp>
        <p:nvSpPr>
          <p:cNvPr id="3" name="Title 2"/>
          <p:cNvSpPr>
            <a:spLocks noGrp="1"/>
          </p:cNvSpPr>
          <p:nvPr>
            <p:ph type="title"/>
          </p:nvPr>
        </p:nvSpPr>
        <p:spPr>
          <a:xfrm>
            <a:off x="580618" y="3086100"/>
            <a:ext cx="7982764" cy="685800"/>
          </a:xfrm>
        </p:spPr>
        <p:txBody>
          <a:bodyPr anchor="ctr"/>
          <a:lstStyle/>
          <a:p>
            <a:pPr algn="ctr"/>
            <a:r>
              <a:rPr lang="en-US" dirty="0" smtClean="0"/>
              <a:t>Get Road Smart About CSA</a:t>
            </a:r>
            <a:endParaRPr lang="en-US" dirty="0"/>
          </a:p>
        </p:txBody>
      </p:sp>
    </p:spTree>
    <p:extLst>
      <p:ext uri="{BB962C8B-B14F-4D97-AF65-F5344CB8AC3E}">
        <p14:creationId xmlns:p14="http://schemas.microsoft.com/office/powerpoint/2010/main" val="12113042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38</a:t>
            </a:fld>
            <a:endParaRPr lang="en-US" dirty="0"/>
          </a:p>
        </p:txBody>
      </p:sp>
      <p:sp>
        <p:nvSpPr>
          <p:cNvPr id="3" name="Title 2"/>
          <p:cNvSpPr>
            <a:spLocks noGrp="1"/>
          </p:cNvSpPr>
          <p:nvPr>
            <p:ph type="title"/>
          </p:nvPr>
        </p:nvSpPr>
        <p:spPr/>
        <p:txBody>
          <a:bodyPr/>
          <a:lstStyle/>
          <a:p>
            <a:r>
              <a:rPr lang="en-US" dirty="0" smtClean="0"/>
              <a:t>CSA Is Helping Us Do More</a:t>
            </a:r>
            <a:endParaRPr lang="en-US" dirty="0"/>
          </a:p>
        </p:txBody>
      </p:sp>
      <p:sp>
        <p:nvSpPr>
          <p:cNvPr id="4" name="Content Placeholder 3"/>
          <p:cNvSpPr>
            <a:spLocks noGrp="1"/>
          </p:cNvSpPr>
          <p:nvPr>
            <p:ph idx="1"/>
          </p:nvPr>
        </p:nvSpPr>
        <p:spPr/>
        <p:txBody>
          <a:bodyPr/>
          <a:lstStyle/>
          <a:p>
            <a:r>
              <a:rPr lang="en-US" dirty="0">
                <a:solidFill>
                  <a:schemeClr val="tx1">
                    <a:lumMod val="65000"/>
                    <a:lumOff val="35000"/>
                  </a:schemeClr>
                </a:solidFill>
              </a:rPr>
              <a:t>Reaching more carriers, earlier</a:t>
            </a:r>
          </a:p>
          <a:p>
            <a:pPr lvl="1"/>
            <a:r>
              <a:rPr lang="en-US" b="1" dirty="0" smtClean="0">
                <a:solidFill>
                  <a:schemeClr val="tx1">
                    <a:lumMod val="65000"/>
                    <a:lumOff val="35000"/>
                  </a:schemeClr>
                </a:solidFill>
              </a:rPr>
              <a:t>100,000+</a:t>
            </a:r>
            <a:r>
              <a:rPr lang="en-US" dirty="0" smtClean="0">
                <a:solidFill>
                  <a:schemeClr val="tx1">
                    <a:lumMod val="65000"/>
                    <a:lumOff val="35000"/>
                  </a:schemeClr>
                </a:solidFill>
              </a:rPr>
              <a:t> </a:t>
            </a:r>
            <a:r>
              <a:rPr lang="en-US" dirty="0">
                <a:solidFill>
                  <a:schemeClr val="tx1">
                    <a:lumMod val="65000"/>
                    <a:lumOff val="35000"/>
                  </a:schemeClr>
                </a:solidFill>
              </a:rPr>
              <a:t>warning letters sent since CSA </a:t>
            </a:r>
            <a:r>
              <a:rPr lang="en-US" dirty="0" smtClean="0">
                <a:solidFill>
                  <a:schemeClr val="tx1">
                    <a:lumMod val="65000"/>
                    <a:lumOff val="35000"/>
                  </a:schemeClr>
                </a:solidFill>
              </a:rPr>
              <a:t>rollout</a:t>
            </a:r>
            <a:endParaRPr lang="en-US" dirty="0">
              <a:solidFill>
                <a:schemeClr val="tx1">
                  <a:lumMod val="65000"/>
                  <a:lumOff val="35000"/>
                </a:schemeClr>
              </a:solidFill>
            </a:endParaRPr>
          </a:p>
          <a:p>
            <a:r>
              <a:rPr lang="en-US" dirty="0">
                <a:solidFill>
                  <a:schemeClr val="tx1">
                    <a:lumMod val="65000"/>
                    <a:lumOff val="35000"/>
                  </a:schemeClr>
                </a:solidFill>
              </a:rPr>
              <a:t>Assessing nearly </a:t>
            </a:r>
            <a:r>
              <a:rPr lang="en-US" b="1" dirty="0">
                <a:solidFill>
                  <a:schemeClr val="tx1">
                    <a:lumMod val="65000"/>
                    <a:lumOff val="35000"/>
                  </a:schemeClr>
                </a:solidFill>
              </a:rPr>
              <a:t>200,000</a:t>
            </a:r>
            <a:r>
              <a:rPr lang="en-US" dirty="0">
                <a:solidFill>
                  <a:schemeClr val="tx1">
                    <a:lumMod val="65000"/>
                    <a:lumOff val="35000"/>
                  </a:schemeClr>
                </a:solidFill>
              </a:rPr>
              <a:t> carriers </a:t>
            </a:r>
            <a:r>
              <a:rPr lang="en-US" dirty="0" smtClean="0">
                <a:solidFill>
                  <a:schemeClr val="tx1">
                    <a:lumMod val="65000"/>
                    <a:lumOff val="35000"/>
                  </a:schemeClr>
                </a:solidFill>
              </a:rPr>
              <a:t>that account </a:t>
            </a:r>
            <a:r>
              <a:rPr lang="en-US" dirty="0">
                <a:solidFill>
                  <a:schemeClr val="tx1">
                    <a:lumMod val="65000"/>
                    <a:lumOff val="35000"/>
                  </a:schemeClr>
                </a:solidFill>
              </a:rPr>
              <a:t>for </a:t>
            </a:r>
            <a:r>
              <a:rPr lang="en-US" b="1" dirty="0">
                <a:solidFill>
                  <a:schemeClr val="tx1">
                    <a:lumMod val="65000"/>
                    <a:lumOff val="35000"/>
                  </a:schemeClr>
                </a:solidFill>
              </a:rPr>
              <a:t>92%</a:t>
            </a:r>
            <a:r>
              <a:rPr lang="en-US" dirty="0">
                <a:solidFill>
                  <a:schemeClr val="tx1">
                    <a:lumMod val="65000"/>
                    <a:lumOff val="35000"/>
                  </a:schemeClr>
                </a:solidFill>
              </a:rPr>
              <a:t> of reportable </a:t>
            </a:r>
            <a:r>
              <a:rPr lang="en-US" dirty="0" smtClean="0">
                <a:solidFill>
                  <a:schemeClr val="tx1">
                    <a:lumMod val="65000"/>
                    <a:lumOff val="35000"/>
                  </a:schemeClr>
                </a:solidFill>
              </a:rPr>
              <a:t>crashes – and </a:t>
            </a:r>
            <a:r>
              <a:rPr lang="en-US" b="1" dirty="0">
                <a:solidFill>
                  <a:schemeClr val="tx1">
                    <a:lumMod val="65000"/>
                    <a:lumOff val="35000"/>
                  </a:schemeClr>
                </a:solidFill>
              </a:rPr>
              <a:t>80% </a:t>
            </a:r>
            <a:r>
              <a:rPr lang="en-US" dirty="0">
                <a:solidFill>
                  <a:schemeClr val="tx1">
                    <a:lumMod val="65000"/>
                    <a:lumOff val="35000"/>
                  </a:schemeClr>
                </a:solidFill>
              </a:rPr>
              <a:t>of </a:t>
            </a:r>
            <a:r>
              <a:rPr lang="en-US" dirty="0" smtClean="0">
                <a:solidFill>
                  <a:schemeClr val="tx1">
                    <a:lumMod val="65000"/>
                    <a:lumOff val="35000"/>
                  </a:schemeClr>
                </a:solidFill>
              </a:rPr>
              <a:t>CMVs</a:t>
            </a:r>
            <a:endParaRPr lang="en-US" dirty="0">
              <a:solidFill>
                <a:schemeClr val="tx1">
                  <a:lumMod val="65000"/>
                  <a:lumOff val="35000"/>
                </a:schemeClr>
              </a:solidFill>
            </a:endParaRPr>
          </a:p>
          <a:p>
            <a:r>
              <a:rPr lang="en-US" dirty="0">
                <a:solidFill>
                  <a:schemeClr val="tx1">
                    <a:lumMod val="65000"/>
                    <a:lumOff val="35000"/>
                  </a:schemeClr>
                </a:solidFill>
              </a:rPr>
              <a:t>Decreasing violation rates, representing the highest decrease in a </a:t>
            </a:r>
            <a:r>
              <a:rPr lang="en-US" dirty="0" smtClean="0">
                <a:solidFill>
                  <a:schemeClr val="tx1">
                    <a:lumMod val="65000"/>
                    <a:lumOff val="35000"/>
                  </a:schemeClr>
                </a:solidFill>
              </a:rPr>
              <a:t>decade</a:t>
            </a:r>
            <a:endParaRPr lang="en-US" dirty="0">
              <a:solidFill>
                <a:schemeClr val="tx1">
                  <a:lumMod val="65000"/>
                  <a:lumOff val="35000"/>
                </a:schemeClr>
              </a:solidFill>
            </a:endParaRPr>
          </a:p>
          <a:p>
            <a:r>
              <a:rPr lang="en-US" dirty="0">
                <a:solidFill>
                  <a:schemeClr val="tx1">
                    <a:lumMod val="65000"/>
                    <a:lumOff val="35000"/>
                  </a:schemeClr>
                </a:solidFill>
              </a:rPr>
              <a:t>Better identifying </a:t>
            </a:r>
            <a:r>
              <a:rPr lang="en-US" b="1" dirty="0" smtClean="0">
                <a:solidFill>
                  <a:schemeClr val="tx1">
                    <a:lumMod val="65000"/>
                    <a:lumOff val="35000"/>
                  </a:schemeClr>
                </a:solidFill>
              </a:rPr>
              <a:t>high-risk</a:t>
            </a:r>
            <a:r>
              <a:rPr lang="en-US" dirty="0" smtClean="0">
                <a:solidFill>
                  <a:schemeClr val="tx1">
                    <a:lumMod val="65000"/>
                    <a:lumOff val="35000"/>
                  </a:schemeClr>
                </a:solidFill>
              </a:rPr>
              <a:t> </a:t>
            </a:r>
            <a:r>
              <a:rPr lang="en-US" dirty="0">
                <a:solidFill>
                  <a:schemeClr val="tx1">
                    <a:lumMod val="65000"/>
                    <a:lumOff val="35000"/>
                  </a:schemeClr>
                </a:solidFill>
              </a:rPr>
              <a:t>carriers for interventions</a:t>
            </a:r>
            <a:r>
              <a:rPr lang="en-US" dirty="0" smtClean="0">
                <a:solidFill>
                  <a:schemeClr val="tx1">
                    <a:lumMod val="65000"/>
                    <a:lumOff val="35000"/>
                  </a:schemeClr>
                </a:solidFill>
              </a:rPr>
              <a:t>*</a:t>
            </a:r>
            <a:endParaRPr lang="en-US" dirty="0">
              <a:solidFill>
                <a:schemeClr val="tx1">
                  <a:lumMod val="65000"/>
                  <a:lumOff val="35000"/>
                </a:schemeClr>
              </a:solidFill>
            </a:endParaRPr>
          </a:p>
          <a:p>
            <a:r>
              <a:rPr lang="en-US" dirty="0">
                <a:solidFill>
                  <a:schemeClr val="tx1">
                    <a:lumMod val="65000"/>
                    <a:lumOff val="35000"/>
                  </a:schemeClr>
                </a:solidFill>
              </a:rPr>
              <a:t>Better identifying carriers of all sizes for interventions*</a:t>
            </a:r>
          </a:p>
          <a:p>
            <a:pPr marL="0" indent="0">
              <a:buNone/>
            </a:pPr>
            <a:endParaRPr lang="en-US" dirty="0" smtClean="0">
              <a:solidFill>
                <a:schemeClr val="tx1">
                  <a:lumMod val="65000"/>
                  <a:lumOff val="35000"/>
                </a:schemeClr>
              </a:solidFill>
            </a:endParaRPr>
          </a:p>
          <a:p>
            <a:pPr marL="0" indent="0">
              <a:buNone/>
            </a:pPr>
            <a:r>
              <a:rPr lang="en-US" sz="1800" dirty="0" smtClean="0">
                <a:solidFill>
                  <a:schemeClr val="tx1">
                    <a:lumMod val="65000"/>
                    <a:lumOff val="35000"/>
                  </a:schemeClr>
                </a:solidFill>
              </a:rPr>
              <a:t>*</a:t>
            </a:r>
            <a:r>
              <a:rPr lang="en-US" sz="1800" dirty="0">
                <a:solidFill>
                  <a:schemeClr val="tx1">
                    <a:lumMod val="65000"/>
                    <a:lumOff val="35000"/>
                  </a:schemeClr>
                </a:solidFill>
              </a:rPr>
              <a:t>Findings from the SMS Effectiveness </a:t>
            </a:r>
            <a:r>
              <a:rPr lang="en-US" sz="1800" dirty="0" smtClean="0">
                <a:solidFill>
                  <a:schemeClr val="tx1">
                    <a:lumMod val="65000"/>
                    <a:lumOff val="35000"/>
                  </a:schemeClr>
                </a:solidFill>
              </a:rPr>
              <a:t>Test (numbers as of January 2014): </a:t>
            </a:r>
            <a:r>
              <a:rPr lang="en-US" sz="1600" dirty="0">
                <a:latin typeface="Arial" panose="020B0604020202020204" pitchFamily="34" charset="0"/>
                <a:cs typeface="Arial" panose="020B0604020202020204" pitchFamily="34" charset="0"/>
                <a:hlinkClick r:id="rId3"/>
              </a:rPr>
              <a:t>http://csa.fmcsa.dot.gov/Documents/CSMS_Effectiveness_Test_Final_Report.pdf</a:t>
            </a:r>
            <a:endParaRPr lang="en-US" sz="1600" dirty="0">
              <a:solidFill>
                <a:schemeClr val="tx1">
                  <a:lumMod val="65000"/>
                  <a:lumOff val="35000"/>
                </a:schemeClr>
              </a:solidFill>
            </a:endParaRPr>
          </a:p>
          <a:p>
            <a:endParaRPr lang="en-US" dirty="0">
              <a:solidFill>
                <a:schemeClr val="tx1">
                  <a:lumMod val="65000"/>
                  <a:lumOff val="35000"/>
                </a:schemeClr>
              </a:solidFill>
            </a:endParaRPr>
          </a:p>
        </p:txBody>
      </p:sp>
    </p:spTree>
    <p:extLst>
      <p:ext uri="{BB962C8B-B14F-4D97-AF65-F5344CB8AC3E}">
        <p14:creationId xmlns:p14="http://schemas.microsoft.com/office/powerpoint/2010/main" val="4884272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39</a:t>
            </a:fld>
            <a:endParaRPr lang="en-US" dirty="0"/>
          </a:p>
        </p:txBody>
      </p:sp>
      <p:sp>
        <p:nvSpPr>
          <p:cNvPr id="3" name="Title 2"/>
          <p:cNvSpPr>
            <a:spLocks noGrp="1"/>
          </p:cNvSpPr>
          <p:nvPr>
            <p:ph type="title"/>
          </p:nvPr>
        </p:nvSpPr>
        <p:spPr/>
        <p:txBody>
          <a:bodyPr/>
          <a:lstStyle/>
          <a:p>
            <a:r>
              <a:rPr lang="en-US" dirty="0" smtClean="0"/>
              <a:t>Get Road Smart</a:t>
            </a:r>
            <a:endParaRPr lang="en-US" dirty="0"/>
          </a:p>
        </p:txBody>
      </p:sp>
      <p:sp>
        <p:nvSpPr>
          <p:cNvPr id="4" name="Content Placeholder 3"/>
          <p:cNvSpPr>
            <a:spLocks noGrp="1"/>
          </p:cNvSpPr>
          <p:nvPr>
            <p:ph idx="1"/>
          </p:nvPr>
        </p:nvSpPr>
        <p:spPr/>
        <p:txBody>
          <a:bodyPr/>
          <a:lstStyle/>
          <a:p>
            <a:pPr marL="0" indent="0">
              <a:lnSpc>
                <a:spcPct val="100000"/>
              </a:lnSpc>
              <a:buNone/>
            </a:pPr>
            <a:r>
              <a:rPr lang="en-US" sz="2000" b="1" dirty="0">
                <a:solidFill>
                  <a:schemeClr val="tx1">
                    <a:lumMod val="65000"/>
                    <a:lumOff val="35000"/>
                  </a:schemeClr>
                </a:solidFill>
              </a:rPr>
              <a:t>You drive safety home.</a:t>
            </a:r>
          </a:p>
          <a:p>
            <a:pPr marL="0" indent="0">
              <a:lnSpc>
                <a:spcPct val="100000"/>
              </a:lnSpc>
              <a:buNone/>
            </a:pPr>
            <a:endParaRPr lang="en-US" sz="1800" dirty="0" smtClean="0">
              <a:solidFill>
                <a:schemeClr val="tx1">
                  <a:lumMod val="65000"/>
                  <a:lumOff val="35000"/>
                </a:schemeClr>
              </a:solidFill>
            </a:endParaRPr>
          </a:p>
          <a:p>
            <a:pPr marL="0" indent="0">
              <a:lnSpc>
                <a:spcPct val="100000"/>
              </a:lnSpc>
              <a:buNone/>
            </a:pPr>
            <a:r>
              <a:rPr lang="en-US" sz="1800" dirty="0" smtClean="0">
                <a:solidFill>
                  <a:schemeClr val="tx1">
                    <a:lumMod val="65000"/>
                    <a:lumOff val="35000"/>
                  </a:schemeClr>
                </a:solidFill>
              </a:rPr>
              <a:t>CSA </a:t>
            </a:r>
            <a:r>
              <a:rPr lang="en-US" sz="1800" dirty="0">
                <a:solidFill>
                  <a:schemeClr val="tx1">
                    <a:lumMod val="65000"/>
                    <a:lumOff val="35000"/>
                  </a:schemeClr>
                </a:solidFill>
              </a:rPr>
              <a:t>holds drivers accountable for safe on-road performance. Learn how to strengthen your safety record while making America’s roads as safe as they can be for everyone. Visit our website to learn how to:</a:t>
            </a:r>
          </a:p>
          <a:p>
            <a:pPr marL="216980" indent="-338138">
              <a:buFont typeface="Arial" panose="020B0604020202020204" pitchFamily="34" charset="0"/>
              <a:buChar char="•"/>
            </a:pPr>
            <a:r>
              <a:rPr lang="en-US" sz="1600" dirty="0">
                <a:solidFill>
                  <a:schemeClr val="tx1">
                    <a:lumMod val="65000"/>
                    <a:lumOff val="35000"/>
                  </a:schemeClr>
                </a:solidFill>
              </a:rPr>
              <a:t>Order driver records (PSP)</a:t>
            </a:r>
          </a:p>
          <a:p>
            <a:pPr marL="216980" indent="-338138">
              <a:buFont typeface="Arial" panose="020B0604020202020204" pitchFamily="34" charset="0"/>
              <a:buChar char="•"/>
            </a:pPr>
            <a:r>
              <a:rPr lang="en-US" sz="1600" dirty="0">
                <a:solidFill>
                  <a:schemeClr val="tx1">
                    <a:lumMod val="65000"/>
                    <a:lumOff val="35000"/>
                  </a:schemeClr>
                </a:solidFill>
              </a:rPr>
              <a:t>Request a review of your data (DataQs)</a:t>
            </a:r>
          </a:p>
          <a:p>
            <a:pPr marL="216980" indent="-338138">
              <a:buFont typeface="Arial" panose="020B0604020202020204" pitchFamily="34" charset="0"/>
              <a:buChar char="•"/>
            </a:pPr>
            <a:r>
              <a:rPr lang="en-US" sz="1600" dirty="0">
                <a:solidFill>
                  <a:schemeClr val="tx1">
                    <a:lumMod val="65000"/>
                    <a:lumOff val="35000"/>
                  </a:schemeClr>
                </a:solidFill>
              </a:rPr>
              <a:t>See motor carrier data (SMS)</a:t>
            </a:r>
          </a:p>
          <a:p>
            <a:pPr marL="0" indent="0">
              <a:lnSpc>
                <a:spcPct val="100000"/>
              </a:lnSpc>
              <a:buNone/>
            </a:pPr>
            <a:endParaRPr lang="en-US" sz="1800" dirty="0" smtClean="0">
              <a:solidFill>
                <a:schemeClr val="tx1">
                  <a:lumMod val="65000"/>
                  <a:lumOff val="35000"/>
                </a:schemeClr>
              </a:solidFill>
            </a:endParaRPr>
          </a:p>
          <a:p>
            <a:pPr marL="0" indent="0">
              <a:lnSpc>
                <a:spcPct val="100000"/>
              </a:lnSpc>
              <a:buNone/>
            </a:pPr>
            <a:r>
              <a:rPr lang="en-US" sz="1800" dirty="0" smtClean="0">
                <a:solidFill>
                  <a:schemeClr val="tx1">
                    <a:lumMod val="65000"/>
                    <a:lumOff val="35000"/>
                  </a:schemeClr>
                </a:solidFill>
              </a:rPr>
              <a:t>Five and </a:t>
            </a:r>
            <a:r>
              <a:rPr lang="en-US" sz="1800" smtClean="0">
                <a:solidFill>
                  <a:schemeClr val="tx1">
                    <a:lumMod val="65000"/>
                    <a:lumOff val="35000"/>
                  </a:schemeClr>
                </a:solidFill>
              </a:rPr>
              <a:t>a half million </a:t>
            </a:r>
            <a:r>
              <a:rPr lang="en-US" sz="1800" dirty="0">
                <a:solidFill>
                  <a:schemeClr val="tx1">
                    <a:lumMod val="65000"/>
                    <a:lumOff val="35000"/>
                  </a:schemeClr>
                </a:solidFill>
              </a:rPr>
              <a:t>truck and bus drivers share America’s roads and highways with more than 250 million motorists. With stakes so high, it’s essential that everyone Get Road Smart.</a:t>
            </a:r>
            <a:br>
              <a:rPr lang="en-US" sz="1800" dirty="0">
                <a:solidFill>
                  <a:schemeClr val="tx1">
                    <a:lumMod val="65000"/>
                    <a:lumOff val="35000"/>
                  </a:schemeClr>
                </a:solidFill>
              </a:rPr>
            </a:br>
            <a:endParaRPr lang="en-US" sz="1800" dirty="0">
              <a:solidFill>
                <a:schemeClr val="tx1">
                  <a:lumMod val="65000"/>
                  <a:lumOff val="35000"/>
                </a:schemeClr>
              </a:solidFill>
            </a:endParaRPr>
          </a:p>
          <a:p>
            <a:pPr marL="0" indent="0">
              <a:lnSpc>
                <a:spcPct val="100000"/>
              </a:lnSpc>
              <a:buNone/>
            </a:pPr>
            <a:r>
              <a:rPr lang="en-US" sz="1800" dirty="0">
                <a:solidFill>
                  <a:schemeClr val="tx1">
                    <a:lumMod val="65000"/>
                    <a:lumOff val="35000"/>
                  </a:schemeClr>
                </a:solidFill>
              </a:rPr>
              <a:t>To Get Road Smart, visit us today: </a:t>
            </a:r>
            <a:r>
              <a:rPr lang="en-US" sz="1800" dirty="0">
                <a:solidFill>
                  <a:schemeClr val="tx1">
                    <a:lumMod val="65000"/>
                    <a:lumOff val="35000"/>
                  </a:schemeClr>
                </a:solidFill>
                <a:hlinkClick r:id="rId3"/>
              </a:rPr>
              <a:t>http://csa.fmcsa.dot.gov</a:t>
            </a:r>
            <a:r>
              <a:rPr lang="en-US" sz="1800" dirty="0" smtClean="0">
                <a:solidFill>
                  <a:schemeClr val="tx1">
                    <a:lumMod val="65000"/>
                    <a:lumOff val="35000"/>
                  </a:schemeClr>
                </a:solidFill>
                <a:hlinkClick r:id="rId3"/>
              </a:rPr>
              <a:t>/?industry  </a:t>
            </a:r>
            <a:endParaRPr lang="en-US" sz="1800" dirty="0">
              <a:solidFill>
                <a:schemeClr val="tx1">
                  <a:lumMod val="65000"/>
                  <a:lumOff val="35000"/>
                </a:schemeClr>
              </a:solidFill>
            </a:endParaRPr>
          </a:p>
          <a:p>
            <a:endParaRPr lang="en-US" dirty="0">
              <a:solidFill>
                <a:schemeClr val="tx1">
                  <a:lumMod val="65000"/>
                  <a:lumOff val="35000"/>
                </a:schemeClr>
              </a:solidFill>
            </a:endParaRPr>
          </a:p>
        </p:txBody>
      </p:sp>
    </p:spTree>
    <p:extLst>
      <p:ext uri="{BB962C8B-B14F-4D97-AF65-F5344CB8AC3E}">
        <p14:creationId xmlns:p14="http://schemas.microsoft.com/office/powerpoint/2010/main" val="3536200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4</a:t>
            </a:fld>
            <a:endParaRPr lang="en-US" dirty="0"/>
          </a:p>
        </p:txBody>
      </p:sp>
      <p:sp>
        <p:nvSpPr>
          <p:cNvPr id="3" name="Title 2"/>
          <p:cNvSpPr>
            <a:spLocks noGrp="1"/>
          </p:cNvSpPr>
          <p:nvPr>
            <p:ph type="title"/>
          </p:nvPr>
        </p:nvSpPr>
        <p:spPr>
          <a:xfrm>
            <a:off x="228600" y="609600"/>
            <a:ext cx="8839200" cy="685800"/>
          </a:xfrm>
        </p:spPr>
        <p:txBody>
          <a:bodyPr/>
          <a:lstStyle/>
          <a:p>
            <a:r>
              <a:rPr lang="en-US" dirty="0" smtClean="0"/>
              <a:t>What Is Compliance, Safety, Accountability (CSA)?</a:t>
            </a:r>
            <a:endParaRPr lang="en-US" dirty="0"/>
          </a:p>
        </p:txBody>
      </p:sp>
      <p:sp>
        <p:nvSpPr>
          <p:cNvPr id="4" name="Content Placeholder 3"/>
          <p:cNvSpPr>
            <a:spLocks noGrp="1"/>
          </p:cNvSpPr>
          <p:nvPr>
            <p:ph idx="1"/>
          </p:nvPr>
        </p:nvSpPr>
        <p:spPr>
          <a:xfrm>
            <a:off x="257908" y="1538235"/>
            <a:ext cx="4419600" cy="3962401"/>
          </a:xfrm>
        </p:spPr>
        <p:txBody>
          <a:bodyPr/>
          <a:lstStyle/>
          <a:p>
            <a:pPr>
              <a:spcBef>
                <a:spcPts val="600"/>
              </a:spcBef>
              <a:buFont typeface="Arial" panose="020B0604020202020204" pitchFamily="34" charset="0"/>
              <a:buChar char="•"/>
            </a:pPr>
            <a:r>
              <a:rPr lang="en-US" sz="2000" dirty="0">
                <a:solidFill>
                  <a:schemeClr val="tx1">
                    <a:lumMod val="65000"/>
                    <a:lumOff val="35000"/>
                  </a:schemeClr>
                </a:solidFill>
              </a:rPr>
              <a:t>FMCSA’s data-driven safety compliance and enforcement program</a:t>
            </a:r>
            <a:br>
              <a:rPr lang="en-US" sz="2000" dirty="0">
                <a:solidFill>
                  <a:schemeClr val="tx1">
                    <a:lumMod val="65000"/>
                    <a:lumOff val="35000"/>
                  </a:schemeClr>
                </a:solidFill>
              </a:rPr>
            </a:br>
            <a:endParaRPr lang="en-US" sz="2000" dirty="0">
              <a:solidFill>
                <a:schemeClr val="tx1">
                  <a:lumMod val="65000"/>
                  <a:lumOff val="35000"/>
                </a:schemeClr>
              </a:solidFill>
            </a:endParaRPr>
          </a:p>
          <a:p>
            <a:pPr>
              <a:spcBef>
                <a:spcPts val="600"/>
              </a:spcBef>
              <a:buFont typeface="Arial" panose="020B0604020202020204" pitchFamily="34" charset="0"/>
              <a:buChar char="•"/>
            </a:pPr>
            <a:r>
              <a:rPr lang="en-US" sz="2000" dirty="0">
                <a:solidFill>
                  <a:schemeClr val="tx1">
                    <a:lumMod val="65000"/>
                    <a:lumOff val="35000"/>
                  </a:schemeClr>
                </a:solidFill>
              </a:rPr>
              <a:t>Designed to improve safety and prevent </a:t>
            </a:r>
            <a:r>
              <a:rPr lang="en-US" sz="2000" dirty="0" smtClean="0">
                <a:solidFill>
                  <a:schemeClr val="tx1">
                    <a:lumMod val="65000"/>
                    <a:lumOff val="35000"/>
                  </a:schemeClr>
                </a:solidFill>
              </a:rPr>
              <a:t>commercial motor vehicle (CMV) </a:t>
            </a:r>
            <a:r>
              <a:rPr lang="en-US" sz="2000" dirty="0">
                <a:solidFill>
                  <a:schemeClr val="tx1">
                    <a:lumMod val="65000"/>
                    <a:lumOff val="35000"/>
                  </a:schemeClr>
                </a:solidFill>
              </a:rPr>
              <a:t>crashes, fatalities, and injuries</a:t>
            </a:r>
            <a:br>
              <a:rPr lang="en-US" sz="2000" dirty="0">
                <a:solidFill>
                  <a:schemeClr val="tx1">
                    <a:lumMod val="65000"/>
                    <a:lumOff val="35000"/>
                  </a:schemeClr>
                </a:solidFill>
              </a:rPr>
            </a:br>
            <a:endParaRPr lang="en-US" sz="2000" dirty="0">
              <a:solidFill>
                <a:schemeClr val="tx1">
                  <a:lumMod val="65000"/>
                  <a:lumOff val="35000"/>
                </a:schemeClr>
              </a:solidFill>
            </a:endParaRPr>
          </a:p>
          <a:p>
            <a:pPr>
              <a:spcBef>
                <a:spcPts val="600"/>
              </a:spcBef>
              <a:buFont typeface="Arial" panose="020B0604020202020204" pitchFamily="34" charset="0"/>
              <a:buChar char="•"/>
            </a:pPr>
            <a:r>
              <a:rPr lang="en-US" sz="2000" dirty="0">
                <a:solidFill>
                  <a:schemeClr val="tx1">
                    <a:lumMod val="65000"/>
                    <a:lumOff val="35000"/>
                  </a:schemeClr>
                </a:solidFill>
              </a:rPr>
              <a:t>Helps carriers and drivers improve safety compliance, so everyone gets home safely</a:t>
            </a:r>
          </a:p>
        </p:txBody>
      </p:sp>
      <p:pic>
        <p:nvPicPr>
          <p:cNvPr id="6" name="Picture Placeholder 6"/>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xfrm>
            <a:off x="5113899" y="1524000"/>
            <a:ext cx="3760470" cy="3581400"/>
          </a:xfrm>
          <a:ln>
            <a:solidFill>
              <a:srgbClr val="F48625"/>
            </a:solidFill>
          </a:ln>
        </p:spPr>
      </p:pic>
    </p:spTree>
    <p:extLst>
      <p:ext uri="{BB962C8B-B14F-4D97-AF65-F5344CB8AC3E}">
        <p14:creationId xmlns:p14="http://schemas.microsoft.com/office/powerpoint/2010/main" val="2840994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40</a:t>
            </a:fld>
            <a:endParaRPr lang="en-US" dirty="0"/>
          </a:p>
        </p:txBody>
      </p:sp>
      <p:sp>
        <p:nvSpPr>
          <p:cNvPr id="3" name="Title 2"/>
          <p:cNvSpPr>
            <a:spLocks noGrp="1"/>
          </p:cNvSpPr>
          <p:nvPr>
            <p:ph type="title"/>
          </p:nvPr>
        </p:nvSpPr>
        <p:spPr/>
        <p:txBody>
          <a:bodyPr/>
          <a:lstStyle/>
          <a:p>
            <a:r>
              <a:rPr lang="en-US" dirty="0" smtClean="0"/>
              <a:t>Get Road Smart</a:t>
            </a:r>
            <a:endParaRPr lang="en-US" dirty="0"/>
          </a:p>
        </p:txBody>
      </p:sp>
      <p:sp>
        <p:nvSpPr>
          <p:cNvPr id="4" name="Content Placeholder 3"/>
          <p:cNvSpPr>
            <a:spLocks noGrp="1"/>
          </p:cNvSpPr>
          <p:nvPr>
            <p:ph idx="1"/>
          </p:nvPr>
        </p:nvSpPr>
        <p:spPr/>
        <p:txBody>
          <a:bodyPr/>
          <a:lstStyle/>
          <a:p>
            <a:pPr marL="0" indent="0" fontAlgn="auto">
              <a:lnSpc>
                <a:spcPct val="100000"/>
              </a:lnSpc>
              <a:spcAft>
                <a:spcPts val="0"/>
              </a:spcAft>
              <a:buNone/>
              <a:defRPr/>
            </a:pPr>
            <a:r>
              <a:rPr lang="en-US" sz="2000" b="1" dirty="0">
                <a:solidFill>
                  <a:schemeClr val="tx1">
                    <a:lumMod val="65000"/>
                    <a:lumOff val="35000"/>
                  </a:schemeClr>
                </a:solidFill>
                <a:latin typeface="Arial" pitchFamily="34" charset="0"/>
                <a:cs typeface="Arial" pitchFamily="34" charset="0"/>
              </a:rPr>
              <a:t>Stay connected.</a:t>
            </a:r>
          </a:p>
          <a:p>
            <a:pPr marL="341313" lvl="1" indent="-341313" fontAlgn="auto">
              <a:lnSpc>
                <a:spcPct val="100000"/>
              </a:lnSpc>
              <a:spcAft>
                <a:spcPts val="0"/>
              </a:spcAft>
              <a:buFont typeface="Arial" panose="020B0604020202020204" pitchFamily="34" charset="0"/>
              <a:buChar char="•"/>
              <a:defRPr/>
            </a:pPr>
            <a:r>
              <a:rPr lang="en-US" sz="1800" dirty="0">
                <a:solidFill>
                  <a:schemeClr val="tx1">
                    <a:lumMod val="65000"/>
                    <a:lumOff val="35000"/>
                  </a:schemeClr>
                </a:solidFill>
                <a:latin typeface="Arial" pitchFamily="34" charset="0"/>
                <a:cs typeface="Arial" pitchFamily="34" charset="0"/>
              </a:rPr>
              <a:t>Visit the </a:t>
            </a:r>
            <a:r>
              <a:rPr lang="en-US" sz="1800" dirty="0" smtClean="0">
                <a:solidFill>
                  <a:schemeClr val="tx1">
                    <a:lumMod val="65000"/>
                    <a:lumOff val="35000"/>
                  </a:schemeClr>
                </a:solidFill>
                <a:latin typeface="Arial" pitchFamily="34" charset="0"/>
                <a:cs typeface="Arial" pitchFamily="34" charset="0"/>
              </a:rPr>
              <a:t>Motor Carrier Resource Center </a:t>
            </a:r>
            <a:r>
              <a:rPr lang="en-US" sz="1800" dirty="0">
                <a:solidFill>
                  <a:schemeClr val="tx1">
                    <a:lumMod val="65000"/>
                    <a:lumOff val="35000"/>
                  </a:schemeClr>
                </a:solidFill>
                <a:latin typeface="Arial" pitchFamily="34" charset="0"/>
                <a:cs typeface="Arial" pitchFamily="34" charset="0"/>
              </a:rPr>
              <a:t>at:</a:t>
            </a:r>
            <a:br>
              <a:rPr lang="en-US" sz="1800" dirty="0">
                <a:solidFill>
                  <a:schemeClr val="tx1">
                    <a:lumMod val="65000"/>
                    <a:lumOff val="35000"/>
                  </a:schemeClr>
                </a:solidFill>
                <a:latin typeface="Arial" pitchFamily="34" charset="0"/>
                <a:cs typeface="Arial" pitchFamily="34" charset="0"/>
              </a:rPr>
            </a:br>
            <a:r>
              <a:rPr lang="en-US" sz="1800" dirty="0">
                <a:solidFill>
                  <a:schemeClr val="tx1">
                    <a:lumMod val="65000"/>
                    <a:lumOff val="35000"/>
                  </a:schemeClr>
                </a:solidFill>
                <a:latin typeface="Arial" pitchFamily="34" charset="0"/>
                <a:cs typeface="Arial" pitchFamily="34" charset="0"/>
                <a:hlinkClick r:id="rId3"/>
              </a:rPr>
              <a:t>http://csa.fmcsa.dot.gov</a:t>
            </a:r>
            <a:r>
              <a:rPr lang="en-US" sz="1800" dirty="0" smtClean="0">
                <a:solidFill>
                  <a:schemeClr val="tx1">
                    <a:lumMod val="65000"/>
                    <a:lumOff val="35000"/>
                  </a:schemeClr>
                </a:solidFill>
                <a:latin typeface="Arial" pitchFamily="34" charset="0"/>
                <a:cs typeface="Arial" pitchFamily="34" charset="0"/>
                <a:hlinkClick r:id="rId3"/>
              </a:rPr>
              <a:t>/?carriersafety</a:t>
            </a:r>
            <a:endParaRPr lang="en-US" sz="1800" dirty="0">
              <a:solidFill>
                <a:schemeClr val="tx1">
                  <a:lumMod val="65000"/>
                  <a:lumOff val="35000"/>
                </a:schemeClr>
              </a:solidFill>
              <a:latin typeface="Arial" pitchFamily="34" charset="0"/>
              <a:cs typeface="Arial" pitchFamily="34" charset="0"/>
            </a:endParaRPr>
          </a:p>
          <a:p>
            <a:pPr marL="341313" lvl="1" indent="-341313" fontAlgn="auto">
              <a:lnSpc>
                <a:spcPct val="100000"/>
              </a:lnSpc>
              <a:spcAft>
                <a:spcPts val="0"/>
              </a:spcAft>
              <a:buFont typeface="Arial" panose="020B0604020202020204" pitchFamily="34" charset="0"/>
              <a:buChar char="•"/>
              <a:defRPr/>
            </a:pPr>
            <a:endParaRPr lang="en-US" sz="1800" dirty="0">
              <a:solidFill>
                <a:schemeClr val="tx1">
                  <a:lumMod val="65000"/>
                  <a:lumOff val="35000"/>
                </a:schemeClr>
              </a:solidFill>
              <a:latin typeface="Arial" pitchFamily="34" charset="0"/>
              <a:cs typeface="Arial" pitchFamily="34" charset="0"/>
            </a:endParaRPr>
          </a:p>
          <a:p>
            <a:pPr marL="341313" lvl="1" indent="-341313" fontAlgn="auto">
              <a:lnSpc>
                <a:spcPct val="100000"/>
              </a:lnSpc>
              <a:spcAft>
                <a:spcPts val="0"/>
              </a:spcAft>
              <a:buFont typeface="Arial" panose="020B0604020202020204" pitchFamily="34" charset="0"/>
              <a:buChar char="•"/>
              <a:defRPr/>
            </a:pPr>
            <a:r>
              <a:rPr lang="en-US" sz="1800" dirty="0">
                <a:solidFill>
                  <a:schemeClr val="tx1">
                    <a:lumMod val="65000"/>
                    <a:lumOff val="35000"/>
                  </a:schemeClr>
                </a:solidFill>
                <a:latin typeface="Arial" pitchFamily="34" charset="0"/>
                <a:cs typeface="Arial" pitchFamily="34" charset="0"/>
              </a:rPr>
              <a:t>Sign up for important updates via the CSA Website at: </a:t>
            </a:r>
            <a:r>
              <a:rPr lang="en-US" sz="1800" dirty="0">
                <a:solidFill>
                  <a:schemeClr val="tx1">
                    <a:lumMod val="65000"/>
                    <a:lumOff val="35000"/>
                  </a:schemeClr>
                </a:solidFill>
              </a:rPr>
              <a:t> </a:t>
            </a:r>
            <a:r>
              <a:rPr lang="en-US" sz="1800" u="sng" dirty="0">
                <a:solidFill>
                  <a:schemeClr val="tx1">
                    <a:lumMod val="65000"/>
                    <a:lumOff val="35000"/>
                  </a:schemeClr>
                </a:solidFill>
                <a:hlinkClick r:id="rId4" tooltip="The FMCSA subscription web page"/>
              </a:rPr>
              <a:t>http://csa.fmcsa.dot.gov/subscription.aspx</a:t>
            </a:r>
            <a:endParaRPr lang="en-US" sz="1800" u="sng" dirty="0">
              <a:solidFill>
                <a:schemeClr val="tx1">
                  <a:lumMod val="65000"/>
                  <a:lumOff val="35000"/>
                </a:schemeClr>
              </a:solidFill>
            </a:endParaRPr>
          </a:p>
          <a:p>
            <a:pPr marL="341313" lvl="1" indent="-341313" fontAlgn="auto">
              <a:lnSpc>
                <a:spcPct val="100000"/>
              </a:lnSpc>
              <a:spcAft>
                <a:spcPts val="0"/>
              </a:spcAft>
              <a:buFont typeface="Arial" panose="020B0604020202020204" pitchFamily="34" charset="0"/>
              <a:buChar char="•"/>
              <a:defRPr/>
            </a:pPr>
            <a:endParaRPr lang="en-US" sz="1800" u="sng" dirty="0">
              <a:solidFill>
                <a:schemeClr val="tx1">
                  <a:lumMod val="65000"/>
                  <a:lumOff val="35000"/>
                </a:schemeClr>
              </a:solidFill>
            </a:endParaRPr>
          </a:p>
          <a:p>
            <a:pPr marL="341313" lvl="1" indent="-341313" fontAlgn="auto">
              <a:lnSpc>
                <a:spcPct val="100000"/>
              </a:lnSpc>
              <a:spcAft>
                <a:spcPts val="0"/>
              </a:spcAft>
              <a:buFont typeface="Arial" panose="020B0604020202020204" pitchFamily="34" charset="0"/>
              <a:buChar char="•"/>
              <a:defRPr/>
            </a:pPr>
            <a:r>
              <a:rPr lang="en-US" sz="1800" dirty="0">
                <a:solidFill>
                  <a:schemeClr val="tx1">
                    <a:lumMod val="65000"/>
                    <a:lumOff val="35000"/>
                  </a:schemeClr>
                </a:solidFill>
                <a:latin typeface="Arial" pitchFamily="34" charset="0"/>
                <a:cs typeface="Arial" pitchFamily="34" charset="0"/>
              </a:rPr>
              <a:t>Contact FMCSA if you have questions or feedback at: </a:t>
            </a:r>
            <a:r>
              <a:rPr lang="en-US" sz="1800" u="sng" dirty="0">
                <a:solidFill>
                  <a:schemeClr val="tx1">
                    <a:lumMod val="65000"/>
                    <a:lumOff val="35000"/>
                  </a:schemeClr>
                </a:solidFill>
                <a:latin typeface="Arial" pitchFamily="34" charset="0"/>
                <a:cs typeface="Arial" pitchFamily="34" charset="0"/>
                <a:hlinkClick r:id="rId5" tooltip="Feedback web page"/>
              </a:rPr>
              <a:t>http://csa.fmcsa.dot.gov/CSA_Feedback.aspx</a:t>
            </a:r>
            <a:r>
              <a:rPr lang="en-US" sz="1800" dirty="0">
                <a:solidFill>
                  <a:schemeClr val="tx1">
                    <a:lumMod val="65000"/>
                    <a:lumOff val="35000"/>
                  </a:schemeClr>
                </a:solidFill>
                <a:latin typeface="Arial" pitchFamily="34" charset="0"/>
                <a:cs typeface="Arial" pitchFamily="34" charset="0"/>
              </a:rPr>
              <a:t> or by calling 877-254-5365</a:t>
            </a:r>
            <a:r>
              <a:rPr lang="en-US" sz="1800" u="sng" dirty="0">
                <a:solidFill>
                  <a:schemeClr val="tx1">
                    <a:lumMod val="65000"/>
                    <a:lumOff val="35000"/>
                  </a:schemeClr>
                </a:solidFill>
                <a:latin typeface="Arial" pitchFamily="34" charset="0"/>
                <a:cs typeface="Arial" pitchFamily="34" charset="0"/>
              </a:rPr>
              <a:t/>
            </a:r>
            <a:br>
              <a:rPr lang="en-US" sz="1800" u="sng" dirty="0">
                <a:solidFill>
                  <a:schemeClr val="tx1">
                    <a:lumMod val="65000"/>
                    <a:lumOff val="35000"/>
                  </a:schemeClr>
                </a:solidFill>
                <a:latin typeface="Arial" pitchFamily="34" charset="0"/>
                <a:cs typeface="Arial" pitchFamily="34" charset="0"/>
              </a:rPr>
            </a:br>
            <a:endParaRPr lang="en-US" sz="1800" u="sng" dirty="0">
              <a:solidFill>
                <a:schemeClr val="tx1">
                  <a:lumMod val="65000"/>
                  <a:lumOff val="35000"/>
                </a:schemeClr>
              </a:solidFill>
              <a:latin typeface="Arial" pitchFamily="34" charset="0"/>
              <a:cs typeface="Arial" pitchFamily="34" charset="0"/>
            </a:endParaRPr>
          </a:p>
          <a:p>
            <a:pPr marL="341313" lvl="1" indent="-341313">
              <a:lnSpc>
                <a:spcPct val="100000"/>
              </a:lnSpc>
              <a:buFont typeface="Arial" panose="020B0604020202020204" pitchFamily="34" charset="0"/>
              <a:buChar char="•"/>
              <a:defRPr/>
            </a:pPr>
            <a:r>
              <a:rPr lang="en-US" sz="1800" dirty="0">
                <a:solidFill>
                  <a:schemeClr val="tx1">
                    <a:lumMod val="65000"/>
                    <a:lumOff val="35000"/>
                  </a:schemeClr>
                </a:solidFill>
                <a:latin typeface="Arial" pitchFamily="34" charset="0"/>
                <a:cs typeface="Arial" pitchFamily="34" charset="0"/>
              </a:rPr>
              <a:t>Download Get Road Smart brochures, pocket cards, posters, and factsheets at: </a:t>
            </a:r>
            <a:r>
              <a:rPr lang="en-US" sz="1800" dirty="0">
                <a:solidFill>
                  <a:schemeClr val="tx1">
                    <a:lumMod val="65000"/>
                    <a:lumOff val="35000"/>
                  </a:schemeClr>
                </a:solidFill>
                <a:latin typeface="Arial" pitchFamily="34" charset="0"/>
                <a:cs typeface="Arial" pitchFamily="34" charset="0"/>
                <a:hlinkClick r:id="rId6"/>
              </a:rPr>
              <a:t>http://csa.fmcsa.dot.gov/?</a:t>
            </a:r>
            <a:r>
              <a:rPr lang="en-US" sz="1800" dirty="0" smtClean="0">
                <a:solidFill>
                  <a:schemeClr val="tx1">
                    <a:lumMod val="65000"/>
                    <a:lumOff val="35000"/>
                  </a:schemeClr>
                </a:solidFill>
                <a:latin typeface="Arial" pitchFamily="34" charset="0"/>
                <a:cs typeface="Arial" pitchFamily="34" charset="0"/>
                <a:hlinkClick r:id="rId6"/>
              </a:rPr>
              <a:t>toolkit2</a:t>
            </a:r>
            <a:r>
              <a:rPr lang="en-US" sz="1800" dirty="0" smtClean="0">
                <a:solidFill>
                  <a:schemeClr val="tx1">
                    <a:lumMod val="65000"/>
                    <a:lumOff val="35000"/>
                  </a:schemeClr>
                </a:solidFill>
                <a:latin typeface="Arial" pitchFamily="34" charset="0"/>
                <a:cs typeface="Arial" pitchFamily="34" charset="0"/>
              </a:rPr>
              <a:t>, </a:t>
            </a:r>
            <a:r>
              <a:rPr lang="en-US" sz="1800" dirty="0">
                <a:solidFill>
                  <a:schemeClr val="tx1">
                    <a:lumMod val="65000"/>
                    <a:lumOff val="35000"/>
                  </a:schemeClr>
                </a:solidFill>
                <a:latin typeface="Arial" pitchFamily="34" charset="0"/>
                <a:cs typeface="Arial" pitchFamily="34" charset="0"/>
              </a:rPr>
              <a:t>or order by calling the InfoLine at </a:t>
            </a:r>
            <a:r>
              <a:rPr lang="en-US" sz="1800" dirty="0" smtClean="0">
                <a:solidFill>
                  <a:schemeClr val="tx1">
                    <a:lumMod val="65000"/>
                    <a:lumOff val="35000"/>
                  </a:schemeClr>
                </a:solidFill>
                <a:latin typeface="Arial" pitchFamily="34" charset="0"/>
                <a:cs typeface="Arial" pitchFamily="34" charset="0"/>
              </a:rPr>
              <a:t>877-254-5365</a:t>
            </a:r>
            <a:endParaRPr lang="en-US" sz="1800"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p14="http://schemas.microsoft.com/office/powerpoint/2010/main" val="3168231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42900" indent="-342900">
              <a:buFont typeface="Arial" panose="020B0604020202020204" pitchFamily="34" charset="0"/>
              <a:buChar char="•"/>
            </a:pPr>
            <a:r>
              <a:rPr lang="en-US" sz="2000" dirty="0"/>
              <a:t>More than </a:t>
            </a:r>
            <a:r>
              <a:rPr lang="en-US" sz="2000" dirty="0" smtClean="0"/>
              <a:t>5.5 </a:t>
            </a:r>
            <a:r>
              <a:rPr lang="en-US" sz="2000" dirty="0"/>
              <a:t>million truck and bus drivers share the road with more than 250 million motorists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Preventable crashes cost lives and livelihoods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Strong safety practices are good for business and make our Nation’s roadways safer for everyone</a:t>
            </a:r>
          </a:p>
          <a:p>
            <a:endParaRPr lang="en-US" sz="2000" dirty="0"/>
          </a:p>
          <a:p>
            <a:endParaRPr lang="en-US" sz="1800" dirty="0"/>
          </a:p>
        </p:txBody>
      </p:sp>
      <p:sp>
        <p:nvSpPr>
          <p:cNvPr id="4" name="Slide Number Placeholder 3"/>
          <p:cNvSpPr>
            <a:spLocks noGrp="1"/>
          </p:cNvSpPr>
          <p:nvPr>
            <p:ph type="sldNum" sz="quarter" idx="4"/>
          </p:nvPr>
        </p:nvSpPr>
        <p:spPr/>
        <p:txBody>
          <a:bodyPr/>
          <a:lstStyle/>
          <a:p>
            <a:fld id="{2965B74D-C908-AA4D-BBBA-E0BEF921E9CF}" type="slidenum">
              <a:rPr lang="en-US" smtClean="0"/>
              <a:pPr/>
              <a:t>5</a:t>
            </a:fld>
            <a:endParaRPr lang="en-US" dirty="0"/>
          </a:p>
        </p:txBody>
      </p:sp>
      <p:sp>
        <p:nvSpPr>
          <p:cNvPr id="5" name="Content Placeholder 4"/>
          <p:cNvSpPr>
            <a:spLocks noGrp="1"/>
          </p:cNvSpPr>
          <p:nvPr>
            <p:ph sz="quarter" idx="11"/>
          </p:nvPr>
        </p:nvSpPr>
        <p:spPr>
          <a:xfrm>
            <a:off x="228600" y="685800"/>
            <a:ext cx="8763000" cy="828863"/>
          </a:xfrm>
        </p:spPr>
        <p:txBody>
          <a:bodyPr/>
          <a:lstStyle/>
          <a:p>
            <a:r>
              <a:rPr lang="en-US" dirty="0" smtClean="0"/>
              <a:t>Why Does CSA Matter?</a:t>
            </a:r>
            <a:endParaRPr lang="en-US" dirty="0"/>
          </a:p>
        </p:txBody>
      </p:sp>
      <p:grpSp>
        <p:nvGrpSpPr>
          <p:cNvPr id="6" name="Group 5"/>
          <p:cNvGrpSpPr/>
          <p:nvPr/>
        </p:nvGrpSpPr>
        <p:grpSpPr>
          <a:xfrm>
            <a:off x="5105400" y="1371600"/>
            <a:ext cx="3217193" cy="4419991"/>
            <a:chOff x="5105400" y="1371600"/>
            <a:chExt cx="3217193" cy="4419991"/>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1371600"/>
              <a:ext cx="3200400" cy="2133991"/>
            </a:xfrm>
            <a:prstGeom prst="rect">
              <a:avLst/>
            </a:prstGeom>
            <a:ln>
              <a:solidFill>
                <a:srgbClr val="F48625"/>
              </a:solidFill>
            </a:ln>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21998" y="3657600"/>
              <a:ext cx="3200595" cy="2133991"/>
            </a:xfrm>
            <a:prstGeom prst="rect">
              <a:avLst/>
            </a:prstGeom>
            <a:ln>
              <a:solidFill>
                <a:srgbClr val="F48625"/>
              </a:solidFill>
            </a:ln>
          </p:spPr>
        </p:pic>
      </p:grpSp>
    </p:spTree>
    <p:extLst>
      <p:ext uri="{BB962C8B-B14F-4D97-AF65-F5344CB8AC3E}">
        <p14:creationId xmlns:p14="http://schemas.microsoft.com/office/powerpoint/2010/main" val="1317757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6</a:t>
            </a:fld>
            <a:endParaRPr lang="en-US" dirty="0"/>
          </a:p>
        </p:txBody>
      </p:sp>
      <p:sp>
        <p:nvSpPr>
          <p:cNvPr id="3" name="Title 2"/>
          <p:cNvSpPr>
            <a:spLocks noGrp="1"/>
          </p:cNvSpPr>
          <p:nvPr>
            <p:ph type="title"/>
          </p:nvPr>
        </p:nvSpPr>
        <p:spPr/>
        <p:txBody>
          <a:bodyPr/>
          <a:lstStyle/>
          <a:p>
            <a:r>
              <a:rPr lang="en-US" dirty="0" smtClean="0"/>
              <a:t>CSA’s Three Core Components</a:t>
            </a:r>
            <a:endParaRPr lang="en-US" dirty="0"/>
          </a:p>
        </p:txBody>
      </p:sp>
      <p:sp>
        <p:nvSpPr>
          <p:cNvPr id="4" name="Content Placeholder 3"/>
          <p:cNvSpPr>
            <a:spLocks noGrp="1"/>
          </p:cNvSpPr>
          <p:nvPr>
            <p:ph idx="1"/>
          </p:nvPr>
        </p:nvSpPr>
        <p:spPr>
          <a:xfrm>
            <a:off x="205740" y="1371600"/>
            <a:ext cx="8229600" cy="4373563"/>
          </a:xfrm>
        </p:spPr>
        <p:txBody>
          <a:bodyPr/>
          <a:lstStyle/>
          <a:p>
            <a:r>
              <a:rPr lang="en-US" b="1" dirty="0">
                <a:solidFill>
                  <a:schemeClr val="tx1">
                    <a:lumMod val="65000"/>
                    <a:lumOff val="35000"/>
                  </a:schemeClr>
                </a:solidFill>
              </a:rPr>
              <a:t>The Safety Measurement System (SMS)</a:t>
            </a:r>
          </a:p>
          <a:p>
            <a:pPr lvl="1"/>
            <a:r>
              <a:rPr lang="en-US" sz="2100" dirty="0">
                <a:solidFill>
                  <a:schemeClr val="tx1">
                    <a:lumMod val="65000"/>
                    <a:lumOff val="35000"/>
                  </a:schemeClr>
                </a:solidFill>
              </a:rPr>
              <a:t>FMCSA’s </a:t>
            </a:r>
            <a:r>
              <a:rPr lang="en-US" sz="2100" b="1" dirty="0">
                <a:solidFill>
                  <a:schemeClr val="tx1">
                    <a:lumMod val="65000"/>
                    <a:lumOff val="35000"/>
                  </a:schemeClr>
                </a:solidFill>
              </a:rPr>
              <a:t>workload prioritization tool </a:t>
            </a:r>
            <a:r>
              <a:rPr lang="en-US" sz="2100" dirty="0">
                <a:solidFill>
                  <a:schemeClr val="tx1">
                    <a:lumMod val="65000"/>
                    <a:lumOff val="35000"/>
                  </a:schemeClr>
                </a:solidFill>
              </a:rPr>
              <a:t>that identifies carriers for interventions (e.g., warning </a:t>
            </a:r>
            <a:r>
              <a:rPr lang="en-US" sz="2100" dirty="0" smtClean="0">
                <a:solidFill>
                  <a:schemeClr val="tx1">
                    <a:lumMod val="65000"/>
                    <a:lumOff val="35000"/>
                  </a:schemeClr>
                </a:solidFill>
              </a:rPr>
              <a:t>letters, investigations)</a:t>
            </a:r>
            <a:endParaRPr lang="en-US" sz="2100" dirty="0">
              <a:solidFill>
                <a:schemeClr val="tx1">
                  <a:lumMod val="65000"/>
                  <a:lumOff val="35000"/>
                </a:schemeClr>
              </a:solidFill>
            </a:endParaRPr>
          </a:p>
          <a:p>
            <a:r>
              <a:rPr lang="en-US" b="1" dirty="0">
                <a:solidFill>
                  <a:schemeClr val="tx1">
                    <a:lumMod val="65000"/>
                    <a:lumOff val="35000"/>
                  </a:schemeClr>
                </a:solidFill>
              </a:rPr>
              <a:t>Safety Interventions Process</a:t>
            </a:r>
          </a:p>
          <a:p>
            <a:pPr lvl="1"/>
            <a:r>
              <a:rPr lang="en-US" sz="2100" dirty="0">
                <a:solidFill>
                  <a:schemeClr val="tx1">
                    <a:lumMod val="65000"/>
                    <a:lumOff val="35000"/>
                  </a:schemeClr>
                </a:solidFill>
              </a:rPr>
              <a:t>Creates </a:t>
            </a:r>
            <a:r>
              <a:rPr lang="en-US" sz="2100" dirty="0" smtClean="0">
                <a:solidFill>
                  <a:schemeClr val="tx1">
                    <a:lumMod val="65000"/>
                    <a:lumOff val="35000"/>
                  </a:schemeClr>
                </a:solidFill>
              </a:rPr>
              <a:t>new and </a:t>
            </a:r>
            <a:r>
              <a:rPr lang="en-US" sz="2100" dirty="0">
                <a:solidFill>
                  <a:schemeClr val="tx1">
                    <a:lumMod val="65000"/>
                    <a:lumOff val="35000"/>
                  </a:schemeClr>
                </a:solidFill>
              </a:rPr>
              <a:t>more efficient ways for FMCSA to interact with carriers and help bring them into compliance (e.g., warning letters and Onsite Focused Investigations)</a:t>
            </a:r>
          </a:p>
          <a:p>
            <a:r>
              <a:rPr lang="en-US" b="1" dirty="0" smtClean="0">
                <a:solidFill>
                  <a:schemeClr val="tx1">
                    <a:lumMod val="65000"/>
                    <a:lumOff val="35000"/>
                  </a:schemeClr>
                </a:solidFill>
              </a:rPr>
              <a:t>Safety </a:t>
            </a:r>
            <a:r>
              <a:rPr lang="en-US" b="1" dirty="0">
                <a:solidFill>
                  <a:schemeClr val="tx1">
                    <a:lumMod val="65000"/>
                    <a:lumOff val="35000"/>
                  </a:schemeClr>
                </a:solidFill>
              </a:rPr>
              <a:t>Fitness Determination (SFD) </a:t>
            </a:r>
          </a:p>
          <a:p>
            <a:pPr lvl="1"/>
            <a:r>
              <a:rPr lang="en-US" sz="2100" dirty="0" smtClean="0">
                <a:solidFill>
                  <a:schemeClr val="tx1">
                    <a:lumMod val="65000"/>
                    <a:lumOff val="35000"/>
                  </a:schemeClr>
                </a:solidFill>
              </a:rPr>
              <a:t>Uses the safety rating process in 49 CFR Part 385</a:t>
            </a:r>
            <a:endParaRPr lang="en-US" dirty="0">
              <a:solidFill>
                <a:schemeClr val="tx1">
                  <a:lumMod val="65000"/>
                  <a:lumOff val="35000"/>
                </a:schemeClr>
              </a:solidFill>
            </a:endParaRPr>
          </a:p>
        </p:txBody>
      </p:sp>
    </p:spTree>
    <p:extLst>
      <p:ext uri="{BB962C8B-B14F-4D97-AF65-F5344CB8AC3E}">
        <p14:creationId xmlns:p14="http://schemas.microsoft.com/office/powerpoint/2010/main" val="3245794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7</a:t>
            </a:fld>
            <a:endParaRPr lang="en-US" dirty="0"/>
          </a:p>
        </p:txBody>
      </p:sp>
      <p:sp>
        <p:nvSpPr>
          <p:cNvPr id="3" name="Title 2"/>
          <p:cNvSpPr>
            <a:spLocks noGrp="1"/>
          </p:cNvSpPr>
          <p:nvPr>
            <p:ph type="title"/>
          </p:nvPr>
        </p:nvSpPr>
        <p:spPr>
          <a:xfrm>
            <a:off x="457200" y="2705100"/>
            <a:ext cx="7982764" cy="685800"/>
          </a:xfrm>
        </p:spPr>
        <p:txBody>
          <a:bodyPr anchor="ctr"/>
          <a:lstStyle/>
          <a:p>
            <a:pPr algn="ctr"/>
            <a:r>
              <a:rPr lang="en-US" sz="3200" dirty="0" smtClean="0"/>
              <a:t>CSA’s Three Core Components</a:t>
            </a:r>
            <a:r>
              <a:rPr lang="en-US" dirty="0" smtClean="0"/>
              <a:t/>
            </a:r>
            <a:br>
              <a:rPr lang="en-US" dirty="0" smtClean="0"/>
            </a:br>
            <a:r>
              <a:rPr lang="en-US" sz="2400" dirty="0" smtClean="0">
                <a:solidFill>
                  <a:schemeClr val="tx1">
                    <a:lumMod val="65000"/>
                    <a:lumOff val="35000"/>
                  </a:schemeClr>
                </a:solidFill>
              </a:rPr>
              <a:t>The Safety Measurement System</a:t>
            </a:r>
            <a:endParaRPr lang="en-US" dirty="0">
              <a:solidFill>
                <a:schemeClr val="tx1">
                  <a:lumMod val="65000"/>
                  <a:lumOff val="35000"/>
                </a:schemeClr>
              </a:solidFill>
            </a:endParaRPr>
          </a:p>
        </p:txBody>
      </p:sp>
    </p:spTree>
    <p:extLst>
      <p:ext uri="{BB962C8B-B14F-4D97-AF65-F5344CB8AC3E}">
        <p14:creationId xmlns:p14="http://schemas.microsoft.com/office/powerpoint/2010/main" val="1627637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8</a:t>
            </a:fld>
            <a:endParaRPr lang="en-US" dirty="0"/>
          </a:p>
        </p:txBody>
      </p:sp>
      <p:sp>
        <p:nvSpPr>
          <p:cNvPr id="3" name="Title 2"/>
          <p:cNvSpPr>
            <a:spLocks noGrp="1"/>
          </p:cNvSpPr>
          <p:nvPr>
            <p:ph type="title"/>
          </p:nvPr>
        </p:nvSpPr>
        <p:spPr/>
        <p:txBody>
          <a:bodyPr/>
          <a:lstStyle/>
          <a:p>
            <a:r>
              <a:rPr lang="en-US" dirty="0" smtClean="0"/>
              <a:t>The SMS</a:t>
            </a:r>
            <a:endParaRPr lang="en-US" dirty="0"/>
          </a:p>
        </p:txBody>
      </p:sp>
      <p:sp>
        <p:nvSpPr>
          <p:cNvPr id="4" name="Content Placeholder 3"/>
          <p:cNvSpPr>
            <a:spLocks noGrp="1"/>
          </p:cNvSpPr>
          <p:nvPr>
            <p:ph idx="1"/>
          </p:nvPr>
        </p:nvSpPr>
        <p:spPr/>
        <p:txBody>
          <a:bodyPr/>
          <a:lstStyle/>
          <a:p>
            <a:r>
              <a:rPr lang="en-US" sz="2200" dirty="0">
                <a:solidFill>
                  <a:schemeClr val="tx1">
                    <a:lumMod val="65000"/>
                    <a:lumOff val="35000"/>
                  </a:schemeClr>
                </a:solidFill>
              </a:rPr>
              <a:t>Prioritizes and identifies carriers for interventions (e.g., warning letters, investigations) using:</a:t>
            </a:r>
          </a:p>
          <a:p>
            <a:pPr lvl="1"/>
            <a:r>
              <a:rPr lang="en-US" sz="2000" dirty="0">
                <a:solidFill>
                  <a:schemeClr val="tx1">
                    <a:lumMod val="65000"/>
                    <a:lumOff val="35000"/>
                  </a:schemeClr>
                </a:solidFill>
              </a:rPr>
              <a:t>State-reported crash records</a:t>
            </a:r>
          </a:p>
          <a:p>
            <a:pPr lvl="1"/>
            <a:r>
              <a:rPr lang="en-US" sz="2000" dirty="0">
                <a:solidFill>
                  <a:schemeClr val="tx1">
                    <a:lumMod val="65000"/>
                    <a:lumOff val="35000"/>
                  </a:schemeClr>
                </a:solidFill>
              </a:rPr>
              <a:t>All roadside inspection safety-based violations</a:t>
            </a:r>
          </a:p>
          <a:p>
            <a:pPr lvl="1"/>
            <a:r>
              <a:rPr lang="en-US" sz="2000" dirty="0">
                <a:solidFill>
                  <a:schemeClr val="tx1">
                    <a:lumMod val="65000"/>
                    <a:lumOff val="35000"/>
                  </a:schemeClr>
                </a:solidFill>
              </a:rPr>
              <a:t>Certain violations found during inspections</a:t>
            </a:r>
          </a:p>
          <a:p>
            <a:pPr lvl="1"/>
            <a:r>
              <a:rPr lang="en-US" sz="2000" dirty="0">
                <a:solidFill>
                  <a:schemeClr val="tx1">
                    <a:lumMod val="65000"/>
                    <a:lumOff val="35000"/>
                  </a:schemeClr>
                </a:solidFill>
              </a:rPr>
              <a:t>Serious </a:t>
            </a:r>
            <a:r>
              <a:rPr lang="en-US" sz="2000" dirty="0" smtClean="0">
                <a:solidFill>
                  <a:schemeClr val="tx1">
                    <a:lumMod val="65000"/>
                    <a:lumOff val="35000"/>
                  </a:schemeClr>
                </a:solidFill>
              </a:rPr>
              <a:t>Violations </a:t>
            </a:r>
            <a:r>
              <a:rPr lang="en-US" sz="2000" dirty="0">
                <a:solidFill>
                  <a:schemeClr val="tx1">
                    <a:lumMod val="65000"/>
                    <a:lumOff val="35000"/>
                  </a:schemeClr>
                </a:solidFill>
              </a:rPr>
              <a:t>found during </a:t>
            </a:r>
            <a:r>
              <a:rPr lang="en-US" sz="2000" dirty="0" smtClean="0">
                <a:solidFill>
                  <a:schemeClr val="tx1">
                    <a:lumMod val="65000"/>
                    <a:lumOff val="35000"/>
                  </a:schemeClr>
                </a:solidFill>
              </a:rPr>
              <a:t>investigations</a:t>
            </a:r>
            <a:endParaRPr lang="en-US" sz="2000" dirty="0">
              <a:solidFill>
                <a:schemeClr val="tx1">
                  <a:lumMod val="65000"/>
                  <a:lumOff val="35000"/>
                </a:schemeClr>
              </a:solidFill>
            </a:endParaRPr>
          </a:p>
          <a:p>
            <a:r>
              <a:rPr lang="en-US" sz="2200" dirty="0">
                <a:solidFill>
                  <a:schemeClr val="tx1">
                    <a:lumMod val="65000"/>
                    <a:lumOff val="35000"/>
                  </a:schemeClr>
                </a:solidFill>
              </a:rPr>
              <a:t>Updates results once per month based on the prior 24 months of data (weighted based on severity and when events occurred</a:t>
            </a:r>
            <a:r>
              <a:rPr lang="en-US" sz="2200" dirty="0" smtClean="0">
                <a:solidFill>
                  <a:schemeClr val="tx1">
                    <a:lumMod val="65000"/>
                    <a:lumOff val="35000"/>
                  </a:schemeClr>
                </a:solidFill>
              </a:rPr>
              <a:t>)</a:t>
            </a:r>
            <a:endParaRPr lang="en-US" sz="2200" dirty="0">
              <a:solidFill>
                <a:schemeClr val="tx1">
                  <a:lumMod val="65000"/>
                  <a:lumOff val="35000"/>
                </a:schemeClr>
              </a:solidFill>
            </a:endParaRPr>
          </a:p>
          <a:p>
            <a:r>
              <a:rPr lang="en-US" sz="2200" dirty="0">
                <a:solidFill>
                  <a:schemeClr val="tx1">
                    <a:lumMod val="65000"/>
                    <a:lumOff val="35000"/>
                  </a:schemeClr>
                </a:solidFill>
              </a:rPr>
              <a:t>Organizes data into seven categories called </a:t>
            </a:r>
            <a:r>
              <a:rPr lang="en-US" sz="2200" b="1" dirty="0" smtClean="0">
                <a:solidFill>
                  <a:schemeClr val="tx1">
                    <a:lumMod val="65000"/>
                    <a:lumOff val="35000"/>
                  </a:schemeClr>
                </a:solidFill>
              </a:rPr>
              <a:t>B</a:t>
            </a:r>
            <a:r>
              <a:rPr lang="en-US" sz="2200" dirty="0" smtClean="0">
                <a:solidFill>
                  <a:schemeClr val="tx1">
                    <a:lumMod val="65000"/>
                    <a:lumOff val="35000"/>
                  </a:schemeClr>
                </a:solidFill>
              </a:rPr>
              <a:t>ehavior </a:t>
            </a:r>
            <a:r>
              <a:rPr lang="en-US" sz="2200" b="1" dirty="0">
                <a:solidFill>
                  <a:schemeClr val="tx1">
                    <a:lumMod val="65000"/>
                    <a:lumOff val="35000"/>
                  </a:schemeClr>
                </a:solidFill>
              </a:rPr>
              <a:t>A</a:t>
            </a:r>
            <a:r>
              <a:rPr lang="en-US" sz="2200" dirty="0">
                <a:solidFill>
                  <a:schemeClr val="tx1">
                    <a:lumMod val="65000"/>
                    <a:lumOff val="35000"/>
                  </a:schemeClr>
                </a:solidFill>
              </a:rPr>
              <a:t>nalysis and </a:t>
            </a:r>
            <a:r>
              <a:rPr lang="en-US" sz="2200" b="1" dirty="0">
                <a:solidFill>
                  <a:schemeClr val="tx1">
                    <a:lumMod val="65000"/>
                    <a:lumOff val="35000"/>
                  </a:schemeClr>
                </a:solidFill>
              </a:rPr>
              <a:t>S</a:t>
            </a:r>
            <a:r>
              <a:rPr lang="en-US" sz="2200" dirty="0">
                <a:solidFill>
                  <a:schemeClr val="tx1">
                    <a:lumMod val="65000"/>
                    <a:lumOff val="35000"/>
                  </a:schemeClr>
                </a:solidFill>
              </a:rPr>
              <a:t>afety </a:t>
            </a:r>
            <a:r>
              <a:rPr lang="en-US" sz="2200" b="1" dirty="0">
                <a:solidFill>
                  <a:schemeClr val="tx1">
                    <a:lumMod val="65000"/>
                    <a:lumOff val="35000"/>
                  </a:schemeClr>
                </a:solidFill>
              </a:rPr>
              <a:t>I</a:t>
            </a:r>
            <a:r>
              <a:rPr lang="en-US" sz="2200" dirty="0">
                <a:solidFill>
                  <a:schemeClr val="tx1">
                    <a:lumMod val="65000"/>
                    <a:lumOff val="35000"/>
                  </a:schemeClr>
                </a:solidFill>
              </a:rPr>
              <a:t>mprovement </a:t>
            </a:r>
            <a:r>
              <a:rPr lang="en-US" sz="2200" b="1" dirty="0">
                <a:solidFill>
                  <a:schemeClr val="tx1">
                    <a:lumMod val="65000"/>
                    <a:lumOff val="35000"/>
                  </a:schemeClr>
                </a:solidFill>
              </a:rPr>
              <a:t>C</a:t>
            </a:r>
            <a:r>
              <a:rPr lang="en-US" sz="2200" dirty="0">
                <a:solidFill>
                  <a:schemeClr val="tx1">
                    <a:lumMod val="65000"/>
                    <a:lumOff val="35000"/>
                  </a:schemeClr>
                </a:solidFill>
              </a:rPr>
              <a:t>ategories (</a:t>
            </a:r>
            <a:r>
              <a:rPr lang="en-US" sz="2200" b="1" dirty="0">
                <a:solidFill>
                  <a:schemeClr val="tx1">
                    <a:lumMod val="65000"/>
                    <a:lumOff val="35000"/>
                  </a:schemeClr>
                </a:solidFill>
              </a:rPr>
              <a:t>BASICs</a:t>
            </a:r>
            <a:r>
              <a:rPr lang="en-US" sz="2200" dirty="0" smtClean="0">
                <a:solidFill>
                  <a:schemeClr val="tx1">
                    <a:lumMod val="65000"/>
                    <a:lumOff val="35000"/>
                  </a:schemeClr>
                </a:solidFill>
              </a:rPr>
              <a:t>)</a:t>
            </a:r>
          </a:p>
          <a:p>
            <a:r>
              <a:rPr lang="en-US" sz="2200" b="1" dirty="0" smtClean="0">
                <a:solidFill>
                  <a:schemeClr val="tx1">
                    <a:lumMod val="65000"/>
                    <a:lumOff val="35000"/>
                  </a:schemeClr>
                </a:solidFill>
              </a:rPr>
              <a:t>Note: </a:t>
            </a:r>
            <a:r>
              <a:rPr lang="en-US" sz="2200" dirty="0" smtClean="0">
                <a:solidFill>
                  <a:schemeClr val="tx1">
                    <a:lumMod val="65000"/>
                    <a:lumOff val="35000"/>
                  </a:schemeClr>
                </a:solidFill>
              </a:rPr>
              <a:t>The SMS is not a safety rating and does not alter a carrier’s safety rating</a:t>
            </a:r>
            <a:endParaRPr lang="en-US" sz="2200" b="1" dirty="0">
              <a:solidFill>
                <a:schemeClr val="tx1">
                  <a:lumMod val="65000"/>
                  <a:lumOff val="35000"/>
                </a:schemeClr>
              </a:solidFill>
            </a:endParaRPr>
          </a:p>
          <a:p>
            <a:endParaRPr lang="en-US" dirty="0"/>
          </a:p>
        </p:txBody>
      </p:sp>
    </p:spTree>
    <p:extLst>
      <p:ext uri="{BB962C8B-B14F-4D97-AF65-F5344CB8AC3E}">
        <p14:creationId xmlns:p14="http://schemas.microsoft.com/office/powerpoint/2010/main" val="2502258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65B74D-C908-AA4D-BBBA-E0BEF921E9CF}" type="slidenum">
              <a:rPr lang="en-US" smtClean="0"/>
              <a:pPr/>
              <a:t>9</a:t>
            </a:fld>
            <a:endParaRPr lang="en-US" dirty="0"/>
          </a:p>
        </p:txBody>
      </p:sp>
      <p:sp>
        <p:nvSpPr>
          <p:cNvPr id="3" name="Title 2"/>
          <p:cNvSpPr>
            <a:spLocks noGrp="1"/>
          </p:cNvSpPr>
          <p:nvPr>
            <p:ph type="title"/>
          </p:nvPr>
        </p:nvSpPr>
        <p:spPr/>
        <p:txBody>
          <a:bodyPr/>
          <a:lstStyle/>
          <a:p>
            <a:r>
              <a:rPr lang="en-US" dirty="0" smtClean="0"/>
              <a:t>The SMS and the BASICs</a:t>
            </a:r>
            <a:endParaRPr lang="en-US" dirty="0"/>
          </a:p>
        </p:txBody>
      </p:sp>
      <p:sp>
        <p:nvSpPr>
          <p:cNvPr id="4" name="Content Placeholder 3"/>
          <p:cNvSpPr>
            <a:spLocks noGrp="1"/>
          </p:cNvSpPr>
          <p:nvPr>
            <p:ph idx="1"/>
          </p:nvPr>
        </p:nvSpPr>
        <p:spPr/>
        <p:txBody>
          <a:bodyPr/>
          <a:lstStyle/>
          <a:p>
            <a:r>
              <a:rPr lang="en-US" dirty="0">
                <a:solidFill>
                  <a:schemeClr val="tx1">
                    <a:lumMod val="65000"/>
                    <a:lumOff val="35000"/>
                  </a:schemeClr>
                </a:solidFill>
              </a:rPr>
              <a:t>The BASICs help you understand where you’re having safety </a:t>
            </a:r>
            <a:r>
              <a:rPr lang="en-US" dirty="0" smtClean="0">
                <a:solidFill>
                  <a:schemeClr val="tx1">
                    <a:lumMod val="65000"/>
                    <a:lumOff val="35000"/>
                  </a:schemeClr>
                </a:solidFill>
              </a:rPr>
              <a:t>problems so you </a:t>
            </a:r>
            <a:r>
              <a:rPr lang="en-US" dirty="0">
                <a:solidFill>
                  <a:schemeClr val="tx1">
                    <a:lumMod val="65000"/>
                    <a:lumOff val="35000"/>
                  </a:schemeClr>
                </a:solidFill>
              </a:rPr>
              <a:t>can correct them</a:t>
            </a:r>
          </a:p>
          <a:p>
            <a:endParaRPr lang="en-US" dirty="0">
              <a:solidFill>
                <a:schemeClr val="tx1">
                  <a:lumMod val="65000"/>
                  <a:lumOff val="35000"/>
                </a:schemeClr>
              </a:solidFill>
            </a:endParaRPr>
          </a:p>
          <a:p>
            <a:r>
              <a:rPr lang="en-US" dirty="0">
                <a:solidFill>
                  <a:schemeClr val="tx1">
                    <a:lumMod val="65000"/>
                    <a:lumOff val="35000"/>
                  </a:schemeClr>
                </a:solidFill>
              </a:rPr>
              <a:t>Each BASIC addresses specific requirements in FMCSA’s regulations</a:t>
            </a:r>
          </a:p>
          <a:p>
            <a:endParaRPr lang="en-US" dirty="0" smtClean="0"/>
          </a:p>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47" y="3962400"/>
            <a:ext cx="9144000" cy="1601430"/>
          </a:xfrm>
          <a:prstGeom prst="rect">
            <a:avLst/>
          </a:prstGeom>
        </p:spPr>
      </p:pic>
    </p:spTree>
    <p:extLst>
      <p:ext uri="{BB962C8B-B14F-4D97-AF65-F5344CB8AC3E}">
        <p14:creationId xmlns:p14="http://schemas.microsoft.com/office/powerpoint/2010/main" val="2490151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Volpe_FMCSA_GRS_PPTTemplate_50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3134</TotalTime>
  <Words>6936</Words>
  <Application>Microsoft Office PowerPoint</Application>
  <PresentationFormat>On-screen Show (4:3)</PresentationFormat>
  <Paragraphs>650</Paragraphs>
  <Slides>40</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ＭＳ Ｐゴシック</vt:lpstr>
      <vt:lpstr>Arial</vt:lpstr>
      <vt:lpstr>Arial</vt:lpstr>
      <vt:lpstr>Arial Black</vt:lpstr>
      <vt:lpstr>Calibri</vt:lpstr>
      <vt:lpstr>Georgia</vt:lpstr>
      <vt:lpstr>Volpe_FMCSA_GRS_PPTTemplate_508</vt:lpstr>
      <vt:lpstr>PowerPoint Presentation</vt:lpstr>
      <vt:lpstr>Agenda</vt:lpstr>
      <vt:lpstr>PowerPoint Presentation</vt:lpstr>
      <vt:lpstr>What Is Compliance, Safety, Accountability (CSA)?</vt:lpstr>
      <vt:lpstr>PowerPoint Presentation</vt:lpstr>
      <vt:lpstr>CSA’s Three Core Components</vt:lpstr>
      <vt:lpstr>CSA’s Three Core Components The Safety Measurement System</vt:lpstr>
      <vt:lpstr>The SMS</vt:lpstr>
      <vt:lpstr>The SMS and the BASICs</vt:lpstr>
      <vt:lpstr>SMS and Prioritization for Interventions</vt:lpstr>
      <vt:lpstr>SMS and Prioritization for Interventions</vt:lpstr>
      <vt:lpstr>Prioritization: On-Road Performance</vt:lpstr>
      <vt:lpstr>Prioritization: On-Road Performance</vt:lpstr>
      <vt:lpstr>Prioritization: Serious Violations</vt:lpstr>
      <vt:lpstr>Prioritization: Serious Violations</vt:lpstr>
      <vt:lpstr>What You and Your Drivers Should Know</vt:lpstr>
      <vt:lpstr>What You and Your Drivers Should Know</vt:lpstr>
      <vt:lpstr>What You and Your Drivers Should Know</vt:lpstr>
      <vt:lpstr>Reviewing Your Safety Data in the SMS</vt:lpstr>
      <vt:lpstr>SMS Screenshots</vt:lpstr>
      <vt:lpstr>SMS Screenshots</vt:lpstr>
      <vt:lpstr>SMS Screenshots</vt:lpstr>
      <vt:lpstr>Why Your Safety Data Matters</vt:lpstr>
      <vt:lpstr>DataQs: Improving Your Safety Data</vt:lpstr>
      <vt:lpstr>DataQs: Improving Your Safety Data </vt:lpstr>
      <vt:lpstr>Requests for Data Review (RDRs)</vt:lpstr>
      <vt:lpstr>Adjudicated Citations Policy</vt:lpstr>
      <vt:lpstr>Adjudicated Citations Policy</vt:lpstr>
      <vt:lpstr>CSA’s Three Core Components Safety Interventions Process</vt:lpstr>
      <vt:lpstr>PowerPoint Presentation</vt:lpstr>
      <vt:lpstr>CSA Interventions</vt:lpstr>
      <vt:lpstr>CSA Interventions</vt:lpstr>
      <vt:lpstr>What is the Safety Management Cycle (SMC)?</vt:lpstr>
      <vt:lpstr>How Can Carriers Use the SMC?</vt:lpstr>
      <vt:lpstr>CSA’s Three Core Components Safety Fitness Determination (SFD)</vt:lpstr>
      <vt:lpstr>Current Safety Rating Process</vt:lpstr>
      <vt:lpstr>Get Road Smart About CSA</vt:lpstr>
      <vt:lpstr>CSA Is Helping Us Do More</vt:lpstr>
      <vt:lpstr>Get Road Smart</vt:lpstr>
      <vt:lpstr>Get Road Smart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Alvin Martinez</dc:creator>
  <cp:lastModifiedBy>Johnson-Moffet, Lilli CTR (VOLPE)</cp:lastModifiedBy>
  <cp:revision>419</cp:revision>
  <cp:lastPrinted>2015-05-19T20:01:07Z</cp:lastPrinted>
  <dcterms:created xsi:type="dcterms:W3CDTF">2014-01-06T17:56:01Z</dcterms:created>
  <dcterms:modified xsi:type="dcterms:W3CDTF">2017-03-24T00:45:30Z</dcterms:modified>
</cp:coreProperties>
</file>