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76" r:id="rId3"/>
    <p:sldId id="277" r:id="rId4"/>
    <p:sldId id="278" r:id="rId5"/>
    <p:sldId id="279" r:id="rId6"/>
    <p:sldId id="261" r:id="rId7"/>
    <p:sldId id="280" r:id="rId8"/>
    <p:sldId id="281" r:id="rId9"/>
    <p:sldId id="282" r:id="rId10"/>
    <p:sldId id="283" r:id="rId11"/>
    <p:sldId id="284" r:id="rId12"/>
    <p:sldId id="266" r:id="rId13"/>
    <p:sldId id="285" r:id="rId14"/>
    <p:sldId id="286" r:id="rId15"/>
    <p:sldId id="287" r:id="rId16"/>
    <p:sldId id="288" r:id="rId17"/>
    <p:sldId id="289" r:id="rId18"/>
    <p:sldId id="290" r:id="rId19"/>
    <p:sldId id="291" r:id="rId20"/>
    <p:sldId id="292" r:id="rId21"/>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larreal, Jennifer (VOLPE)" initials="JV" lastIdx="1" clrIdx="0"/>
  <p:cmAuthor id="1" name="Monica Carey Lanos" initials="MCL"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094"/>
    <a:srgbClr val="F48625"/>
    <a:srgbClr val="000F24"/>
    <a:srgbClr val="000022"/>
    <a:srgbClr val="000024"/>
    <a:srgbClr val="7784A7"/>
    <a:srgbClr val="7684A7"/>
    <a:srgbClr val="646E92"/>
    <a:srgbClr val="071036"/>
    <a:srgbClr val="F38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78693" autoAdjust="0"/>
  </p:normalViewPr>
  <p:slideViewPr>
    <p:cSldViewPr snapToObjects="1">
      <p:cViewPr varScale="1">
        <p:scale>
          <a:sx n="55" d="100"/>
          <a:sy n="55" d="100"/>
        </p:scale>
        <p:origin x="1746" y="66"/>
      </p:cViewPr>
      <p:guideLst>
        <p:guide orient="horz" pos="182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132" y="9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defRPr>
            </a:lvl1pPr>
          </a:lstStyle>
          <a:p>
            <a:pPr>
              <a:defRPr/>
            </a:pPr>
            <a:fld id="{A5C96853-3149-9547-8663-214A83B7E017}" type="datetime1">
              <a:rPr lang="en-US" smtClean="0"/>
              <a:pPr>
                <a:defRPr/>
              </a:pPr>
              <a:t>3/23/2017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defRPr>
            </a:lvl1pPr>
          </a:lstStyle>
          <a:p>
            <a:pPr>
              <a:defRPr/>
            </a:pPr>
            <a:fld id="{228DEE6C-D318-492E-B9F8-FAAB452FCF54}" type="slidenum">
              <a:rPr lang="en-US"/>
              <a:pPr>
                <a:defRPr/>
              </a:pPr>
              <a:t>‹#›</a:t>
            </a:fld>
            <a:endParaRPr lang="en-US"/>
          </a:p>
        </p:txBody>
      </p:sp>
    </p:spTree>
    <p:extLst>
      <p:ext uri="{BB962C8B-B14F-4D97-AF65-F5344CB8AC3E}">
        <p14:creationId xmlns:p14="http://schemas.microsoft.com/office/powerpoint/2010/main" val="1755769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B08BF7C-9D8F-C54B-9206-689792D22823}" type="datetime1">
              <a:rPr lang="en-US" smtClean="0"/>
              <a:pPr/>
              <a:t>3/23/2017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80A3430-AC64-7047-A32F-B27368A7A5A4}" type="slidenum">
              <a:rPr lang="en-US" smtClean="0"/>
              <a:pPr/>
              <a:t>‹#›</a:t>
            </a:fld>
            <a:endParaRPr lang="en-US"/>
          </a:p>
        </p:txBody>
      </p:sp>
    </p:spTree>
    <p:extLst>
      <p:ext uri="{BB962C8B-B14F-4D97-AF65-F5344CB8AC3E}">
        <p14:creationId xmlns:p14="http://schemas.microsoft.com/office/powerpoint/2010/main" val="1507128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sa.fmcsa.dot.gov/getroadsmar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mcsa.dot.gov/sites/fmcsa.dot.gov/files/docs/FMCSA%20Pocket%20Guide%20to%20Large%20Truck%20and%20Bus%20Statistics%20-%20October%202014%20Update%20(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i.fmcsa.dot.gov/sm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a:t>
            </a:fld>
            <a:endParaRPr lang="en-US"/>
          </a:p>
        </p:txBody>
      </p:sp>
    </p:spTree>
    <p:extLst>
      <p:ext uri="{BB962C8B-B14F-4D97-AF65-F5344CB8AC3E}">
        <p14:creationId xmlns:p14="http://schemas.microsoft.com/office/powerpoint/2010/main" val="323201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 can access public carrier SMS results by visiting the SMS Website and searching</a:t>
            </a:r>
            <a:r>
              <a:rPr lang="en-US" sz="1100" baseline="0" dirty="0" smtClean="0">
                <a:latin typeface="Arial" panose="020B0604020202020204" pitchFamily="34" charset="0"/>
                <a:cs typeface="Arial" panose="020B0604020202020204" pitchFamily="34" charset="0"/>
              </a:rPr>
              <a:t> for a carrier using its U.S. DOT Number or MC Number.</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You can also access SMS results by clicking on the “SMS Results” tab on the CSA Website.</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defTabSz="4677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You can view information for all of the BASICs except for the HM Compliance and Crash Indicator BASICs, which are not available to the public.</a:t>
            </a:r>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Once you have entered the carrier’s U.S. DOT Number, the Carrier Overview page will pop up.</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The “alert” (triangle) symbol on the BASIC logo indicates that the carrier has been prioritized for intervention in that BASIC. </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defTabSz="467776">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For example, this carrier’s profile indicates it has been prioritized for an intervention in the Vehicle Maintenance BASIC.</a:t>
            </a:r>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To view a carrier’s detailed performance information (for example, what violations have contributed to its rank in this BASIC), click on that BASIC.</a:t>
            </a:r>
            <a:endParaRPr lang="en-US" sz="1100" baseline="0" dirty="0" smtClean="0"/>
          </a:p>
        </p:txBody>
      </p:sp>
      <p:sp>
        <p:nvSpPr>
          <p:cNvPr id="4" name="Slide Number Placeholder 3"/>
          <p:cNvSpPr>
            <a:spLocks noGrp="1"/>
          </p:cNvSpPr>
          <p:nvPr>
            <p:ph type="sldNum" sz="quarter" idx="10"/>
          </p:nvPr>
        </p:nvSpPr>
        <p:spPr/>
        <p:txBody>
          <a:bodyPr/>
          <a:lstStyle/>
          <a:p>
            <a:fld id="{980A3430-AC64-7047-A32F-B27368A7A5A4}" type="slidenum">
              <a:rPr lang="en-US" smtClean="0"/>
              <a:pPr/>
              <a:t>10</a:t>
            </a:fld>
            <a:endParaRPr lang="en-US"/>
          </a:p>
        </p:txBody>
      </p:sp>
    </p:spTree>
    <p:extLst>
      <p:ext uri="{BB962C8B-B14F-4D97-AF65-F5344CB8AC3E}">
        <p14:creationId xmlns:p14="http://schemas.microsoft.com/office/powerpoint/2010/main" val="48454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defTabSz="462458">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For example, this carrier’s on-road BASIC percentile rank in Vehicle Maintenance shows that 98% of motor carriers in the same safety event group have better on-road</a:t>
            </a:r>
            <a:r>
              <a:rPr lang="en-US" sz="1100" baseline="0" dirty="0" smtClean="0">
                <a:latin typeface="Arial" panose="020B0604020202020204" pitchFamily="34" charset="0"/>
                <a:ea typeface="ＭＳ Ｐゴシック" pitchFamily="-84" charset="-128"/>
                <a:cs typeface="Arial" panose="020B0604020202020204" pitchFamily="34" charset="0"/>
              </a:rPr>
              <a:t> performance in this BASIC than this motor carrier.</a:t>
            </a: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defTabSz="462458">
              <a:buFont typeface="Arial" panose="020B0604020202020204" pitchFamily="34" charset="0"/>
              <a:buChar char="•"/>
              <a:defRPr/>
            </a:pPr>
            <a:endParaRPr lang="en-US" sz="1100" baseline="0" dirty="0" smtClean="0">
              <a:latin typeface="Arial" panose="020B0604020202020204" pitchFamily="34" charset="0"/>
              <a:ea typeface="ＭＳ Ｐゴシック" pitchFamily="-84" charset="-128"/>
              <a:cs typeface="Arial" panose="020B0604020202020204" pitchFamily="34" charset="0"/>
            </a:endParaRPr>
          </a:p>
          <a:p>
            <a:pPr marL="173422" indent="-173422" defTabSz="462458">
              <a:buFont typeface="Arial" panose="020B0604020202020204" pitchFamily="34" charset="0"/>
              <a:buChar char="•"/>
              <a:defRPr/>
            </a:pPr>
            <a:r>
              <a:rPr lang="en-US" sz="1100" baseline="0" dirty="0" smtClean="0">
                <a:latin typeface="Arial" panose="020B0604020202020204" pitchFamily="34" charset="0"/>
                <a:ea typeface="ＭＳ Ｐゴシック" pitchFamily="-84" charset="-128"/>
                <a:cs typeface="Arial" panose="020B0604020202020204" pitchFamily="34" charset="0"/>
              </a:rPr>
              <a:t>Here you can also view carrier data in the form of different charts and graphs.</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11</a:t>
            </a:fld>
            <a:endParaRPr lang="en-US"/>
          </a:p>
        </p:txBody>
      </p:sp>
    </p:spTree>
    <p:extLst>
      <p:ext uri="{BB962C8B-B14F-4D97-AF65-F5344CB8AC3E}">
        <p14:creationId xmlns:p14="http://schemas.microsoft.com/office/powerpoint/2010/main" val="2710012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12</a:t>
            </a:fld>
            <a:endParaRPr lang="en-US"/>
          </a:p>
        </p:txBody>
      </p:sp>
    </p:spTree>
    <p:extLst>
      <p:ext uri="{BB962C8B-B14F-4D97-AF65-F5344CB8AC3E}">
        <p14:creationId xmlns:p14="http://schemas.microsoft.com/office/powerpoint/2010/main" val="49711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Your safety performance helps you keep yourself on the road and earning a paycheck, affects your company’s record,</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and may be a factor in your</a:t>
            </a:r>
            <a:r>
              <a:rPr lang="en-US" sz="1100" baseline="0" dirty="0" smtClean="0">
                <a:latin typeface="Arial" panose="020B0604020202020204" pitchFamily="34" charset="0"/>
                <a:cs typeface="Arial" panose="020B0604020202020204" pitchFamily="34" charset="0"/>
              </a:rPr>
              <a:t> job search</a:t>
            </a:r>
            <a:r>
              <a:rPr lang="en-US" sz="1100" dirty="0" smtClean="0">
                <a:latin typeface="Arial" panose="020B0604020202020204" pitchFamily="34" charset="0"/>
                <a:cs typeface="Arial" panose="020B0604020202020204" pitchFamily="34" charset="0"/>
              </a:rPr>
              <a:t>—</a:t>
            </a:r>
            <a:r>
              <a:rPr lang="en-US" sz="1100" baseline="0" dirty="0" smtClean="0">
                <a:latin typeface="Arial" panose="020B0604020202020204" pitchFamily="34" charset="0"/>
                <a:cs typeface="Arial" panose="020B0604020202020204" pitchFamily="34" charset="0"/>
              </a:rPr>
              <a:t>so your</a:t>
            </a:r>
            <a:r>
              <a:rPr lang="en-US" sz="110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safety record means a lot.</a:t>
            </a:r>
          </a:p>
          <a:p>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know you take a lot of pride in the important job you do—it’s important to visit our website to learn how to strengthen your safety record, and to check it for accuracy. It’s up to you to ensure your safety record is accurate. We will</a:t>
            </a:r>
            <a:r>
              <a:rPr lang="en-US" sz="1100" baseline="0" dirty="0" smtClean="0">
                <a:latin typeface="Arial" panose="020B0604020202020204" pitchFamily="34" charset="0"/>
                <a:cs typeface="Arial" panose="020B0604020202020204" pitchFamily="34" charset="0"/>
              </a:rPr>
              <a:t> provide more information on how to do this later in the presentation.</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Your safety information consists of two different records:</a:t>
            </a:r>
          </a:p>
          <a:p>
            <a:pPr marL="643192" lvl="1"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State Motor Vehicle Record (MVR)</a:t>
            </a:r>
          </a:p>
          <a:p>
            <a:pPr marL="643192" lvl="1"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Federal Pre-Employment Screening Program (PSP) record</a:t>
            </a:r>
          </a:p>
          <a:p>
            <a:pPr marL="643192" lvl="1"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85992" lvl="0"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Federal and State governments DO NOT calculate or issue a driver “score.” There is no</a:t>
            </a:r>
            <a:r>
              <a:rPr lang="en-US" sz="1100" baseline="0" dirty="0" smtClean="0">
                <a:latin typeface="Arial" panose="020B0604020202020204" pitchFamily="34" charset="0"/>
                <a:cs typeface="Arial" panose="020B0604020202020204" pitchFamily="34" charset="0"/>
              </a:rPr>
              <a:t> universal evaluation method for drivers.*</a:t>
            </a:r>
          </a:p>
          <a:p>
            <a:pPr marL="185992" lvl="0"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85992" marR="0" lvl="0" indent="-1754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*[DSMS disclaimer] </a:t>
            </a:r>
            <a:r>
              <a:rPr lang="en-US" sz="1100" dirty="0" smtClean="0">
                <a:latin typeface="Arial" panose="020B0604020202020204" pitchFamily="34" charset="0"/>
                <a:cs typeface="Arial" panose="020B0604020202020204" pitchFamily="34" charset="0"/>
              </a:rPr>
              <a:t>The DSMS does not generate or issue driver safety ratings or “scores.” It does not affect a driver’s commercial driver’s license, or a carrier’s safety rating. DSMS results are not available to motor carriers, drivers, third-party providers, or the public. DSMS results are only available to enforcement officials for examining commercial motor vehicle driver performance as part of CSA investigations. A driver’s overall safety condition is not solely based on DSMS results.</a:t>
            </a:r>
          </a:p>
          <a:p>
            <a:pPr marL="467776" lvl="1"/>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It is important to know the difference between your MVR and your PSP record, what safety information each provides, and who can access each record.</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are going to take a closer look at these records, starting with your MVR.</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13</a:t>
            </a:fld>
            <a:endParaRPr lang="en-US"/>
          </a:p>
        </p:txBody>
      </p:sp>
    </p:spTree>
    <p:extLst>
      <p:ext uri="{BB962C8B-B14F-4D97-AF65-F5344CB8AC3E}">
        <p14:creationId xmlns:p14="http://schemas.microsoft.com/office/powerpoint/2010/main" val="339509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defTabSz="4677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Along with State conviction information, the MVR contains a driver’s identification information (e.g., name, address, date of birth), licensing information (e.g., number, class, status, restrictions), endorsements, accident information, and citation information.</a:t>
            </a:r>
          </a:p>
          <a:p>
            <a:endParaRPr lang="en-US" sz="1100" dirty="0" smtClean="0">
              <a:latin typeface="Arial" panose="020B0604020202020204" pitchFamily="34" charset="0"/>
              <a:cs typeface="Arial" panose="020B0604020202020204" pitchFamily="34" charset="0"/>
            </a:endParaRPr>
          </a:p>
          <a:p>
            <a:pPr marL="175416" indent="-175416" defTabSz="4677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Because CSA is a Federal safety compliance and enforcement program, it has no bearing on the State MVR.</a:t>
            </a:r>
          </a:p>
          <a:p>
            <a:r>
              <a:rPr lang="en-US" sz="1100" dirty="0" smtClean="0">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States may suspend a Commercial Driver’s License (CDL) based on conviction information</a:t>
            </a:r>
            <a:r>
              <a:rPr lang="en-US" sz="1100" baseline="0" dirty="0" smtClean="0">
                <a:latin typeface="Arial" panose="020B0604020202020204" pitchFamily="34" charset="0"/>
                <a:cs typeface="Arial" panose="020B0604020202020204" pitchFamily="34" charset="0"/>
              </a:rPr>
              <a:t> reflected</a:t>
            </a:r>
            <a:r>
              <a:rPr lang="en-US" sz="1100" dirty="0" smtClean="0">
                <a:latin typeface="Arial" panose="020B0604020202020204" pitchFamily="34" charset="0"/>
                <a:cs typeface="Arial" panose="020B0604020202020204" pitchFamily="34" charset="0"/>
              </a:rPr>
              <a:t> on your MVR.</a:t>
            </a:r>
          </a:p>
          <a:p>
            <a:r>
              <a:rPr lang="en-US" sz="1100" dirty="0" smtClean="0">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Your company is required by Federal regulations to check your MVR every year, as outlined in 49 CFR 391.25.</a:t>
            </a:r>
          </a:p>
          <a:p>
            <a:r>
              <a:rPr lang="en-US" sz="1100" dirty="0" smtClean="0">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 can obtain your record by contacting the State Department of Motor Vehicles that issued your CDL.</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14</a:t>
            </a:fld>
            <a:endParaRPr lang="en-US"/>
          </a:p>
        </p:txBody>
      </p:sp>
    </p:spTree>
    <p:extLst>
      <p:ext uri="{BB962C8B-B14F-4D97-AF65-F5344CB8AC3E}">
        <p14:creationId xmlns:p14="http://schemas.microsoft.com/office/powerpoint/2010/main" val="160208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lvl="1" indent="-175416"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PSP helps motor carriers make more informed hiring decisions by providing electronic access to a driver’s crash and inspection history from FMCSA’s MCMIS</a:t>
            </a:r>
            <a:r>
              <a:rPr lang="en-US" sz="1100" baseline="0" dirty="0" smtClean="0">
                <a:latin typeface="Arial" panose="020B0604020202020204" pitchFamily="34" charset="0"/>
                <a:cs typeface="Arial" panose="020B0604020202020204" pitchFamily="34" charset="0"/>
              </a:rPr>
              <a:t> database</a:t>
            </a:r>
            <a:r>
              <a:rPr lang="en-US" sz="1100" dirty="0" smtClean="0">
                <a:latin typeface="Arial" panose="020B0604020202020204" pitchFamily="34" charset="0"/>
                <a:cs typeface="Arial" panose="020B0604020202020204" pitchFamily="34" charset="0"/>
              </a:rPr>
              <a:t>. </a:t>
            </a:r>
            <a:r>
              <a:rPr lang="en-US" sz="1100" dirty="0" smtClean="0">
                <a:latin typeface="Arial" pitchFamily="34" charset="0"/>
                <a:ea typeface="ＭＳ Ｐゴシック" pitchFamily="-1" charset="-128"/>
                <a:cs typeface="Arial" pitchFamily="34" charset="0"/>
              </a:rPr>
              <a:t>Congress mandated PSP independent of CSA. </a:t>
            </a: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endParaRPr lang="en-US" sz="1100" dirty="0" smtClean="0">
              <a:solidFill>
                <a:schemeClr val="tx1">
                  <a:lumMod val="65000"/>
                  <a:lumOff val="35000"/>
                </a:schemeClr>
              </a:solidFill>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A PSP record contains a driver's most recent five years of crash information and the most recent three years of roadside inspection information from FMCSA’s MCMIS database. The record displays a snapshot in time, based on the most recent MCMIS information</a:t>
            </a:r>
            <a:r>
              <a:rPr lang="en-US" sz="1100" baseline="0" dirty="0" smtClean="0">
                <a:latin typeface="Arial" panose="020B0604020202020204" pitchFamily="34" charset="0"/>
                <a:cs typeface="Arial" panose="020B0604020202020204" pitchFamily="34" charset="0"/>
              </a:rPr>
              <a:t> uploaded </a:t>
            </a:r>
            <a:r>
              <a:rPr lang="en-US" sz="1100" dirty="0" smtClean="0">
                <a:latin typeface="Arial" panose="020B0604020202020204" pitchFamily="34" charset="0"/>
                <a:cs typeface="Arial" panose="020B0604020202020204" pitchFamily="34" charset="0"/>
              </a:rPr>
              <a:t>to the PSP system. A new snapshot is uploaded approximately once per month.</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Motor carriers may order PSP records solely for the purpose of conducting pre-employment screening—and only with the driver’s consent. Drivers can order their own PSP record any time.</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15</a:t>
            </a:fld>
            <a:endParaRPr lang="en-US"/>
          </a:p>
        </p:txBody>
      </p:sp>
    </p:spTree>
    <p:extLst>
      <p:ext uri="{BB962C8B-B14F-4D97-AF65-F5344CB8AC3E}">
        <p14:creationId xmlns:p14="http://schemas.microsoft.com/office/powerpoint/2010/main" val="336876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 encourages you to check your information to ensure it is complete and accurate.</a:t>
            </a:r>
            <a:r>
              <a:rPr lang="en-US" sz="1100" baseline="0" dirty="0" smtClean="0">
                <a:latin typeface="Arial" panose="020B0604020202020204" pitchFamily="34" charset="0"/>
                <a:cs typeface="Arial" panose="020B0604020202020204" pitchFamily="34" charset="0"/>
              </a:rPr>
              <a:t> It is your responsibility to check, </a:t>
            </a:r>
            <a:r>
              <a:rPr lang="en-US" sz="1100" dirty="0" smtClean="0">
                <a:latin typeface="Arial" panose="020B0604020202020204" pitchFamily="34" charset="0"/>
                <a:cs typeface="Arial" panose="020B0604020202020204" pitchFamily="34" charset="0"/>
              </a:rPr>
              <a:t>complete, and correct your information.</a:t>
            </a:r>
          </a:p>
          <a:p>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State information, including citations and tickets, is included on your MVR, and might impact your CDL—it’s important to make sure it is correct.</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Federal information, including recorded violations, is included on your PSP record, and is available to your potential employer with your written permission—it’s important to make sure it is correct.  </a:t>
            </a:r>
          </a:p>
          <a:p>
            <a:r>
              <a:rPr lang="en-US" sz="1100" dirty="0" smtClean="0">
                <a:latin typeface="Arial" panose="020B0604020202020204" pitchFamily="34" charset="0"/>
                <a:cs typeface="Arial" panose="020B0604020202020204" pitchFamily="34" charset="0"/>
              </a:rPr>
              <a:t> </a:t>
            </a:r>
          </a:p>
          <a:p>
            <a:pPr marL="175416" indent="-175416" defTabSz="4677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If you believe your safety information is potentially incorrect, you have two ways to request a review of your information.</a:t>
            </a:r>
          </a:p>
          <a:p>
            <a:r>
              <a:rPr lang="en-US" sz="1100" dirty="0" smtClean="0">
                <a:latin typeface="Arial" panose="020B0604020202020204" pitchFamily="34" charset="0"/>
                <a:cs typeface="Arial" panose="020B0604020202020204" pitchFamily="34" charset="0"/>
              </a:rPr>
              <a:t> </a:t>
            </a:r>
          </a:p>
          <a:p>
            <a:pPr marL="643192" lvl="1" indent="-175416">
              <a:buFont typeface="Arial" panose="020B0604020202020204" pitchFamily="34" charset="0"/>
              <a:buChar char="•"/>
            </a:pPr>
            <a:r>
              <a:rPr lang="en-US" sz="1100" kern="1200" dirty="0" smtClean="0">
                <a:effectLst/>
                <a:latin typeface="Arial" panose="020B0604020202020204" pitchFamily="34" charset="0"/>
                <a:cs typeface="Arial" panose="020B0604020202020204" pitchFamily="34" charset="0"/>
              </a:rPr>
              <a:t>For State information, you can contest citations/tickets issued in </a:t>
            </a:r>
            <a:r>
              <a:rPr lang="en-US" sz="1100" dirty="0" smtClean="0">
                <a:latin typeface="Arial" panose="020B0604020202020204" pitchFamily="34" charset="0"/>
                <a:cs typeface="Arial" panose="020B0604020202020204" pitchFamily="34" charset="0"/>
              </a:rPr>
              <a:t>court in the State in which they were filed.</a:t>
            </a:r>
          </a:p>
          <a:p>
            <a:pPr marL="467775" lvl="1"/>
            <a:endParaRPr lang="en-US" sz="1100" dirty="0" smtClean="0">
              <a:latin typeface="Arial" panose="020B0604020202020204" pitchFamily="34" charset="0"/>
              <a:cs typeface="Arial" panose="020B0604020202020204" pitchFamily="34" charset="0"/>
            </a:endParaRPr>
          </a:p>
          <a:p>
            <a:pPr marL="643192" lvl="1" indent="-175416">
              <a:buFont typeface="Arial" panose="020B0604020202020204" pitchFamily="34" charset="0"/>
              <a:buChar char="•"/>
            </a:pPr>
            <a:r>
              <a:rPr lang="en-US" sz="1100" kern="1200" dirty="0" smtClean="0">
                <a:effectLst/>
                <a:latin typeface="Arial" panose="020B0604020202020204" pitchFamily="34" charset="0"/>
                <a:cs typeface="Arial" panose="020B0604020202020204" pitchFamily="34" charset="0"/>
              </a:rPr>
              <a:t>For Federal information, you can submit a Request for Data Review (RDR) via FMCSA’s DataQs</a:t>
            </a:r>
            <a:r>
              <a:rPr lang="en-US" sz="1100" dirty="0" smtClean="0">
                <a:latin typeface="Arial" panose="020B0604020202020204" pitchFamily="34" charset="0"/>
                <a:cs typeface="Arial" panose="020B0604020202020204" pitchFamily="34" charset="0"/>
              </a:rPr>
              <a:t> Website.</a:t>
            </a:r>
            <a:endParaRPr lang="en-US" sz="1100" kern="1200" dirty="0" smtClean="0">
              <a:effectLst/>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To file an RDR, follow the instructions on the DataQs Website. These instructions walk you through the step-by-step process of filing an RDR, from gathering necessary details and supporting documents to submitting your request. </a:t>
            </a:r>
          </a:p>
          <a:p>
            <a:r>
              <a:rPr lang="en-US" sz="1100" b="1" dirty="0" smtClean="0">
                <a:latin typeface="Arial" panose="020B0604020202020204" pitchFamily="34" charset="0"/>
                <a:cs typeface="Arial" panose="020B0604020202020204" pitchFamily="34" charset="0"/>
              </a:rPr>
              <a:t> </a:t>
            </a: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DataQs allows you to upload supporting documents, automatically forwards your request to the appropriate office for resolution, and helps you track the request.</a:t>
            </a:r>
          </a:p>
        </p:txBody>
      </p:sp>
      <p:sp>
        <p:nvSpPr>
          <p:cNvPr id="4" name="Slide Number Placeholder 3"/>
          <p:cNvSpPr>
            <a:spLocks noGrp="1"/>
          </p:cNvSpPr>
          <p:nvPr>
            <p:ph type="sldNum" sz="quarter" idx="10"/>
          </p:nvPr>
        </p:nvSpPr>
        <p:spPr/>
        <p:txBody>
          <a:bodyPr/>
          <a:lstStyle/>
          <a:p>
            <a:fld id="{980A3430-AC64-7047-A32F-B27368A7A5A4}" type="slidenum">
              <a:rPr lang="en-US" smtClean="0"/>
              <a:pPr/>
              <a:t>16</a:t>
            </a:fld>
            <a:endParaRPr lang="en-US"/>
          </a:p>
        </p:txBody>
      </p:sp>
    </p:spTree>
    <p:extLst>
      <p:ext uri="{BB962C8B-B14F-4D97-AF65-F5344CB8AC3E}">
        <p14:creationId xmlns:p14="http://schemas.microsoft.com/office/powerpoint/2010/main" val="214277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FMCSA’s</a:t>
            </a:r>
            <a:r>
              <a:rPr lang="en-US" sz="1100" dirty="0" smtClean="0">
                <a:solidFill>
                  <a:schemeClr val="tx1"/>
                </a:solidFill>
                <a:latin typeface="Arial" panose="020B0604020202020204" pitchFamily="34" charset="0"/>
                <a:cs typeface="Arial" panose="020B0604020202020204" pitchFamily="34" charset="0"/>
              </a:rPr>
              <a:t> </a:t>
            </a:r>
            <a:r>
              <a:rPr lang="en-US" sz="1100" strike="noStrike" dirty="0" smtClean="0">
                <a:solidFill>
                  <a:schemeClr val="tx1"/>
                </a:solidFill>
                <a:latin typeface="Arial" panose="020B0604020202020204" pitchFamily="34" charset="0"/>
                <a:cs typeface="Arial" panose="020B0604020202020204" pitchFamily="34" charset="0"/>
              </a:rPr>
              <a:t>updated</a:t>
            </a:r>
            <a:r>
              <a:rPr lang="en-US" sz="1100" strike="noStrike" baseline="0" dirty="0" smtClean="0">
                <a:solidFill>
                  <a:schemeClr val="tx1"/>
                </a:solidFill>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adjudicated citations policy improves</a:t>
            </a:r>
            <a:r>
              <a:rPr lang="en-US" sz="1100" baseline="0" dirty="0" smtClean="0">
                <a:latin typeface="Arial" panose="020B0604020202020204" pitchFamily="34" charset="0"/>
                <a:cs typeface="Arial" panose="020B0604020202020204" pitchFamily="34" charset="0"/>
              </a:rPr>
              <a:t> the quality and uniformity of violation information in FMCSA systems. </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This policy allows the results of State citations associated with violations contested in court to be incorporated into the Agency’s MCMIS database. </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This policy also impacts how violations are displayed and used in the SMS and the PSP.</a:t>
            </a:r>
          </a:p>
          <a:p>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In addition, the policy establishes specific procedures for processing RDRs on violations associated with an adjudicated citation.</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Carriers </a:t>
            </a:r>
            <a:r>
              <a:rPr lang="en-US" sz="1100" baseline="0" dirty="0" smtClean="0">
                <a:latin typeface="Arial" panose="020B0604020202020204" pitchFamily="34" charset="0"/>
                <a:cs typeface="Arial" panose="020B0604020202020204" pitchFamily="34" charset="0"/>
              </a:rPr>
              <a:t>and drivers are able to submit RDRs along with court documentation using DataQs. States will review and document the citation results for the associated violations, and those results will impact PSP and SMS as listed.</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If a citation has been dismissed without a fine or the party was found not guilty the violation is removed from both the PSP and SMS. If the party was convicted of a different charge, the violation will be indicated as conviction of a different charge in both the PSP and the SMS. The SMS severity weight is reduced to 1. If the party is convicted or dismissed with a fine, the violation is retained on both the PSP and SMS.</a:t>
            </a:r>
          </a:p>
        </p:txBody>
      </p:sp>
      <p:sp>
        <p:nvSpPr>
          <p:cNvPr id="4" name="Slide Number Placeholder 3"/>
          <p:cNvSpPr>
            <a:spLocks noGrp="1"/>
          </p:cNvSpPr>
          <p:nvPr>
            <p:ph type="sldNum" sz="quarter" idx="10"/>
          </p:nvPr>
        </p:nvSpPr>
        <p:spPr/>
        <p:txBody>
          <a:bodyPr/>
          <a:lstStyle/>
          <a:p>
            <a:fld id="{980A3430-AC64-7047-A32F-B27368A7A5A4}" type="slidenum">
              <a:rPr lang="en-US" smtClean="0"/>
              <a:pPr/>
              <a:t>17</a:t>
            </a:fld>
            <a:endParaRPr lang="en-US"/>
          </a:p>
        </p:txBody>
      </p:sp>
    </p:spTree>
    <p:extLst>
      <p:ext uri="{BB962C8B-B14F-4D97-AF65-F5344CB8AC3E}">
        <p14:creationId xmlns:p14="http://schemas.microsoft.com/office/powerpoint/2010/main" val="1558014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C</a:t>
            </a:r>
            <a:r>
              <a:rPr lang="en-US" sz="1100" baseline="0" dirty="0" smtClean="0">
                <a:latin typeface="Arial" panose="020B0604020202020204" pitchFamily="34" charset="0"/>
                <a:cs typeface="Arial" panose="020B0604020202020204" pitchFamily="34" charset="0"/>
              </a:rPr>
              <a:t>arriers and independent third parties may also be evaluating your safety record.</a:t>
            </a: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A third party is a company that is not FMCSA or a State Partner, and is not a</a:t>
            </a:r>
            <a:r>
              <a:rPr lang="en-US" sz="1100" dirty="0" smtClean="0">
                <a:latin typeface="Arial" panose="020B0604020202020204" pitchFamily="34" charset="0"/>
                <a:cs typeface="Arial" panose="020B0604020202020204" pitchFamily="34" charset="0"/>
              </a:rPr>
              <a:t> motor carrier. It could, for example, be a company that offers evaluation services, or an employment agency for the motor carrier industry. Third parties are not affiliated with the Federal or State government—they are independent.  </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Sometimes, third parties will use available safety information to create a “score,” which some call a “CSA driver scorecard,” or “CSA score.” It is very important to know that </a:t>
            </a:r>
            <a:r>
              <a:rPr lang="en-US" sz="1100" b="1" dirty="0" smtClean="0">
                <a:latin typeface="Arial" panose="020B0604020202020204" pitchFamily="34" charset="0"/>
                <a:cs typeface="Arial" panose="020B0604020202020204" pitchFamily="34" charset="0"/>
              </a:rPr>
              <a:t>FMCSA DOES NOT </a:t>
            </a:r>
            <a:r>
              <a:rPr lang="en-US" sz="1100" dirty="0" smtClean="0">
                <a:latin typeface="Arial" panose="020B0604020202020204" pitchFamily="34" charset="0"/>
                <a:cs typeface="Arial" panose="020B0604020202020204" pitchFamily="34" charset="0"/>
              </a:rPr>
              <a:t>issue a “CSA driver scorecard” or “CSA score” for drivers.</a:t>
            </a:r>
            <a:r>
              <a:rPr lang="en-US" sz="1100" baseline="0" dirty="0" smtClean="0">
                <a:latin typeface="Arial" panose="020B0604020202020204" pitchFamily="34" charset="0"/>
                <a:cs typeface="Arial" panose="020B0604020202020204" pitchFamily="34" charset="0"/>
              </a:rPr>
              <a:t> Any “CSA score” or “CSA </a:t>
            </a:r>
            <a:r>
              <a:rPr lang="en-US" sz="1100" dirty="0" smtClean="0">
                <a:latin typeface="Arial" panose="020B0604020202020204" pitchFamily="34" charset="0"/>
                <a:cs typeface="Arial" panose="020B0604020202020204" pitchFamily="34" charset="0"/>
              </a:rPr>
              <a:t>d</a:t>
            </a:r>
            <a:r>
              <a:rPr lang="en-US" sz="1100" baseline="0" dirty="0" smtClean="0">
                <a:latin typeface="Arial" panose="020B0604020202020204" pitchFamily="34" charset="0"/>
                <a:cs typeface="Arial" panose="020B0604020202020204" pitchFamily="34" charset="0"/>
              </a:rPr>
              <a:t>river </a:t>
            </a:r>
            <a:r>
              <a:rPr lang="en-US" sz="1100" dirty="0" smtClean="0">
                <a:latin typeface="Arial" panose="020B0604020202020204" pitchFamily="34" charset="0"/>
                <a:cs typeface="Arial" panose="020B0604020202020204" pitchFamily="34" charset="0"/>
              </a:rPr>
              <a:t>s</a:t>
            </a:r>
            <a:r>
              <a:rPr lang="en-US" sz="1100" baseline="0" dirty="0" smtClean="0">
                <a:latin typeface="Arial" panose="020B0604020202020204" pitchFamily="34" charset="0"/>
                <a:cs typeface="Arial" panose="020B0604020202020204" pitchFamily="34" charset="0"/>
              </a:rPr>
              <a:t>corecard”</a:t>
            </a:r>
            <a:r>
              <a:rPr lang="en-US" sz="110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has </a:t>
            </a:r>
            <a:r>
              <a:rPr lang="en-US" sz="1100" b="1" baseline="0" dirty="0" smtClean="0">
                <a:latin typeface="Arial" panose="020B0604020202020204" pitchFamily="34" charset="0"/>
                <a:cs typeface="Arial" panose="020B0604020202020204" pitchFamily="34" charset="0"/>
              </a:rPr>
              <a:t>NOT BEEN ISSUED OR ENDORSED </a:t>
            </a:r>
            <a:r>
              <a:rPr lang="en-US" sz="1100" baseline="0" dirty="0" smtClean="0">
                <a:latin typeface="Arial" panose="020B0604020202020204" pitchFamily="34" charset="0"/>
                <a:cs typeface="Arial" panose="020B0604020202020204" pitchFamily="34" charset="0"/>
              </a:rPr>
              <a:t>by the </a:t>
            </a:r>
            <a:r>
              <a:rPr lang="en-US" sz="1100" dirty="0" smtClean="0">
                <a:latin typeface="Arial" panose="020B0604020202020204" pitchFamily="34" charset="0"/>
                <a:cs typeface="Arial" panose="020B0604020202020204" pitchFamily="34" charset="0"/>
              </a:rPr>
              <a:t>F</a:t>
            </a:r>
            <a:r>
              <a:rPr lang="en-US" sz="1100" baseline="0" dirty="0" smtClean="0">
                <a:latin typeface="Arial" panose="020B0604020202020204" pitchFamily="34" charset="0"/>
                <a:cs typeface="Arial" panose="020B0604020202020204" pitchFamily="34" charset="0"/>
              </a:rPr>
              <a:t>ederal or State government. </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Third-party driver “scorecards” or reports could include driver employment information or safety performance information. </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We’ve received questions from drivers through our technical feedback line about </a:t>
            </a:r>
            <a:r>
              <a:rPr lang="en-US" sz="1100" dirty="0" err="1" smtClean="0">
                <a:latin typeface="Arial" panose="020B0604020202020204" pitchFamily="34" charset="0"/>
                <a:cs typeface="Arial" panose="020B0604020202020204" pitchFamily="34" charset="0"/>
              </a:rPr>
              <a:t>HireRight’s</a:t>
            </a:r>
            <a:r>
              <a:rPr lang="en-US" sz="1100" dirty="0" smtClean="0">
                <a:latin typeface="Arial" panose="020B0604020202020204" pitchFamily="34" charset="0"/>
                <a:cs typeface="Arial" panose="020B0604020202020204" pitchFamily="34" charset="0"/>
              </a:rPr>
              <a:t> DAC report and </a:t>
            </a:r>
            <a:r>
              <a:rPr lang="en-US" sz="1100" dirty="0" err="1" smtClean="0">
                <a:latin typeface="Arial" panose="020B0604020202020204" pitchFamily="34" charset="0"/>
                <a:cs typeface="Arial" panose="020B0604020202020204" pitchFamily="34" charset="0"/>
              </a:rPr>
              <a:t>Vigillo’s</a:t>
            </a:r>
            <a:r>
              <a:rPr lang="en-US" sz="1100" dirty="0" smtClean="0">
                <a:latin typeface="Arial" panose="020B0604020202020204" pitchFamily="34" charset="0"/>
                <a:cs typeface="Arial" panose="020B0604020202020204" pitchFamily="34" charset="0"/>
              </a:rPr>
              <a:t> Daylight Driver Index. These are both examples of third-party reports or “scorecards.”</a:t>
            </a:r>
          </a:p>
          <a:p>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You should ask your carrier how you are being evaluated.</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18</a:t>
            </a:fld>
            <a:endParaRPr lang="en-US"/>
          </a:p>
        </p:txBody>
      </p:sp>
    </p:spTree>
    <p:extLst>
      <p:ext uri="{BB962C8B-B14F-4D97-AF65-F5344CB8AC3E}">
        <p14:creationId xmlns:p14="http://schemas.microsoft.com/office/powerpoint/2010/main" val="83257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know you take a lot of pride in the important job you do.</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Join FMCSA and State enforcement agencies in our national commitment to prevent large truck and bus crashes and Get Road Smart about CSA.</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Following safety rules protects everyone on our motorways, including you—allowing you to continue cheering in the stands at your kids’ games, seeing them on graduation day, and celebrating every birthday, including yours, for years to come.</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Visit our website, review your safety record, learn and follow safety rules, and help strengthen your safety record as well as your employer’s while making America’s roads as safe as they can be for everyone.</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19</a:t>
            </a:fld>
            <a:endParaRPr lang="en-US"/>
          </a:p>
        </p:txBody>
      </p:sp>
    </p:spTree>
    <p:extLst>
      <p:ext uri="{BB962C8B-B14F-4D97-AF65-F5344CB8AC3E}">
        <p14:creationId xmlns:p14="http://schemas.microsoft.com/office/powerpoint/2010/main" val="214390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a:t>
            </a:fld>
            <a:endParaRPr lang="en-US"/>
          </a:p>
        </p:txBody>
      </p:sp>
    </p:spTree>
    <p:extLst>
      <p:ext uri="{BB962C8B-B14F-4D97-AF65-F5344CB8AC3E}">
        <p14:creationId xmlns:p14="http://schemas.microsoft.com/office/powerpoint/2010/main" val="58725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As part of our new Get Road Smart campaign to help learn about and follow important safety rules and requirements, FMCSA launched a new online Driver Safety Education Center, where you can find practical information and useful links about CSA, SMS, and more.</a:t>
            </a:r>
          </a:p>
          <a:p>
            <a:endParaRPr lang="en-US" sz="1100" dirty="0" smtClean="0">
              <a:solidFill>
                <a:srgbClr val="C00000"/>
              </a:solidFill>
              <a:latin typeface="Arial" panose="020B0604020202020204" pitchFamily="34" charset="0"/>
              <a:cs typeface="Arial" panose="020B0604020202020204" pitchFamily="34" charset="0"/>
            </a:endParaRPr>
          </a:p>
          <a:p>
            <a:pPr marL="175416" lvl="1" indent="-175416" defTabSz="4677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We urge you to visit us online to Get Road Smart about CSA at </a:t>
            </a:r>
            <a:r>
              <a:rPr lang="en-US" sz="1100" dirty="0" smtClean="0">
                <a:latin typeface="Arial" pitchFamily="34" charset="0"/>
                <a:cs typeface="Arial" pitchFamily="34" charset="0"/>
                <a:hlinkClick r:id="rId3"/>
              </a:rPr>
              <a:t>http://csa.fmcsa.dot.gov/getroadsmart</a:t>
            </a:r>
            <a:r>
              <a:rPr lang="en-US" sz="1100" dirty="0" smtClean="0">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20</a:t>
            </a:fld>
            <a:endParaRPr lang="en-US"/>
          </a:p>
        </p:txBody>
      </p:sp>
    </p:spTree>
    <p:extLst>
      <p:ext uri="{BB962C8B-B14F-4D97-AF65-F5344CB8AC3E}">
        <p14:creationId xmlns:p14="http://schemas.microsoft.com/office/powerpoint/2010/main" val="179767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Federal Motor Carrier Safety Administration (FMCSA) is a transportation agency committed to preventing crashes, injuries, and fatalities related to large trucks and buses on our Nation’s highways.</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FMCSA’s more</a:t>
            </a:r>
            <a:r>
              <a:rPr lang="en-US" sz="1100" baseline="0" dirty="0" smtClean="0">
                <a:latin typeface="Arial" panose="020B0604020202020204" pitchFamily="34" charset="0"/>
                <a:cs typeface="Arial" panose="020B0604020202020204" pitchFamily="34" charset="0"/>
              </a:rPr>
              <a:t> than 1,000</a:t>
            </a:r>
            <a:r>
              <a:rPr lang="en-US" sz="110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Federal employees and 12,000 State Partners </a:t>
            </a:r>
            <a:r>
              <a:rPr lang="en-US" sz="1100" dirty="0" smtClean="0">
                <a:latin typeface="Arial" panose="020B0604020202020204" pitchFamily="34" charset="0"/>
                <a:cs typeface="Arial" panose="020B0604020202020204" pitchFamily="34" charset="0"/>
              </a:rPr>
              <a:t>from all 50 States and the District of Columbia</a:t>
            </a:r>
            <a:r>
              <a:rPr lang="en-US" sz="1100" baseline="0" dirty="0" smtClean="0">
                <a:latin typeface="Arial" panose="020B0604020202020204" pitchFamily="34" charset="0"/>
                <a:cs typeface="Arial" panose="020B0604020202020204" pitchFamily="34" charset="0"/>
              </a:rPr>
              <a:t> are dedicated to making our roads safer.</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help ensure safety in motor carrier operations by enforcing safety regulations, targeting high-risk carriers for intervention, improving safety information systems and technologies, strengthening the standards of</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commercial motor vehicle</a:t>
            </a:r>
            <a:r>
              <a:rPr lang="en-US" sz="1100" baseline="0" dirty="0" smtClean="0">
                <a:latin typeface="Arial" panose="020B0604020202020204" pitchFamily="34" charset="0"/>
                <a:cs typeface="Arial" panose="020B0604020202020204" pitchFamily="34" charset="0"/>
              </a:rPr>
              <a:t> (CMV) </a:t>
            </a:r>
            <a:r>
              <a:rPr lang="en-US" sz="1100" dirty="0" smtClean="0">
                <a:latin typeface="Arial" panose="020B0604020202020204" pitchFamily="34" charset="0"/>
                <a:cs typeface="Arial" panose="020B0604020202020204" pitchFamily="34" charset="0"/>
              </a:rPr>
              <a:t>equipment and operations, and increasing safety awareness.</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partner with Federal, State, and local enforcement agencies, motor carriers, drivers, and other safety stakeholders to get this job done.</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a:t>
            </a:fld>
            <a:endParaRPr lang="en-US"/>
          </a:p>
        </p:txBody>
      </p:sp>
    </p:spTree>
    <p:extLst>
      <p:ext uri="{BB962C8B-B14F-4D97-AF65-F5344CB8AC3E}">
        <p14:creationId xmlns:p14="http://schemas.microsoft.com/office/powerpoint/2010/main" val="157660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1" indent="-175411" defTabSz="462444">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You are one of over 5 million truck and bus drivers who share America’s roads with more than 250 million motorists, truck and bus companies included. </a:t>
            </a:r>
            <a:r>
              <a:rPr lang="en-US" sz="1100" baseline="0" dirty="0" smtClean="0">
                <a:latin typeface="Arial" panose="020B0604020202020204" pitchFamily="34" charset="0"/>
                <a:cs typeface="Arial" panose="020B0604020202020204" pitchFamily="34" charset="0"/>
              </a:rPr>
              <a:t>That’s a lot of people to keep safe.</a:t>
            </a:r>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175411" indent="-175411">
              <a:buFont typeface="Arial" panose="020B0604020202020204" pitchFamily="34" charset="0"/>
              <a:buChar char="•"/>
            </a:pPr>
            <a:r>
              <a:rPr lang="en-US" sz="1100" dirty="0" smtClean="0">
                <a:latin typeface="Arial" panose="020B0604020202020204" pitchFamily="34" charset="0"/>
                <a:cs typeface="Arial" panose="020B0604020202020204" pitchFamily="34" charset="0"/>
              </a:rPr>
              <a:t>At FMCSA, we team with our State Partners to make safety Job 1 for everyone in the industry</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from drivers and motor carriers, to those involved in safety enforcement, and the public with whom you share the road.</a:t>
            </a:r>
          </a:p>
          <a:p>
            <a:pPr marL="175411" indent="-175411">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1" indent="-175411">
              <a:buFont typeface="Arial" panose="020B0604020202020204" pitchFamily="34" charset="0"/>
              <a:buChar char="•"/>
            </a:pPr>
            <a:r>
              <a:rPr lang="en-US" sz="1100" kern="1200" dirty="0" smtClean="0">
                <a:effectLst/>
                <a:latin typeface="Arial" panose="020B0604020202020204" pitchFamily="34" charset="0"/>
                <a:cs typeface="Arial" panose="020B0604020202020204" pitchFamily="34" charset="0"/>
              </a:rPr>
              <a:t>Our mission is to prevent crashes, injuries, and fatalities related to large trucks and buses on our highways.</a:t>
            </a:r>
          </a:p>
          <a:p>
            <a:pPr lvl="0"/>
            <a:endParaRPr lang="en-US" sz="1100" kern="1200" dirty="0" smtClean="0">
              <a:effectLst/>
              <a:latin typeface="Arial" panose="020B0604020202020204" pitchFamily="34" charset="0"/>
              <a:cs typeface="Arial" panose="020B0604020202020204" pitchFamily="34" charset="0"/>
            </a:endParaRPr>
          </a:p>
          <a:p>
            <a:pPr marL="175411" indent="-175411">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 help keep yourself on the road and earning a paycheck by following FMCSA’s safety rules and regulations and learning about the Compliance, Safety, Accountability (CSA) program—and by doing this you help keep the Nation’s highways safer for everyone.</a:t>
            </a:r>
          </a:p>
          <a:p>
            <a:pPr marL="175411" indent="-175411">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1" lvl="1" indent="-175411" defTabSz="462444">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Additional</a:t>
            </a:r>
            <a:r>
              <a:rPr lang="en-US" sz="1100" baseline="0" dirty="0" smtClean="0">
                <a:latin typeface="Arial" panose="020B0604020202020204" pitchFamily="34" charset="0"/>
                <a:cs typeface="Arial" panose="020B0604020202020204" pitchFamily="34" charset="0"/>
              </a:rPr>
              <a:t> background information on the counts above if needed</a:t>
            </a:r>
            <a:r>
              <a:rPr lang="en-US" sz="1100" dirty="0" smtClean="0">
                <a:latin typeface="Arial" panose="020B0604020202020204" pitchFamily="34" charset="0"/>
                <a:cs typeface="Arial" panose="020B0604020202020204" pitchFamily="34" charset="0"/>
              </a:rPr>
              <a:t>: </a:t>
            </a:r>
          </a:p>
          <a:p>
            <a:pPr marL="175411" lvl="1" indent="-175411" defTabSz="462444">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637869" marR="0" lvl="2" indent="-175411" algn="l" defTabSz="4624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The 2013 carrier</a:t>
            </a:r>
            <a:r>
              <a:rPr lang="en-US" sz="1100" baseline="0" dirty="0" smtClean="0">
                <a:latin typeface="Arial" panose="020B0604020202020204" pitchFamily="34" charset="0"/>
                <a:cs typeface="Arial" panose="020B0604020202020204" pitchFamily="34" charset="0"/>
              </a:rPr>
              <a:t> and driver counts shown above are taken from FMCSA’s 2014 Pocket Guide to Large Truck and Bus Statistics, updated in October 2014 (</a:t>
            </a:r>
            <a:r>
              <a:rPr lang="en-US" sz="1100" dirty="0" smtClean="0">
                <a:hlinkClick r:id="rId3"/>
              </a:rPr>
              <a:t>http://www.fmcsa.dot.gov/sites/fmcsa.dot.gov/files/docs/FMCSA%20Pocket%20Guide%20to%20Large%20Truck%20and%20Bus%20Statistics%20-%20October%202014%20Update%20%282%29.pdf</a:t>
            </a:r>
            <a:r>
              <a:rPr lang="en-US" sz="1100" dirty="0" smtClean="0">
                <a:latin typeface="Arial" panose="020B0604020202020204" pitchFamily="34" charset="0"/>
                <a:cs typeface="Arial" panose="020B0604020202020204" pitchFamily="34" charset="0"/>
              </a:rPr>
              <a:t>).</a:t>
            </a:r>
          </a:p>
          <a:p>
            <a:pPr marL="0" lvl="1" defTabSz="462444">
              <a:defRPr/>
            </a:pPr>
            <a:endParaRPr lang="en-US" sz="1100" dirty="0" smtClean="0">
              <a:latin typeface="Arial" panose="020B0604020202020204" pitchFamily="34" charset="0"/>
              <a:cs typeface="Arial" panose="020B0604020202020204" pitchFamily="34" charset="0"/>
            </a:endParaRPr>
          </a:p>
          <a:p>
            <a:pPr marL="637854" lvl="1" indent="-175411">
              <a:buFont typeface="Arial" panose="020B0604020202020204" pitchFamily="34" charset="0"/>
              <a:buChar char="•"/>
            </a:pPr>
            <a:r>
              <a:rPr lang="en-US" sz="1100" dirty="0" smtClean="0">
                <a:latin typeface="Arial" panose="020B0604020202020204" pitchFamily="34" charset="0"/>
                <a:cs typeface="Arial" panose="020B0604020202020204" pitchFamily="34" charset="0"/>
              </a:rPr>
              <a:t>Truck and bus company counts are estimated</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based on motor carriers in the Motor Carrier Management Information System (MCMIS) with recent activity. Recent activity is defined as those carriers that have had an inspection, a crash, a compliance review, a safety audit, a MCS-150</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update, vehicle registration activity, or Unified Registration System payment activity in the past three</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years, or have current operating authority indicated in the Licensing and Insurance</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database.</a:t>
            </a:r>
          </a:p>
          <a:p>
            <a:pPr marL="637854" lvl="1" indent="-175411" defTabSz="462444">
              <a:buFont typeface="Arial" panose="020B0604020202020204" pitchFamily="34" charset="0"/>
              <a:buChar char="•"/>
              <a:defRPr/>
            </a:pPr>
            <a:endParaRPr lang="en-US" sz="1100" dirty="0" smtClean="0"/>
          </a:p>
          <a:p>
            <a:pPr marL="637854" lvl="1" indent="-175411" defTabSz="462444">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Driver counts are estimated based on carriers with recent activity in MCMIS, and extrapolation from State intrastate driver information. Interstate drivers include drivers who work for Mexican-domiciled carriers operating in the U.S. Intrastate drivers include drivers that work for interstate motor carriers.</a:t>
            </a:r>
          </a:p>
          <a:p>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a:t>
            </a:fld>
            <a:endParaRPr lang="en-US"/>
          </a:p>
        </p:txBody>
      </p:sp>
    </p:spTree>
    <p:extLst>
      <p:ext uri="{BB962C8B-B14F-4D97-AF65-F5344CB8AC3E}">
        <p14:creationId xmlns:p14="http://schemas.microsoft.com/office/powerpoint/2010/main" val="84371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CSA is FMCSA’s safety compliance and enforcement program that collects roadside inspection and crash information from 3.5 million inspections each year to identify large truck and bus carriers that pose the greatest risk to safety on the Nation’s roads. </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CSA then</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uses this information to </a:t>
            </a:r>
            <a:r>
              <a:rPr lang="en-US" sz="1100" kern="1200" dirty="0" smtClean="0">
                <a:effectLst/>
                <a:latin typeface="Arial" panose="020B0604020202020204" pitchFamily="34" charset="0"/>
                <a:cs typeface="Arial" panose="020B0604020202020204" pitchFamily="34" charset="0"/>
              </a:rPr>
              <a:t>prioritize carriers for interventions to address the problems we find.</a:t>
            </a:r>
          </a:p>
          <a:p>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CSA’s intervention tools are designed to effectively and efficiently bring carriers with safety problems into compliance before crashes occur and put out of service those carriers who fail to correct their safety problems.</a:t>
            </a:r>
            <a:endParaRPr lang="en-US" sz="1100" kern="1200" dirty="0" smtClean="0">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endParaRPr lang="en-US" sz="1100" kern="1200" dirty="0" smtClean="0">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kern="1200" dirty="0" smtClean="0">
                <a:effectLst/>
                <a:latin typeface="Arial" panose="020B0604020202020204" pitchFamily="34" charset="0"/>
                <a:cs typeface="Arial" panose="020B0604020202020204" pitchFamily="34" charset="0"/>
              </a:rPr>
              <a:t>FMCSA launched CSA in 2010, after more than five years of</a:t>
            </a:r>
            <a:r>
              <a:rPr lang="en-US" sz="1100" kern="1200" baseline="0" dirty="0" smtClean="0">
                <a:effectLst/>
                <a:latin typeface="Arial" panose="020B0604020202020204" pitchFamily="34" charset="0"/>
                <a:cs typeface="Arial" panose="020B0604020202020204" pitchFamily="34" charset="0"/>
              </a:rPr>
              <a:t> </a:t>
            </a:r>
            <a:r>
              <a:rPr lang="en-US" sz="1100" kern="1200" dirty="0" smtClean="0">
                <a:effectLst/>
                <a:latin typeface="Arial" panose="020B0604020202020204" pitchFamily="34" charset="0"/>
                <a:cs typeface="Arial" panose="020B0604020202020204" pitchFamily="34" charset="0"/>
              </a:rPr>
              <a:t>collaborative, transparent, and research-based development, and </a:t>
            </a:r>
            <a:r>
              <a:rPr lang="en-US" sz="1100" dirty="0" smtClean="0">
                <a:latin typeface="Arial" panose="020B0604020202020204" pitchFamily="34" charset="0"/>
                <a:cs typeface="Arial" panose="020B0604020202020204" pitchFamily="34" charset="0"/>
              </a:rPr>
              <a:t>30 months of </a:t>
            </a:r>
            <a:r>
              <a:rPr lang="en-US" sz="1100" kern="1200" dirty="0" smtClean="0">
                <a:effectLst/>
                <a:latin typeface="Arial" panose="020B0604020202020204" pitchFamily="34" charset="0"/>
                <a:cs typeface="Arial" panose="020B0604020202020204" pitchFamily="34" charset="0"/>
              </a:rPr>
              <a:t>testing in nine States.</a:t>
            </a:r>
          </a:p>
          <a:p>
            <a:r>
              <a:rPr lang="en-US" sz="1100" dirty="0" smtClean="0">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 conducted a robust outreach process that included listening sessions, and an 8-month preview for industry and the enforcement community, prior to the national rollout (not launch) of the program.</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 continually enhances CSA to make it easier for carriers, drivers, and law enforcement to understand and correct safety compliance issues.  </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5</a:t>
            </a:fld>
            <a:endParaRPr lang="en-US"/>
          </a:p>
        </p:txBody>
      </p:sp>
    </p:spTree>
    <p:extLst>
      <p:ext uri="{BB962C8B-B14F-4D97-AF65-F5344CB8AC3E}">
        <p14:creationId xmlns:p14="http://schemas.microsoft.com/office/powerpoint/2010/main" val="32186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6</a:t>
            </a:fld>
            <a:endParaRPr lang="en-US"/>
          </a:p>
        </p:txBody>
      </p:sp>
    </p:spTree>
    <p:extLst>
      <p:ext uri="{BB962C8B-B14F-4D97-AF65-F5344CB8AC3E}">
        <p14:creationId xmlns:p14="http://schemas.microsoft.com/office/powerpoint/2010/main" val="418480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kern="1200" dirty="0" smtClean="0">
                <a:solidFill>
                  <a:schemeClr val="tx1"/>
                </a:solidFill>
                <a:effectLst/>
                <a:latin typeface="Arial" panose="020B0604020202020204" pitchFamily="34" charset="0"/>
                <a:cs typeface="Arial" panose="020B0604020202020204" pitchFamily="34" charset="0"/>
              </a:rPr>
              <a:t>CSA consists of three elements that are designed to help you</a:t>
            </a:r>
            <a:r>
              <a:rPr lang="en-US" sz="1100" kern="1200" baseline="0" dirty="0" smtClean="0">
                <a:solidFill>
                  <a:schemeClr val="tx1"/>
                </a:solidFill>
                <a:effectLst/>
                <a:latin typeface="Arial" panose="020B0604020202020204" pitchFamily="34" charset="0"/>
                <a:cs typeface="Arial" panose="020B0604020202020204" pitchFamily="34" charset="0"/>
              </a:rPr>
              <a:t> and your company improve safety and compliance</a:t>
            </a:r>
            <a:r>
              <a:rPr lang="en-US" sz="1100" dirty="0" smtClean="0">
                <a:latin typeface="Arial" panose="020B0604020202020204" pitchFamily="34" charset="0"/>
                <a:cs typeface="Arial" panose="020B0604020202020204" pitchFamily="34" charset="0"/>
              </a:rPr>
              <a:t> with FMCSA’s regulations:</a:t>
            </a:r>
            <a:endParaRPr lang="en-US" sz="1100" kern="1200" baseline="0" dirty="0" smtClean="0">
              <a:solidFill>
                <a:schemeClr val="tx1"/>
              </a:solidFill>
              <a:effectLst/>
              <a:latin typeface="Arial" panose="020B0604020202020204" pitchFamily="34" charset="0"/>
              <a:cs typeface="Arial" panose="020B0604020202020204" pitchFamily="34" charset="0"/>
            </a:endParaRPr>
          </a:p>
          <a:p>
            <a:pPr lvl="0"/>
            <a:endParaRPr lang="en-US" sz="1100" kern="1200" dirty="0" smtClean="0">
              <a:solidFill>
                <a:schemeClr val="tx1"/>
              </a:solidFill>
              <a:effectLst/>
              <a:latin typeface="Arial" panose="020B0604020202020204" pitchFamily="34" charset="0"/>
              <a:cs typeface="Arial" panose="020B0604020202020204" pitchFamily="34" charset="0"/>
            </a:endParaRPr>
          </a:p>
          <a:p>
            <a:pPr marL="643192" lvl="1" indent="-175416">
              <a:buFont typeface="Arial" panose="020B0604020202020204" pitchFamily="34" charset="0"/>
              <a:buChar char="•"/>
            </a:pPr>
            <a:r>
              <a:rPr lang="en-US" sz="1100" kern="1200" dirty="0" smtClean="0">
                <a:solidFill>
                  <a:schemeClr val="tx1"/>
                </a:solidFill>
                <a:effectLst/>
                <a:latin typeface="Arial" panose="020B0604020202020204" pitchFamily="34" charset="0"/>
                <a:cs typeface="Arial" panose="020B0604020202020204" pitchFamily="34" charset="0"/>
              </a:rPr>
              <a:t>The Safety Measurement System (SMS)</a:t>
            </a:r>
          </a:p>
          <a:p>
            <a:pPr marL="643192" lvl="1" indent="-175416">
              <a:buFont typeface="Arial" panose="020B0604020202020204" pitchFamily="34" charset="0"/>
              <a:buChar char="•"/>
            </a:pPr>
            <a:r>
              <a:rPr lang="en-US" sz="1100" kern="1200" dirty="0" smtClean="0">
                <a:solidFill>
                  <a:schemeClr val="tx1"/>
                </a:solidFill>
                <a:effectLst/>
                <a:latin typeface="Arial" panose="020B0604020202020204" pitchFamily="34" charset="0"/>
                <a:cs typeface="Arial" panose="020B0604020202020204" pitchFamily="34" charset="0"/>
              </a:rPr>
              <a:t>Interventions process</a:t>
            </a:r>
          </a:p>
          <a:p>
            <a:pPr marL="643192" lvl="1" indent="-175416">
              <a:buFont typeface="Arial" panose="020B0604020202020204" pitchFamily="34" charset="0"/>
              <a:buChar char="•"/>
            </a:pPr>
            <a:r>
              <a:rPr lang="en-US" sz="1100" kern="1200" dirty="0" smtClean="0">
                <a:solidFill>
                  <a:schemeClr val="tx1"/>
                </a:solidFill>
                <a:effectLst/>
                <a:latin typeface="Arial" panose="020B0604020202020204" pitchFamily="34" charset="0"/>
                <a:cs typeface="Arial" panose="020B0604020202020204" pitchFamily="34" charset="0"/>
              </a:rPr>
              <a:t>The Safety </a:t>
            </a:r>
            <a:r>
              <a:rPr lang="en-US" sz="1100" kern="1200" dirty="0" smtClean="0">
                <a:solidFill>
                  <a:schemeClr val="tx1"/>
                </a:solidFill>
                <a:effectLst/>
                <a:latin typeface="Arial" panose="020B0604020202020204" pitchFamily="34" charset="0"/>
                <a:cs typeface="Arial" panose="020B0604020202020204" pitchFamily="34" charset="0"/>
              </a:rPr>
              <a:t>Fitness Determination (SFD)</a:t>
            </a:r>
          </a:p>
          <a:p>
            <a:r>
              <a:rPr lang="en-US" sz="1100" kern="1200" dirty="0" smtClean="0">
                <a:solidFill>
                  <a:schemeClr val="tx1"/>
                </a:solidFill>
                <a:effectLst/>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sz="1100" kern="1200" dirty="0" smtClean="0">
                <a:solidFill>
                  <a:schemeClr val="tx1"/>
                </a:solidFill>
                <a:effectLst/>
                <a:latin typeface="Arial" panose="020B0604020202020204" pitchFamily="34" charset="0"/>
                <a:cs typeface="Arial" panose="020B0604020202020204" pitchFamily="34" charset="0"/>
              </a:rPr>
              <a:t>Today we will focus on the heart of CSA—the SMS, but the interventions process and the SFD are also vital to improving safety and compliance.</a:t>
            </a:r>
          </a:p>
          <a:p>
            <a:pPr lvl="0"/>
            <a:endParaRPr lang="en-US" sz="1100" kern="1200" dirty="0" smtClean="0">
              <a:solidFill>
                <a:schemeClr val="tx1"/>
              </a:solidFill>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kern="1200" dirty="0" smtClean="0">
                <a:effectLst/>
                <a:latin typeface="Arial" panose="020B0604020202020204" pitchFamily="34" charset="0"/>
                <a:cs typeface="Arial" panose="020B0604020202020204" pitchFamily="34" charset="0"/>
              </a:rPr>
              <a:t>CSA’s interventions process uses a wide range of interventions to help you and your company develop strong safety practices and address safety problems before crashes occur.</a:t>
            </a:r>
          </a:p>
          <a:p>
            <a:pPr marL="175416" indent="-175416">
              <a:buFont typeface="Arial" panose="020B0604020202020204" pitchFamily="34" charset="0"/>
              <a:buChar char="•"/>
            </a:pPr>
            <a:endParaRPr lang="en-US" sz="1100" kern="1200" dirty="0" smtClean="0">
              <a:solidFill>
                <a:schemeClr val="tx1"/>
              </a:solidFill>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kern="1200" dirty="0" smtClean="0">
                <a:solidFill>
                  <a:schemeClr val="tx1"/>
                </a:solidFill>
                <a:effectLst/>
                <a:latin typeface="Arial" panose="020B0604020202020204" pitchFamily="34" charset="0"/>
                <a:cs typeface="Arial" panose="020B0604020202020204" pitchFamily="34" charset="0"/>
              </a:rPr>
              <a:t>Using </a:t>
            </a:r>
            <a:r>
              <a:rPr lang="en-US" sz="1100" dirty="0" smtClean="0">
                <a:latin typeface="Arial" panose="020B0604020202020204" pitchFamily="34" charset="0"/>
                <a:cs typeface="Arial" panose="020B0604020202020204" pitchFamily="34" charset="0"/>
              </a:rPr>
              <a:t>information </a:t>
            </a:r>
            <a:r>
              <a:rPr lang="en-US" sz="1100" kern="1200" dirty="0" smtClean="0">
                <a:solidFill>
                  <a:schemeClr val="tx1"/>
                </a:solidFill>
                <a:effectLst/>
                <a:latin typeface="Arial" panose="020B0604020202020204" pitchFamily="34" charset="0"/>
                <a:cs typeface="Arial" panose="020B0604020202020204" pitchFamily="34" charset="0"/>
              </a:rPr>
              <a:t>collected from 3.5 million roadside inspections and 100,000 crash reports each year, the CSA interventions process helps carriers correct unsafe behaviors and </a:t>
            </a:r>
            <a:r>
              <a:rPr lang="en-US" sz="1100" dirty="0" smtClean="0">
                <a:latin typeface="Arial" panose="020B0604020202020204" pitchFamily="34" charset="0"/>
                <a:cs typeface="Arial" panose="020B0604020202020204" pitchFamily="34" charset="0"/>
              </a:rPr>
              <a:t>takes carriers off the road who fail to correct them.</a:t>
            </a:r>
          </a:p>
          <a:p>
            <a:pPr lvl="0"/>
            <a:endParaRPr lang="en-US" sz="1100" kern="1200" dirty="0" smtClean="0">
              <a:solidFill>
                <a:schemeClr val="tx1"/>
              </a:solidFill>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have expanded the types and number of interventions used to reach greater numbers of at-risk operators. CSA interventions range from warning letters for carriers with emerging problems to Onsite Comprehensive Investigations for carriers with serious compliance problems. </a:t>
            </a: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marR="0" lvl="0" indent="-1754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Arial" panose="020B0604020202020204" pitchFamily="34" charset="0"/>
                <a:cs typeface="Arial" panose="020B0604020202020204" pitchFamily="34" charset="0"/>
              </a:rPr>
              <a:t>The SFD is the rule component of the program. It uses the safety rating process in 49 CFR Part 385. </a:t>
            </a:r>
          </a:p>
          <a:p>
            <a:pPr marL="0" indent="0">
              <a:buFont typeface="Arial" panose="020B0604020202020204" pitchFamily="34" charset="0"/>
              <a:buNone/>
            </a:pPr>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lvl="1"/>
            <a:endParaRPr lang="en-US" dirty="0"/>
          </a:p>
          <a:p>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7</a:t>
            </a:fld>
            <a:endParaRPr lang="en-US" dirty="0"/>
          </a:p>
        </p:txBody>
      </p:sp>
    </p:spTree>
    <p:extLst>
      <p:ext uri="{BB962C8B-B14F-4D97-AF65-F5344CB8AC3E}">
        <p14:creationId xmlns:p14="http://schemas.microsoft.com/office/powerpoint/2010/main" val="413805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SMS is the information collection and analysis component of CSA. The SMS uses compliance and crash information to prioritize FMCSA’s workload, and more efficiently apply resources to bring carriers and drivers into safety compliance to prevent</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crashes and save lives.</a:t>
            </a:r>
          </a:p>
          <a:p>
            <a:endParaRPr lang="en-US" sz="1100" dirty="0" smtClean="0">
              <a:solidFill>
                <a:srgbClr val="C00000"/>
              </a:solidFill>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SMS uses all roadside inspection and crash information from the more than 3.5 million inspections</a:t>
            </a:r>
            <a:r>
              <a:rPr lang="en-US" sz="1100" baseline="0" dirty="0" smtClean="0">
                <a:latin typeface="Arial" panose="020B0604020202020204" pitchFamily="34" charset="0"/>
                <a:cs typeface="Arial" panose="020B0604020202020204" pitchFamily="34" charset="0"/>
              </a:rPr>
              <a:t> and </a:t>
            </a:r>
            <a:r>
              <a:rPr lang="en-US" sz="1100" dirty="0" smtClean="0">
                <a:latin typeface="Arial" panose="020B0604020202020204" pitchFamily="34" charset="0"/>
                <a:cs typeface="Arial" panose="020B0604020202020204" pitchFamily="34" charset="0"/>
              </a:rPr>
              <a:t>100,000 crash reports to quantify the relative safety performance of carriers based on seven behaviors related to crash risk—we’ll cover specifics about these behaviors on the next slide.</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SMS results are updated once per month, and include results for the previous 24 months.</a:t>
            </a:r>
          </a:p>
          <a:p>
            <a:endParaRPr lang="en-US" sz="1100" dirty="0" smtClean="0">
              <a:latin typeface="Arial" panose="020B0604020202020204" pitchFamily="34" charset="0"/>
              <a:cs typeface="Arial" panose="020B0604020202020204" pitchFamily="34" charset="0"/>
            </a:endParaRPr>
          </a:p>
          <a:p>
            <a:pPr marL="643192" lvl="1"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Violation and crash information are weighed based on their severity and when these events occurred. </a:t>
            </a:r>
          </a:p>
          <a:p>
            <a:pPr marL="467776" lvl="1"/>
            <a:endParaRPr lang="en-US" sz="1100" dirty="0" smtClean="0">
              <a:latin typeface="Arial" panose="020B0604020202020204" pitchFamily="34" charset="0"/>
              <a:cs typeface="Arial" panose="020B0604020202020204" pitchFamily="34" charset="0"/>
            </a:endParaRPr>
          </a:p>
          <a:p>
            <a:pPr marL="175416" lvl="1" indent="-175416"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It is important for you to understand how your safety performance affects your carrier’s SMS results and your Pre-Employment Screening Program</a:t>
            </a:r>
            <a:r>
              <a:rPr lang="en-US" sz="1100" baseline="0" dirty="0" smtClean="0">
                <a:latin typeface="Arial" panose="020B0604020202020204" pitchFamily="34" charset="0"/>
                <a:cs typeface="Arial" panose="020B0604020202020204" pitchFamily="34" charset="0"/>
              </a:rPr>
              <a:t> (P</a:t>
            </a:r>
            <a:r>
              <a:rPr lang="en-US" sz="1100" dirty="0" smtClean="0">
                <a:latin typeface="Arial" panose="020B0604020202020204" pitchFamily="34" charset="0"/>
                <a:cs typeface="Arial" panose="020B0604020202020204" pitchFamily="34" charset="0"/>
              </a:rPr>
              <a:t>SP) record. You carry safety to the road, and your performance affects your carrier’s record. </a:t>
            </a:r>
          </a:p>
          <a:p>
            <a:pPr marL="632616" lvl="2" indent="-175416"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Safety violations adversely affect your company’s SMS results for two years</a:t>
            </a:r>
          </a:p>
          <a:p>
            <a:pPr marL="632616" lvl="2" indent="-175416"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All safety-based roadside inspection violations count, not just out-of-service (OOS) violations.</a:t>
            </a:r>
          </a:p>
          <a:p>
            <a:pPr marL="175416" lvl="1" indent="-175416"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5416" lvl="1" indent="-175416"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Note: Violations recorded on a roadside inspection report are used in the SMS, regardless of whether a State officer also issues a citation (i.e., ticket) or a verbal warning. The SMS does not use State-issued citations unless they are issued in conjunction with a roadside inspection report. </a:t>
            </a:r>
          </a:p>
          <a:p>
            <a:pPr marL="175416" lvl="1" indent="-175416"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5416" lvl="1" indent="-175416"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Motor carriers </a:t>
            </a:r>
            <a:r>
              <a:rPr lang="en-US" sz="1100" b="1" dirty="0" smtClean="0">
                <a:latin typeface="Arial" panose="020B0604020202020204" pitchFamily="34" charset="0"/>
                <a:cs typeface="Arial" panose="020B0604020202020204" pitchFamily="34" charset="0"/>
              </a:rPr>
              <a:t>DO NOT </a:t>
            </a:r>
            <a:r>
              <a:rPr lang="en-US" sz="1100" dirty="0" smtClean="0">
                <a:latin typeface="Arial" panose="020B0604020202020204" pitchFamily="34" charset="0"/>
                <a:cs typeface="Arial" panose="020B0604020202020204" pitchFamily="34" charset="0"/>
              </a:rPr>
              <a:t>inherit past violations of newly hired drivers.</a:t>
            </a:r>
          </a:p>
          <a:p>
            <a:pPr marL="175416" lvl="1" indent="-175416"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5416" lvl="1" indent="-175416"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The</a:t>
            </a:r>
            <a:r>
              <a:rPr lang="en-US" sz="1100" baseline="0" dirty="0" smtClean="0">
                <a:latin typeface="Arial" panose="020B0604020202020204" pitchFamily="34" charset="0"/>
                <a:cs typeface="Arial" panose="020B0604020202020204" pitchFamily="34" charset="0"/>
              </a:rPr>
              <a:t> SMS is not a safety rating and does not alter a carrier’s safety rating.</a:t>
            </a:r>
            <a:endParaRPr lang="en-US" sz="1100" dirty="0" smtClean="0">
              <a:latin typeface="Arial" panose="020B0604020202020204" pitchFamily="34" charset="0"/>
              <a:cs typeface="Arial" panose="020B0604020202020204" pitchFamily="34" charset="0"/>
            </a:endParaRPr>
          </a:p>
          <a:p>
            <a:pPr marL="175416" lvl="1" indent="-175416"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As a driver, you can view SMS results for your employer or prospective employer online at </a:t>
            </a:r>
            <a:r>
              <a:rPr lang="en-US" sz="1100" u="sng" dirty="0" smtClean="0">
                <a:latin typeface="Arial" panose="020B0604020202020204" pitchFamily="34" charset="0"/>
                <a:cs typeface="Arial" panose="020B0604020202020204" pitchFamily="34" charset="0"/>
                <a:hlinkClick r:id="rId3"/>
              </a:rPr>
              <a:t>https://ai.fmcsa.dot.gov/sms</a:t>
            </a:r>
            <a:r>
              <a:rPr lang="en-US" sz="1100" dirty="0" smtClean="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8</a:t>
            </a:fld>
            <a:endParaRPr lang="en-US"/>
          </a:p>
        </p:txBody>
      </p:sp>
    </p:spTree>
    <p:extLst>
      <p:ext uri="{BB962C8B-B14F-4D97-AF65-F5344CB8AC3E}">
        <p14:creationId xmlns:p14="http://schemas.microsoft.com/office/powerpoint/2010/main" val="825485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The SMS assesses motor carrier compliance with safety requirements by organizing roadside inspection, crash, and investigation information into seven Behavior</a:t>
            </a:r>
            <a:r>
              <a:rPr lang="en-US" baseline="0" dirty="0" smtClean="0">
                <a:latin typeface="Arial" panose="020B0604020202020204" pitchFamily="34" charset="0"/>
                <a:cs typeface="Arial" panose="020B0604020202020204" pitchFamily="34" charset="0"/>
              </a:rPr>
              <a:t> Analysis and Safety Improvement Categories (BASICs)</a:t>
            </a:r>
            <a:r>
              <a:rPr lang="en-US" dirty="0" smtClean="0">
                <a:latin typeface="Arial" panose="020B0604020202020204" pitchFamily="34" charset="0"/>
                <a:cs typeface="Arial" panose="020B0604020202020204" pitchFamily="34" charset="0"/>
              </a:rPr>
              <a:t>. The BASICs are a simple way to remember many</a:t>
            </a:r>
            <a:r>
              <a:rPr lang="en-US" baseline="0" dirty="0" smtClean="0">
                <a:latin typeface="Arial" panose="020B0604020202020204" pitchFamily="34" charset="0"/>
                <a:cs typeface="Arial" panose="020B0604020202020204" pitchFamily="34" charset="0"/>
              </a:rPr>
              <a:t> of the </a:t>
            </a:r>
            <a:r>
              <a:rPr lang="en-US" dirty="0" smtClean="0">
                <a:latin typeface="Arial" panose="020B0604020202020204" pitchFamily="34" charset="0"/>
                <a:cs typeface="Arial" panose="020B0604020202020204" pitchFamily="34" charset="0"/>
              </a:rPr>
              <a:t>safety rules you must follow.</a:t>
            </a:r>
          </a:p>
          <a:p>
            <a:endParaRPr lang="en-US"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The seven BASICs of safety are:  </a:t>
            </a:r>
          </a:p>
          <a:p>
            <a:pPr marL="175416" indent="-175416">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643192" lvl="1"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Unsafe Driving</a:t>
            </a:r>
          </a:p>
          <a:p>
            <a:pPr marL="643192" lvl="1"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Crash Indicator (Not public)</a:t>
            </a:r>
          </a:p>
          <a:p>
            <a:pPr marL="643192" lvl="1"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Hours-of-Service Compliance</a:t>
            </a:r>
          </a:p>
          <a:p>
            <a:pPr marL="643192" lvl="1"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Vehicle Maintenance</a:t>
            </a:r>
          </a:p>
          <a:p>
            <a:pPr marL="643192" lvl="1"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Controlled Substances/Alcohol</a:t>
            </a:r>
          </a:p>
          <a:p>
            <a:pPr marL="643192" lvl="1"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Hazardous Materials (HM) Compliance (Not public)</a:t>
            </a:r>
          </a:p>
          <a:p>
            <a:pPr marL="643192" lvl="1"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Driver Fitness</a:t>
            </a:r>
          </a:p>
          <a:p>
            <a:r>
              <a:rPr lang="en-US" dirty="0" smtClean="0">
                <a:latin typeface="Arial" panose="020B0604020202020204" pitchFamily="34" charset="0"/>
                <a:cs typeface="Arial" panose="020B0604020202020204" pitchFamily="34" charset="0"/>
              </a:rPr>
              <a:t> </a:t>
            </a:r>
          </a:p>
          <a:p>
            <a:pPr marL="175416"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Remember, when it comes to your safety record, all safety-based roadside inspection violations count, not just OOS violations.</a:t>
            </a:r>
            <a:endParaRPr lang="en-US" dirty="0" smtClean="0">
              <a:solidFill>
                <a:srgbClr val="FF0000"/>
              </a:solidFill>
              <a:latin typeface="Arial" panose="020B0604020202020204" pitchFamily="34" charset="0"/>
              <a:cs typeface="Arial" panose="020B0604020202020204" pitchFamily="34" charset="0"/>
            </a:endParaRPr>
          </a:p>
          <a:p>
            <a:pPr marL="175416" indent="-175416">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dirty="0" smtClean="0">
                <a:latin typeface="Arial" panose="020B0604020202020204" pitchFamily="34" charset="0"/>
                <a:cs typeface="Arial" panose="020B0604020202020204" pitchFamily="34" charset="0"/>
              </a:rPr>
              <a:t>On the next </a:t>
            </a:r>
            <a:r>
              <a:rPr lang="en-US" baseline="0" dirty="0" smtClean="0">
                <a:latin typeface="Arial" panose="020B0604020202020204" pitchFamily="34" charset="0"/>
                <a:cs typeface="Arial" panose="020B0604020202020204" pitchFamily="34" charset="0"/>
              </a:rPr>
              <a:t>slide, we will show you how you can view a carrier’s public BASIC information on FMCSA’s SMS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9</a:t>
            </a:fld>
            <a:endParaRPr lang="en-US"/>
          </a:p>
        </p:txBody>
      </p:sp>
    </p:spTree>
    <p:extLst>
      <p:ext uri="{BB962C8B-B14F-4D97-AF65-F5344CB8AC3E}">
        <p14:creationId xmlns:p14="http://schemas.microsoft.com/office/powerpoint/2010/main" val="3350594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2" name="Picture 1" descr="g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400"/>
            <a:ext cx="9144000" cy="5537200"/>
          </a:xfrm>
          <a:prstGeom prst="rect">
            <a:avLst/>
          </a:prstGeom>
        </p:spPr>
      </p:pic>
      <p:sp>
        <p:nvSpPr>
          <p:cNvPr id="6" name="Text Placeholder 5"/>
          <p:cNvSpPr>
            <a:spLocks noGrp="1"/>
          </p:cNvSpPr>
          <p:nvPr>
            <p:ph type="body" sz="quarter" idx="13" hasCustomPrompt="1"/>
          </p:nvPr>
        </p:nvSpPr>
        <p:spPr>
          <a:xfrm>
            <a:off x="431800" y="4089400"/>
            <a:ext cx="7975600" cy="635000"/>
          </a:xfrm>
          <a:prstGeom prst="rect">
            <a:avLst/>
          </a:prstGeom>
        </p:spPr>
        <p:txBody>
          <a:bodyPr vert="horz"/>
          <a:lstStyle>
            <a:lvl1pPr marL="0" indent="0">
              <a:buNone/>
              <a:defRPr baseline="0">
                <a:solidFill>
                  <a:schemeClr val="bg1"/>
                </a:solidFill>
                <a:latin typeface="Arial Black"/>
              </a:defRPr>
            </a:lvl1pPr>
          </a:lstStyle>
          <a:p>
            <a:pPr lvl="0"/>
            <a:r>
              <a:rPr lang="en-US" dirty="0" smtClean="0"/>
              <a:t>Click to Edit Title Slide Name</a:t>
            </a:r>
          </a:p>
        </p:txBody>
      </p:sp>
      <p:sp>
        <p:nvSpPr>
          <p:cNvPr id="7" name="Text Placeholder 10"/>
          <p:cNvSpPr>
            <a:spLocks noGrp="1"/>
          </p:cNvSpPr>
          <p:nvPr>
            <p:ph type="body" sz="quarter" idx="14" hasCustomPrompt="1"/>
          </p:nvPr>
        </p:nvSpPr>
        <p:spPr>
          <a:xfrm>
            <a:off x="431800" y="4724400"/>
            <a:ext cx="7340600" cy="609600"/>
          </a:xfrm>
          <a:prstGeom prst="rect">
            <a:avLst/>
          </a:prstGeom>
        </p:spPr>
        <p:txBody>
          <a:bodyPr vert="horz"/>
          <a:lstStyle>
            <a:lvl1pPr marL="0" indent="0">
              <a:buNone/>
              <a:defRPr sz="2800" b="1" baseline="0">
                <a:solidFill>
                  <a:srgbClr val="FEB825"/>
                </a:solidFill>
                <a:latin typeface="Arial"/>
                <a:cs typeface="Arial"/>
              </a:defRPr>
            </a:lvl1pPr>
          </a:lstStyle>
          <a:p>
            <a:pPr lvl="0"/>
            <a:r>
              <a:rPr lang="en-US" dirty="0" smtClean="0"/>
              <a:t>Click to Edit Date of Presentation</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ed Copy">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0" y="1371600"/>
            <a:ext cx="8001000" cy="4236720"/>
          </a:xfrm>
          <a:prstGeom prst="rect">
            <a:avLst/>
          </a:prstGeom>
        </p:spPr>
        <p:txBody>
          <a:bodyPr vert="horz"/>
          <a:lstStyle>
            <a:lvl1pPr marL="164592" indent="-457200">
              <a:lnSpc>
                <a:spcPct val="110000"/>
              </a:lnSpc>
              <a:spcBef>
                <a:spcPts val="600"/>
              </a:spcBef>
              <a:buSzPct val="100000"/>
              <a:defRPr sz="2400" b="0">
                <a:solidFill>
                  <a:schemeClr val="tx1">
                    <a:lumMod val="65000"/>
                    <a:lumOff val="35000"/>
                  </a:schemeClr>
                </a:solidFill>
                <a:latin typeface="Arial"/>
                <a:cs typeface="Arial"/>
              </a:defRPr>
            </a:lvl1pPr>
            <a:lvl2pPr indent="-457200">
              <a:lnSpc>
                <a:spcPct val="110000"/>
              </a:lnSpc>
              <a:spcBef>
                <a:spcPts val="600"/>
              </a:spcBef>
              <a:buSzPct val="100000"/>
              <a:defRPr sz="2400" b="0">
                <a:solidFill>
                  <a:schemeClr val="tx1">
                    <a:lumMod val="65000"/>
                    <a:lumOff val="35000"/>
                  </a:schemeClr>
                </a:solidFill>
                <a:latin typeface="Arial"/>
                <a:cs typeface="Arial"/>
              </a:defRPr>
            </a:lvl2pPr>
            <a:lvl3pPr indent="-457200">
              <a:lnSpc>
                <a:spcPct val="110000"/>
              </a:lnSpc>
              <a:spcBef>
                <a:spcPts val="600"/>
              </a:spcBef>
              <a:buSzPct val="100000"/>
              <a:defRPr sz="2200" b="0">
                <a:solidFill>
                  <a:schemeClr val="tx1">
                    <a:lumMod val="65000"/>
                    <a:lumOff val="35000"/>
                  </a:schemeClr>
                </a:solidFill>
                <a:latin typeface="Arial"/>
                <a:cs typeface="Arial"/>
              </a:defRPr>
            </a:lvl3pPr>
            <a:lvl4pPr indent="-457200">
              <a:lnSpc>
                <a:spcPct val="110000"/>
              </a:lnSpc>
              <a:spcBef>
                <a:spcPts val="600"/>
              </a:spcBef>
              <a:buSzPct val="100000"/>
              <a:defRPr sz="2000" b="0">
                <a:solidFill>
                  <a:schemeClr val="tx1">
                    <a:lumMod val="65000"/>
                    <a:lumOff val="35000"/>
                  </a:schemeClr>
                </a:solidFill>
                <a:latin typeface="Arial"/>
                <a:cs typeface="Arial"/>
              </a:defRPr>
            </a:lvl4pPr>
            <a:lvl5pPr indent="-457200">
              <a:lnSpc>
                <a:spcPct val="110000"/>
              </a:lnSpc>
              <a:spcBef>
                <a:spcPts val="600"/>
              </a:spcBef>
              <a:buSzPct val="100000"/>
              <a:defRPr sz="1600" b="0">
                <a:solidFill>
                  <a:schemeClr val="tx1">
                    <a:lumMod val="65000"/>
                    <a:lumOff val="35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3" name="Text Placeholder 11"/>
          <p:cNvSpPr>
            <a:spLocks noGrp="1"/>
          </p:cNvSpPr>
          <p:nvPr>
            <p:ph type="body" sz="quarter" idx="10"/>
          </p:nvPr>
        </p:nvSpPr>
        <p:spPr>
          <a:xfrm>
            <a:off x="228600" y="1379468"/>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smtClean="0"/>
              <a:t>Click to edit Master text styles</a:t>
            </a:r>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11"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smtClean="0"/>
              <a:t>Click to edit Master title style</a:t>
            </a:r>
            <a:endParaRPr lang="en-US" dirty="0"/>
          </a:p>
        </p:txBody>
      </p:sp>
      <p:sp>
        <p:nvSpPr>
          <p:cNvPr id="7" name="Text Placeholder 11"/>
          <p:cNvSpPr>
            <a:spLocks noGrp="1"/>
          </p:cNvSpPr>
          <p:nvPr>
            <p:ph type="body" sz="quarter" idx="11"/>
          </p:nvPr>
        </p:nvSpPr>
        <p:spPr>
          <a:xfrm>
            <a:off x="3200400" y="1379468"/>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smtClean="0"/>
              <a:t>Click to edit Master text styles</a:t>
            </a:r>
          </a:p>
        </p:txBody>
      </p:sp>
      <p:sp>
        <p:nvSpPr>
          <p:cNvPr id="8" name="Text Placeholder 11"/>
          <p:cNvSpPr>
            <a:spLocks noGrp="1"/>
          </p:cNvSpPr>
          <p:nvPr>
            <p:ph type="body" sz="quarter" idx="12"/>
          </p:nvPr>
        </p:nvSpPr>
        <p:spPr>
          <a:xfrm>
            <a:off x="6172200" y="1371600"/>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Title + one Column">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Content Placeholder 19"/>
          <p:cNvSpPr>
            <a:spLocks noGrp="1"/>
          </p:cNvSpPr>
          <p:nvPr>
            <p:ph sz="quarter" idx="11"/>
          </p:nvPr>
        </p:nvSpPr>
        <p:spPr>
          <a:xfrm>
            <a:off x="228600" y="685801"/>
            <a:ext cx="8001000" cy="685800"/>
          </a:xfrm>
          <a:prstGeom prst="rect">
            <a:avLst/>
          </a:prstGeom>
        </p:spPr>
        <p:txBody>
          <a:bodyPr vert="horz"/>
          <a:lstStyle>
            <a:lvl1pPr marL="0" indent="0">
              <a:lnSpc>
                <a:spcPts val="2600"/>
              </a:lnSpc>
              <a:spcBef>
                <a:spcPts val="0"/>
              </a:spcBef>
              <a:buNone/>
              <a:defRPr sz="2800" b="0" baseline="0">
                <a:solidFill>
                  <a:schemeClr val="tx1">
                    <a:lumMod val="65000"/>
                    <a:lumOff val="35000"/>
                  </a:schemeClr>
                </a:solidFill>
                <a:latin typeface="Arial Black"/>
                <a:cs typeface="Arial Black"/>
              </a:defRPr>
            </a:lvl1pPr>
          </a:lstStyle>
          <a:p>
            <a:pPr lvl="0"/>
            <a:r>
              <a:rPr lang="en-US" smtClean="0"/>
              <a:t>Click to edit Master text styles</a:t>
            </a:r>
          </a:p>
        </p:txBody>
      </p:sp>
      <p:sp>
        <p:nvSpPr>
          <p:cNvPr id="7" name="Text Placeholder 11"/>
          <p:cNvSpPr>
            <a:spLocks noGrp="1"/>
          </p:cNvSpPr>
          <p:nvPr>
            <p:ph type="body" sz="quarter" idx="10"/>
          </p:nvPr>
        </p:nvSpPr>
        <p:spPr>
          <a:xfrm>
            <a:off x="228600" y="1409701"/>
            <a:ext cx="8001000" cy="4236720"/>
          </a:xfrm>
          <a:prstGeom prst="rect">
            <a:avLst/>
          </a:prstGeom>
        </p:spPr>
        <p:txBody>
          <a:bodyPr vert="horz"/>
          <a:lstStyle>
            <a:lvl1pPr marL="0" indent="0" algn="l">
              <a:lnSpc>
                <a:spcPct val="110000"/>
              </a:lnSpc>
              <a:buNone/>
              <a:defRPr sz="2400" b="0">
                <a:solidFill>
                  <a:schemeClr val="tx1">
                    <a:lumMod val="65000"/>
                    <a:lumOff val="35000"/>
                  </a:schemeClr>
                </a:solidFill>
                <a:latin typeface="Arial"/>
                <a:cs typeface="Arial"/>
              </a:defRPr>
            </a:lvl1pPr>
            <a:lvl2pPr marL="457200" indent="0" algn="l">
              <a:lnSpc>
                <a:spcPct val="110000"/>
              </a:lnSpc>
              <a:buNone/>
              <a:defRPr sz="2400" b="0">
                <a:solidFill>
                  <a:schemeClr val="tx1">
                    <a:lumMod val="65000"/>
                    <a:lumOff val="35000"/>
                  </a:schemeClr>
                </a:solidFill>
                <a:latin typeface="Arial"/>
                <a:cs typeface="Arial"/>
              </a:defRPr>
            </a:lvl2pPr>
            <a:lvl3pPr marL="914400" indent="0" algn="l">
              <a:lnSpc>
                <a:spcPct val="110000"/>
              </a:lnSpc>
              <a:buNone/>
              <a:defRPr sz="2400" b="0">
                <a:solidFill>
                  <a:schemeClr val="tx1">
                    <a:lumMod val="65000"/>
                    <a:lumOff val="35000"/>
                  </a:schemeClr>
                </a:solidFill>
                <a:latin typeface="Arial"/>
                <a:cs typeface="Arial"/>
              </a:defRPr>
            </a:lvl3pPr>
            <a:lvl4pPr marL="1371600" indent="0" algn="l">
              <a:lnSpc>
                <a:spcPct val="110000"/>
              </a:lnSpc>
              <a:buNone/>
              <a:defRPr sz="2400" b="0">
                <a:solidFill>
                  <a:schemeClr val="tx1">
                    <a:lumMod val="65000"/>
                    <a:lumOff val="35000"/>
                  </a:schemeClr>
                </a:solidFill>
                <a:latin typeface="Arial"/>
                <a:cs typeface="Arial"/>
              </a:defRPr>
            </a:lvl4pPr>
            <a:lvl5pPr marL="1828800" indent="0" algn="l">
              <a:lnSpc>
                <a:spcPct val="110000"/>
              </a:lnSpc>
              <a:buNone/>
              <a:defRPr sz="2400" b="0">
                <a:solidFill>
                  <a:schemeClr val="tx1">
                    <a:lumMod val="65000"/>
                    <a:lumOff val="35000"/>
                  </a:schemeClr>
                </a:solidFill>
                <a:latin typeface="Arial"/>
                <a:cs typeface="Aria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a:t>
            </a:r>
            <a:r>
              <a:rPr lang="is-IS" dirty="0" smtClean="0"/>
              <a:t>etiam porta sem malesuada magna mollis euismod. Aenean lacinia bibendum nulla sed consectetur. Vestibulum id ligula porta felis euismod semper. </a:t>
            </a:r>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smtClean="0"/>
              <a:t>Click icon to add picture</a:t>
            </a:r>
            <a:endParaRPr lang="en-US" dirty="0"/>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chemeClr val="tx1">
                    <a:lumMod val="65000"/>
                    <a:lumOff val="35000"/>
                  </a:schemeClr>
                </a:solidFill>
                <a:latin typeface="Arial Black"/>
                <a:cs typeface="Arial Black"/>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a:t>
            </a:r>
            <a:r>
              <a:rPr lang="is-IS" dirty="0" smtClean="0"/>
              <a:t>etiam porta sem malesuada magna mollis euismod. Aenean lacinia bibendum nulla sed consectetur. Vestibulum id ligula porta felis euismod semper. </a:t>
            </a:r>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smtClean="0"/>
              <a:t>Click icon to add picture</a:t>
            </a:r>
            <a:endParaRPr lang="en-US" dirty="0"/>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rgbClr val="F48625"/>
                </a:solidFill>
                <a:latin typeface="Arial Black"/>
                <a:cs typeface="Arial Black"/>
              </a:defRPr>
            </a:lvl1pPr>
          </a:lstStyle>
          <a:p>
            <a:pPr lvl="0"/>
            <a:r>
              <a:rPr lang="en-US" smtClean="0"/>
              <a:t>Click to edit Master text styles</a:t>
            </a:r>
          </a:p>
        </p:txBody>
      </p:sp>
    </p:spTree>
    <p:extLst>
      <p:ext uri="{BB962C8B-B14F-4D97-AF65-F5344CB8AC3E}">
        <p14:creationId xmlns:p14="http://schemas.microsoft.com/office/powerpoint/2010/main" val="35770157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ue backgroun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33400"/>
            <a:ext cx="9144000" cy="5524500"/>
          </a:xfrm>
          <a:prstGeom prst="rect">
            <a:avLst/>
          </a:prstGeom>
          <a:solidFill>
            <a:srgbClr val="7684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hasCustomPrompt="1"/>
          </p:nvPr>
        </p:nvSpPr>
        <p:spPr>
          <a:xfrm>
            <a:off x="228600" y="1219200"/>
            <a:ext cx="8229600" cy="4343400"/>
          </a:xfrm>
          <a:prstGeom prst="rect">
            <a:avLst/>
          </a:prstGeom>
        </p:spPr>
        <p:txBody>
          <a:bodyPr vert="horz"/>
          <a:lstStyle>
            <a:lvl1pPr marL="0" indent="0">
              <a:lnSpc>
                <a:spcPts val="4000"/>
              </a:lnSpc>
              <a:spcBef>
                <a:spcPts val="0"/>
              </a:spcBef>
              <a:buNone/>
              <a:defRPr sz="2400" b="0"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endParaRPr lang="en-US" dirty="0" smtClean="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y background">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8"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7" name="Rectangle 6"/>
          <p:cNvSpPr/>
          <p:nvPr userDrawn="1"/>
        </p:nvSpPr>
        <p:spPr>
          <a:xfrm>
            <a:off x="0" y="533400"/>
            <a:ext cx="9144000" cy="5524500"/>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19"/>
          <p:cNvSpPr>
            <a:spLocks noGrp="1"/>
          </p:cNvSpPr>
          <p:nvPr>
            <p:ph sz="quarter" idx="11" hasCustomPrompt="1"/>
          </p:nvPr>
        </p:nvSpPr>
        <p:spPr>
          <a:xfrm>
            <a:off x="228600" y="1219200"/>
            <a:ext cx="8229600" cy="4343400"/>
          </a:xfrm>
          <a:prstGeom prst="rect">
            <a:avLst/>
          </a:prstGeom>
        </p:spPr>
        <p:txBody>
          <a:bodyPr vert="horz"/>
          <a:lstStyle>
            <a:lvl1pPr marL="0" indent="0">
              <a:lnSpc>
                <a:spcPts val="4000"/>
              </a:lnSpc>
              <a:spcBef>
                <a:spcPts val="0"/>
              </a:spcBef>
              <a:buNone/>
              <a:defRPr sz="2400" b="0"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r>
              <a:rPr lang="en-US" dirty="0" smtClean="0"/>
              <a:t>z</a:t>
            </a:r>
          </a:p>
        </p:txBody>
      </p:sp>
      <p:sp>
        <p:nvSpPr>
          <p:cNvPr id="6" name="Title 29"/>
          <p:cNvSpPr>
            <a:spLocks noGrp="1"/>
          </p:cNvSpPr>
          <p:nvPr>
            <p:ph type="title"/>
          </p:nvPr>
        </p:nvSpPr>
        <p:spPr>
          <a:xfrm>
            <a:off x="228600" y="609601"/>
            <a:ext cx="8229600" cy="609599"/>
          </a:xfrm>
          <a:prstGeom prst="rect">
            <a:avLst/>
          </a:prstGeom>
        </p:spPr>
        <p:txBody>
          <a:bodyPr vert="horz"/>
          <a:lstStyle>
            <a:lvl1pPr algn="l">
              <a:defRPr sz="2800">
                <a:solidFill>
                  <a:srgbClr val="FEB825"/>
                </a:solidFill>
                <a:latin typeface="Arial Black"/>
                <a:cs typeface="Arial Black"/>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3"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smtClean="0"/>
              <a:t>Click to edit Master title style</a:t>
            </a:r>
            <a:endParaRPr lang="en-US" dirty="0"/>
          </a:p>
        </p:txBody>
      </p:sp>
      <p:sp>
        <p:nvSpPr>
          <p:cNvPr id="7" name="Picture Placeholder 9"/>
          <p:cNvSpPr>
            <a:spLocks noGrp="1"/>
          </p:cNvSpPr>
          <p:nvPr>
            <p:ph type="pic" sz="quarter" idx="12"/>
          </p:nvPr>
        </p:nvSpPr>
        <p:spPr>
          <a:xfrm>
            <a:off x="228600" y="1523999"/>
            <a:ext cx="8763000" cy="3733801"/>
          </a:xfrm>
          <a:prstGeom prst="rect">
            <a:avLst/>
          </a:prstGeom>
        </p:spPr>
        <p:txBody>
          <a:bodyPr vert="horz"/>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6318596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stretch>
            <a:fillRect/>
          </a:stretch>
        </p:blipFill>
        <p:spPr>
          <a:xfrm>
            <a:off x="0" y="0"/>
            <a:ext cx="9144000" cy="542636"/>
          </a:xfrm>
          <a:prstGeom prst="rect">
            <a:avLst/>
          </a:prstGeom>
        </p:spPr>
      </p:pic>
      <p:pic>
        <p:nvPicPr>
          <p:cNvPr id="11" name="Picture 10" descr="This is the logo for the U.S. Department of Transportation Federal Motor Carrier Safety Administration and the footer for this presentatio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058525"/>
            <a:ext cx="9144000" cy="799475"/>
          </a:xfrm>
          <a:prstGeom prst="rect">
            <a:avLst/>
          </a:prstGeom>
        </p:spPr>
      </p:pic>
      <p:pic>
        <p:nvPicPr>
          <p:cNvPr id="17" name="Picture 16" descr="This is the Compliance, Safety, Accountability (CSA)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3038" y="106008"/>
            <a:ext cx="1073150" cy="3009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9" r:id="rId4"/>
    <p:sldLayoutId id="2147483658" r:id="rId5"/>
    <p:sldLayoutId id="2147483667" r:id="rId6"/>
    <p:sldLayoutId id="2147483657" r:id="rId7"/>
    <p:sldLayoutId id="2147483656" r:id="rId8"/>
    <p:sldLayoutId id="2147483666" r:id="rId9"/>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sp.fmcsa.dot.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sp.fmcsa.dot.gov/psp/default.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ataqs.fmcsa.dot.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sa.fmcsa.dot.gov/?driv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sa.fmcsa.dot.gov/?driversafety" TargetMode="External"/><Relationship Id="rId7" Type="http://schemas.openxmlformats.org/officeDocument/2006/relationships/hyperlink" Target="http://www.fmcsa.dot.gov/about/contact/offices/displayfieldroster.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csa.fmcsa.dot.gov/?toolkit1" TargetMode="External"/><Relationship Id="rId5" Type="http://schemas.openxmlformats.org/officeDocument/2006/relationships/hyperlink" Target="http://csa.fmcsa.dot.gov/CSA_Feedback.aspx" TargetMode="External"/><Relationship Id="rId4" Type="http://schemas.openxmlformats.org/officeDocument/2006/relationships/hyperlink" Target="http://csa.fmcsa.dot.gov/subscription.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fmcsa.dot.gov/sites/fmcsa.dot.gov/files/docs/FMCSA%20Pocket%20Guide%20to%20Large%20Truck%20and%20Bus%20Statistics%20-%20October%202014%20Update%20(2).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tiff"/><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ai.fmcsa.dot.gov/s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1800" y="3886200"/>
            <a:ext cx="7975600" cy="635000"/>
          </a:xfrm>
        </p:spPr>
        <p:txBody>
          <a:bodyPr/>
          <a:lstStyle/>
          <a:p>
            <a:pPr algn="ctr"/>
            <a:r>
              <a:rPr lang="en-US" dirty="0" smtClean="0"/>
              <a:t>Compliance, Safety, Accountability (CSA) and Drivers</a:t>
            </a:r>
            <a:endParaRPr lang="en-US" dirty="0"/>
          </a:p>
        </p:txBody>
      </p:sp>
      <p:sp>
        <p:nvSpPr>
          <p:cNvPr id="5" name="Text Placeholder 4"/>
          <p:cNvSpPr>
            <a:spLocks noGrp="1"/>
          </p:cNvSpPr>
          <p:nvPr>
            <p:ph type="body" sz="quarter" idx="14"/>
          </p:nvPr>
        </p:nvSpPr>
        <p:spPr>
          <a:xfrm>
            <a:off x="439420" y="5029200"/>
            <a:ext cx="7340600" cy="609600"/>
          </a:xfrm>
        </p:spPr>
        <p:txBody>
          <a:bodyPr/>
          <a:lstStyle/>
          <a:p>
            <a:pPr algn="ctr"/>
            <a:r>
              <a:rPr lang="en-US" dirty="0" smtClean="0"/>
              <a:t>Spring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10</a:t>
            </a:fld>
            <a:endParaRPr lang="en-US" dirty="0"/>
          </a:p>
        </p:txBody>
      </p:sp>
      <p:pic>
        <p:nvPicPr>
          <p:cNvPr id="6" name="Content Placeholder 5"/>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06222" y="1219200"/>
            <a:ext cx="7474356" cy="4343400"/>
          </a:xfrm>
        </p:spPr>
      </p:pic>
      <p:sp>
        <p:nvSpPr>
          <p:cNvPr id="4" name="Title 3"/>
          <p:cNvSpPr>
            <a:spLocks noGrp="1"/>
          </p:cNvSpPr>
          <p:nvPr>
            <p:ph type="title"/>
          </p:nvPr>
        </p:nvSpPr>
        <p:spPr>
          <a:xfrm>
            <a:off x="228600" y="533400"/>
            <a:ext cx="8229600" cy="609599"/>
          </a:xfrm>
        </p:spPr>
        <p:txBody>
          <a:bodyPr/>
          <a:lstStyle/>
          <a:p>
            <a:r>
              <a:rPr lang="en-US" dirty="0"/>
              <a:t>Sample Carrier SMS Results</a:t>
            </a:r>
          </a:p>
        </p:txBody>
      </p:sp>
    </p:spTree>
    <p:extLst>
      <p:ext uri="{BB962C8B-B14F-4D97-AF65-F5344CB8AC3E}">
        <p14:creationId xmlns:p14="http://schemas.microsoft.com/office/powerpoint/2010/main" val="497931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11</a:t>
            </a:fld>
            <a:endParaRPr lang="en-US" dirty="0"/>
          </a:p>
        </p:txBody>
      </p:sp>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524000" y="1077242"/>
            <a:ext cx="5638800" cy="4942558"/>
          </a:xfrm>
        </p:spPr>
      </p:pic>
      <p:sp>
        <p:nvSpPr>
          <p:cNvPr id="4" name="Title 3"/>
          <p:cNvSpPr>
            <a:spLocks noGrp="1"/>
          </p:cNvSpPr>
          <p:nvPr>
            <p:ph type="title"/>
          </p:nvPr>
        </p:nvSpPr>
        <p:spPr>
          <a:xfrm>
            <a:off x="228600" y="533400"/>
            <a:ext cx="8229600" cy="609599"/>
          </a:xfrm>
        </p:spPr>
        <p:txBody>
          <a:bodyPr/>
          <a:lstStyle/>
          <a:p>
            <a:r>
              <a:rPr lang="en-US" dirty="0"/>
              <a:t>Sample Carrier SMS Results (cont.)</a:t>
            </a:r>
          </a:p>
        </p:txBody>
      </p:sp>
    </p:spTree>
    <p:extLst>
      <p:ext uri="{BB962C8B-B14F-4D97-AF65-F5344CB8AC3E}">
        <p14:creationId xmlns:p14="http://schemas.microsoft.com/office/powerpoint/2010/main" val="2050131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pPr/>
              <a:t>12</a:t>
            </a:fld>
            <a:endParaRPr lang="en-US" dirty="0"/>
          </a:p>
        </p:txBody>
      </p:sp>
      <p:sp>
        <p:nvSpPr>
          <p:cNvPr id="4" name="Title 3"/>
          <p:cNvSpPr>
            <a:spLocks noGrp="1"/>
          </p:cNvSpPr>
          <p:nvPr>
            <p:ph type="title"/>
          </p:nvPr>
        </p:nvSpPr>
        <p:spPr>
          <a:xfrm>
            <a:off x="228600" y="3086100"/>
            <a:ext cx="7982764" cy="685800"/>
          </a:xfrm>
        </p:spPr>
        <p:txBody>
          <a:bodyPr anchor="ctr"/>
          <a:lstStyle/>
          <a:p>
            <a:pPr algn="ctr"/>
            <a:r>
              <a:rPr lang="en-US" sz="4400" dirty="0" smtClean="0"/>
              <a:t>CSA and Your Safety Record</a:t>
            </a:r>
            <a:endParaRPr lang="en-US" sz="4400" dirty="0"/>
          </a:p>
        </p:txBody>
      </p:sp>
    </p:spTree>
    <p:extLst>
      <p:ext uri="{BB962C8B-B14F-4D97-AF65-F5344CB8AC3E}">
        <p14:creationId xmlns:p14="http://schemas.microsoft.com/office/powerpoint/2010/main" val="274851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886" y="1371600"/>
            <a:ext cx="6310314" cy="3657600"/>
          </a:xfrm>
        </p:spPr>
        <p:txBody>
          <a:bodyPr/>
          <a:lstStyle/>
          <a:p>
            <a:pPr marL="346075" lvl="1" indent="-346075" defTabSz="9144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Your safety performance keeps everyone safe on the </a:t>
            </a:r>
            <a:r>
              <a:rPr lang="en-US" sz="1800" dirty="0" smtClean="0">
                <a:latin typeface="Arial" panose="020B0604020202020204" pitchFamily="34" charset="0"/>
                <a:cs typeface="Arial" panose="020B0604020202020204" pitchFamily="34" charset="0"/>
              </a:rPr>
              <a:t>road—including you</a:t>
            </a:r>
            <a:endParaRPr lang="en-US" sz="1800" dirty="0">
              <a:latin typeface="Arial" panose="020B0604020202020204" pitchFamily="34" charset="0"/>
              <a:cs typeface="Arial" panose="020B0604020202020204" pitchFamily="34" charset="0"/>
            </a:endParaRPr>
          </a:p>
          <a:p>
            <a:pPr marL="346075" lvl="1" indent="-346075" defTabSz="9144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Your performance is part of your company’s record, so your safety compliance means a </a:t>
            </a:r>
            <a:r>
              <a:rPr lang="en-US" sz="1800" dirty="0" smtClean="0">
                <a:latin typeface="Arial" panose="020B0604020202020204" pitchFamily="34" charset="0"/>
                <a:cs typeface="Arial" panose="020B0604020202020204" pitchFamily="34" charset="0"/>
              </a:rPr>
              <a:t>lot</a:t>
            </a:r>
            <a:endParaRPr lang="en-US" sz="1800" dirty="0">
              <a:solidFill>
                <a:srgbClr val="FF0000"/>
              </a:solidFill>
              <a:latin typeface="Arial" panose="020B0604020202020204" pitchFamily="34" charset="0"/>
              <a:cs typeface="Arial" panose="020B0604020202020204" pitchFamily="34" charset="0"/>
            </a:endParaRPr>
          </a:p>
          <a:p>
            <a:pPr marL="346075" lvl="1" indent="-346075" defTabSz="9144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It’s up to you to ensure your safety record is </a:t>
            </a:r>
            <a:r>
              <a:rPr lang="en-US" sz="1800" dirty="0" smtClean="0">
                <a:latin typeface="Arial" panose="020B0604020202020204" pitchFamily="34" charset="0"/>
                <a:cs typeface="Arial" panose="020B0604020202020204" pitchFamily="34" charset="0"/>
              </a:rPr>
              <a:t>accurate</a:t>
            </a:r>
            <a:endParaRPr lang="en-US" sz="1800" dirty="0">
              <a:latin typeface="Arial" panose="020B0604020202020204" pitchFamily="34" charset="0"/>
              <a:cs typeface="Arial" panose="020B0604020202020204" pitchFamily="34" charset="0"/>
            </a:endParaRPr>
          </a:p>
          <a:p>
            <a:pPr marL="346075" lvl="1" indent="-346075" defTabSz="9144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You have two different records:</a:t>
            </a:r>
          </a:p>
          <a:p>
            <a:pPr marL="804863" lvl="2" indent="-342900" defTabSz="914400">
              <a:spcBef>
                <a:spcPts val="600"/>
              </a:spcBef>
              <a:buFont typeface="+mj-lt"/>
              <a:buAutoNum type="arabicPeriod"/>
            </a:pPr>
            <a:r>
              <a:rPr lang="en-US" sz="1600" dirty="0">
                <a:latin typeface="Arial" panose="020B0604020202020204" pitchFamily="34" charset="0"/>
                <a:cs typeface="Arial" panose="020B0604020202020204" pitchFamily="34" charset="0"/>
              </a:rPr>
              <a:t>State Motor Vehicle Record (MVR)</a:t>
            </a:r>
          </a:p>
          <a:p>
            <a:pPr marL="804863" lvl="2" indent="-342900" defTabSz="914400">
              <a:spcBef>
                <a:spcPts val="600"/>
              </a:spcBef>
              <a:buFont typeface="+mj-lt"/>
              <a:buAutoNum type="arabicPeriod"/>
            </a:pPr>
            <a:r>
              <a:rPr lang="en-US" sz="1600" dirty="0">
                <a:latin typeface="Arial" panose="020B0604020202020204" pitchFamily="34" charset="0"/>
                <a:cs typeface="Arial" panose="020B0604020202020204" pitchFamily="34" charset="0"/>
              </a:rPr>
              <a:t>Federal </a:t>
            </a:r>
            <a:r>
              <a:rPr lang="en-US" sz="1600" dirty="0" smtClean="0">
                <a:latin typeface="Arial" panose="020B0604020202020204" pitchFamily="34" charset="0"/>
                <a:cs typeface="Arial" panose="020B0604020202020204" pitchFamily="34" charset="0"/>
              </a:rPr>
              <a:t>PSP</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record</a:t>
            </a:r>
            <a:endParaRPr lang="en-US" sz="1600" dirty="0">
              <a:solidFill>
                <a:srgbClr val="FF0000"/>
              </a:solidFill>
              <a:latin typeface="Arial" pitchFamily="34" charset="0"/>
              <a:cs typeface="Arial" pitchFamily="34" charset="0"/>
            </a:endParaRPr>
          </a:p>
          <a:p>
            <a:pPr marL="338138" lvl="1" indent="-338138" defTabSz="914400">
              <a:spcBef>
                <a:spcPts val="600"/>
              </a:spcBef>
              <a:buFont typeface="Arial" panose="020B0604020202020204" pitchFamily="34" charset="0"/>
              <a:buChar char="•"/>
            </a:pPr>
            <a:r>
              <a:rPr lang="en-US" sz="1800" b="1" dirty="0">
                <a:latin typeface="Arial" pitchFamily="34" charset="0"/>
                <a:cs typeface="Arial" pitchFamily="34" charset="0"/>
              </a:rPr>
              <a:t>Note:</a:t>
            </a:r>
            <a:r>
              <a:rPr lang="en-US" sz="1800" dirty="0">
                <a:latin typeface="Arial" pitchFamily="34" charset="0"/>
                <a:cs typeface="Arial" pitchFamily="34" charset="0"/>
              </a:rPr>
              <a:t> </a:t>
            </a:r>
            <a:r>
              <a:rPr lang="en-US" sz="1800" dirty="0" smtClean="0">
                <a:latin typeface="Arial" pitchFamily="34" charset="0"/>
                <a:cs typeface="Arial" pitchFamily="34" charset="0"/>
              </a:rPr>
              <a:t>The </a:t>
            </a:r>
            <a:r>
              <a:rPr lang="en-US" sz="1800" dirty="0">
                <a:latin typeface="Arial" pitchFamily="34" charset="0"/>
                <a:cs typeface="Arial" pitchFamily="34" charset="0"/>
              </a:rPr>
              <a:t>Federal and State governments do not calculate or issue a driver “score</a:t>
            </a:r>
            <a:r>
              <a:rPr lang="en-US" sz="1800" dirty="0">
                <a:solidFill>
                  <a:schemeClr val="tx1">
                    <a:lumMod val="75000"/>
                    <a:lumOff val="25000"/>
                  </a:schemeClr>
                </a:solidFill>
                <a:latin typeface="Arial" pitchFamily="34" charset="0"/>
                <a:cs typeface="Arial" pitchFamily="34" charset="0"/>
              </a:rPr>
              <a:t>.” </a:t>
            </a:r>
            <a:r>
              <a:rPr lang="en-US" sz="1800" dirty="0">
                <a:latin typeface="Arial" pitchFamily="34" charset="0"/>
                <a:cs typeface="Arial" pitchFamily="34" charset="0"/>
              </a:rPr>
              <a:t>There is no universal evaluation method for </a:t>
            </a:r>
            <a:r>
              <a:rPr lang="en-US" sz="1800" dirty="0" smtClean="0">
                <a:latin typeface="Arial" pitchFamily="34" charset="0"/>
                <a:cs typeface="Arial" pitchFamily="34" charset="0"/>
              </a:rPr>
              <a:t>drivers*</a:t>
            </a:r>
            <a:endParaRPr lang="en-US" sz="1800" dirty="0">
              <a:latin typeface="Arial" pitchFamily="34" charset="0"/>
              <a:cs typeface="Arial" pitchFamily="34" charset="0"/>
            </a:endParaRPr>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13</a:t>
            </a:fld>
            <a:endParaRPr lang="en-US" dirty="0"/>
          </a:p>
        </p:txBody>
      </p:sp>
      <p:sp>
        <p:nvSpPr>
          <p:cNvPr id="5" name="Content Placeholder 4"/>
          <p:cNvSpPr>
            <a:spLocks noGrp="1"/>
          </p:cNvSpPr>
          <p:nvPr>
            <p:ph sz="quarter" idx="11"/>
          </p:nvPr>
        </p:nvSpPr>
        <p:spPr>
          <a:xfrm>
            <a:off x="228600" y="685801"/>
            <a:ext cx="8458200" cy="685800"/>
          </a:xfrm>
        </p:spPr>
        <p:txBody>
          <a:bodyPr/>
          <a:lstStyle/>
          <a:p>
            <a:r>
              <a:rPr lang="en-US" dirty="0">
                <a:solidFill>
                  <a:srgbClr val="FFC000"/>
                </a:solidFill>
              </a:rPr>
              <a:t>Why Your Safety Record Matters</a:t>
            </a:r>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219200"/>
            <a:ext cx="2540312" cy="3810000"/>
          </a:xfrm>
          <a:prstGeom prst="rect">
            <a:avLst/>
          </a:prstGeom>
          <a:ln>
            <a:solidFill>
              <a:srgbClr val="F48625"/>
            </a:solidFill>
          </a:ln>
        </p:spPr>
      </p:pic>
      <p:sp>
        <p:nvSpPr>
          <p:cNvPr id="3" name="TextBox 2"/>
          <p:cNvSpPr txBox="1"/>
          <p:nvPr/>
        </p:nvSpPr>
        <p:spPr>
          <a:xfrm>
            <a:off x="0" y="5257800"/>
            <a:ext cx="9144000" cy="769441"/>
          </a:xfrm>
          <a:prstGeom prst="rect">
            <a:avLst/>
          </a:prstGeom>
          <a:noFill/>
        </p:spPr>
        <p:txBody>
          <a:bodyPr wrap="square" rtlCol="0">
            <a:spAutoFit/>
          </a:bodyPr>
          <a:lstStyle/>
          <a:p>
            <a:r>
              <a:rPr lang="en-US" sz="1100" dirty="0" smtClean="0"/>
              <a:t>*FMCSA’s Driver SMS (DSMS) does not generate or issue driver safety ratings or “scores.” It does not affect a driver’s commercial driver’s license, or a carrier’s safety rating. DSMS results are not available to motor carriers, drivers, third-party providers, or the public. DSMS results are an investigative tool only available to enforcement officials for examining commercial motor vehicle driver performance as part of CSA investigations. DSMS results are not a measure of a driver’s overall safety condition.</a:t>
            </a:r>
            <a:endParaRPr lang="en-US" sz="1100" dirty="0"/>
          </a:p>
        </p:txBody>
      </p:sp>
    </p:spTree>
    <p:extLst>
      <p:ext uri="{BB962C8B-B14F-4D97-AF65-F5344CB8AC3E}">
        <p14:creationId xmlns:p14="http://schemas.microsoft.com/office/powerpoint/2010/main" val="411765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6075" indent="-346075" fontAlgn="auto">
              <a:lnSpc>
                <a:spcPct val="100000"/>
              </a:lnSpc>
              <a:spcAft>
                <a:spcPts val="0"/>
              </a:spcAft>
              <a:buFont typeface="+mj-lt"/>
              <a:buAutoNum type="arabicPeriod"/>
              <a:defRPr/>
            </a:pPr>
            <a:r>
              <a:rPr lang="en-US" sz="2000" b="1" dirty="0">
                <a:latin typeface="Arial" pitchFamily="34" charset="0"/>
                <a:cs typeface="Arial" pitchFamily="34" charset="0"/>
              </a:rPr>
              <a:t>State </a:t>
            </a:r>
            <a:r>
              <a:rPr lang="en-US" sz="2000" b="1" dirty="0" smtClean="0">
                <a:latin typeface="Arial" pitchFamily="34" charset="0"/>
                <a:cs typeface="Arial" pitchFamily="34" charset="0"/>
              </a:rPr>
              <a:t>MVR</a:t>
            </a:r>
            <a:endParaRPr lang="en-US" sz="2000" b="1" dirty="0">
              <a:latin typeface="Arial" pitchFamily="34" charset="0"/>
              <a:cs typeface="Arial" pitchFamily="34" charset="0"/>
            </a:endParaRPr>
          </a:p>
          <a:p>
            <a:pPr marL="800100" lvl="1" indent="-338138"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Same system as before, not impacted by CSA</a:t>
            </a:r>
          </a:p>
          <a:p>
            <a:pPr marL="800100" lvl="1" indent="-338138"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Includes State conviction information</a:t>
            </a: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States </a:t>
            </a:r>
            <a:r>
              <a:rPr lang="en-US" sz="1800" dirty="0">
                <a:latin typeface="Arial" pitchFamily="34" charset="0"/>
                <a:cs typeface="Arial" pitchFamily="34" charset="0"/>
                <a:sym typeface="Symbol"/>
              </a:rPr>
              <a:t>(</a:t>
            </a:r>
            <a:r>
              <a:rPr lang="en-US" sz="1800" b="1" dirty="0">
                <a:latin typeface="Arial" pitchFamily="34" charset="0"/>
                <a:cs typeface="Arial" pitchFamily="34" charset="0"/>
              </a:rPr>
              <a:t>not the Federal government</a:t>
            </a:r>
            <a:r>
              <a:rPr lang="en-US" sz="1800" dirty="0">
                <a:latin typeface="Arial" pitchFamily="34" charset="0"/>
                <a:cs typeface="Arial" pitchFamily="34" charset="0"/>
                <a:sym typeface="Symbol"/>
              </a:rPr>
              <a:t>) </a:t>
            </a:r>
            <a:r>
              <a:rPr lang="en-US" sz="1800" dirty="0">
                <a:latin typeface="Arial" pitchFamily="34" charset="0"/>
                <a:cs typeface="Arial" pitchFamily="34" charset="0"/>
              </a:rPr>
              <a:t>may suspend a Commercial Driver’s License (CDL) based on conviction information reflected on your </a:t>
            </a:r>
            <a:r>
              <a:rPr lang="en-US" sz="1800" dirty="0" smtClean="0">
                <a:latin typeface="Arial" pitchFamily="34" charset="0"/>
                <a:cs typeface="Arial" pitchFamily="34" charset="0"/>
              </a:rPr>
              <a:t>MVR</a:t>
            </a:r>
            <a:endParaRPr lang="en-US" sz="1800" dirty="0">
              <a:latin typeface="Arial" pitchFamily="34" charset="0"/>
              <a:cs typeface="Arial" pitchFamily="34" charset="0"/>
            </a:endParaRP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Employers are required by Federal regulations to check your MVR annually (49 CFR 391.25</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To obtain this record, contact the State </a:t>
            </a:r>
            <a:r>
              <a:rPr lang="en-US" sz="1800" dirty="0" smtClean="0">
                <a:latin typeface="Arial" pitchFamily="34" charset="0"/>
                <a:cs typeface="Arial" pitchFamily="34" charset="0"/>
              </a:rPr>
              <a:t>Driver Licensing Agency (SDLA) that </a:t>
            </a:r>
            <a:r>
              <a:rPr lang="en-US" sz="1800" dirty="0">
                <a:latin typeface="Arial" pitchFamily="34" charset="0"/>
                <a:cs typeface="Arial" pitchFamily="34" charset="0"/>
              </a:rPr>
              <a:t>issued your </a:t>
            </a:r>
            <a:r>
              <a:rPr lang="en-US" sz="1800" dirty="0" smtClean="0">
                <a:latin typeface="Arial" pitchFamily="34" charset="0"/>
                <a:cs typeface="Arial" pitchFamily="34" charset="0"/>
              </a:rPr>
              <a:t>CDL</a:t>
            </a:r>
            <a:endParaRPr lang="en-US" sz="1800" dirty="0">
              <a:latin typeface="Arial" pitchFamily="34" charset="0"/>
              <a:cs typeface="Arial" pitchFamily="34" charset="0"/>
            </a:endParaRP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14</a:t>
            </a:fld>
            <a:endParaRPr lang="en-US" dirty="0"/>
          </a:p>
        </p:txBody>
      </p:sp>
      <p:sp>
        <p:nvSpPr>
          <p:cNvPr id="4" name="Title 3"/>
          <p:cNvSpPr>
            <a:spLocks noGrp="1"/>
          </p:cNvSpPr>
          <p:nvPr>
            <p:ph type="title"/>
          </p:nvPr>
        </p:nvSpPr>
        <p:spPr>
          <a:xfrm>
            <a:off x="228600" y="609600"/>
            <a:ext cx="8458200" cy="685800"/>
          </a:xfrm>
        </p:spPr>
        <p:txBody>
          <a:bodyPr/>
          <a:lstStyle/>
          <a:p>
            <a:r>
              <a:rPr lang="en-US" dirty="0"/>
              <a:t>A Closer Look at Your Safety Information</a:t>
            </a:r>
          </a:p>
        </p:txBody>
      </p:sp>
    </p:spTree>
    <p:extLst>
      <p:ext uri="{BB962C8B-B14F-4D97-AF65-F5344CB8AC3E}">
        <p14:creationId xmlns:p14="http://schemas.microsoft.com/office/powerpoint/2010/main" val="2756705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38138" indent="-338138" fontAlgn="auto">
              <a:lnSpc>
                <a:spcPct val="100000"/>
              </a:lnSpc>
              <a:spcAft>
                <a:spcPts val="0"/>
              </a:spcAft>
              <a:buNone/>
              <a:defRPr/>
            </a:pPr>
            <a:r>
              <a:rPr lang="en-US" sz="2000" b="1" dirty="0">
                <a:latin typeface="Arial" pitchFamily="34" charset="0"/>
                <a:cs typeface="Arial" pitchFamily="34" charset="0"/>
              </a:rPr>
              <a:t>2.  Federal </a:t>
            </a:r>
            <a:r>
              <a:rPr lang="en-US" sz="2000" b="1" dirty="0" smtClean="0">
                <a:latin typeface="Arial" pitchFamily="34" charset="0"/>
                <a:cs typeface="Arial" pitchFamily="34" charset="0"/>
              </a:rPr>
              <a:t>PSP Record (mandated by Congress)</a:t>
            </a:r>
            <a:endParaRPr lang="en-US" sz="2000" strike="sngStrike" dirty="0">
              <a:solidFill>
                <a:srgbClr val="FF0000"/>
              </a:solidFill>
              <a:latin typeface="Arial" pitchFamily="34" charset="0"/>
              <a:ea typeface="ＭＳ Ｐゴシック" pitchFamily="-1" charset="-128"/>
              <a:cs typeface="Arial" pitchFamily="34" charset="0"/>
            </a:endParaRPr>
          </a:p>
          <a:p>
            <a:pPr marL="795338" lvl="1" indent="-334963">
              <a:lnSpc>
                <a:spcPct val="100000"/>
              </a:lnSpc>
              <a:buFont typeface="Arial" panose="020B0604020202020204" pitchFamily="34" charset="0"/>
              <a:buChar char="•"/>
              <a:defRPr/>
            </a:pPr>
            <a:r>
              <a:rPr lang="en-US" sz="1800" dirty="0" smtClean="0">
                <a:latin typeface="Arial" pitchFamily="34" charset="0"/>
                <a:ea typeface="ＭＳ Ｐゴシック" pitchFamily="-1" charset="-128"/>
                <a:cs typeface="Arial" pitchFamily="34" charset="0"/>
              </a:rPr>
              <a:t>Pre-employment screening </a:t>
            </a:r>
            <a:r>
              <a:rPr lang="en-US" sz="1800" dirty="0">
                <a:latin typeface="Arial" pitchFamily="34" charset="0"/>
                <a:ea typeface="ＭＳ Ｐゴシック" pitchFamily="-1" charset="-128"/>
                <a:cs typeface="Arial" pitchFamily="34" charset="0"/>
              </a:rPr>
              <a:t>tool that allows carriers and drivers to purchase a Federal inspection and crash history record, which includes:</a:t>
            </a:r>
          </a:p>
          <a:p>
            <a:pPr marL="1252538" lvl="2" indent="-338138">
              <a:lnSpc>
                <a:spcPct val="100000"/>
              </a:lnSpc>
              <a:buFont typeface="Arial" panose="020B0604020202020204" pitchFamily="34" charset="0"/>
              <a:buChar char="•"/>
              <a:defRPr/>
            </a:pPr>
            <a:r>
              <a:rPr lang="en-US" sz="1600" dirty="0">
                <a:latin typeface="Arial" pitchFamily="34" charset="0"/>
                <a:ea typeface="ＭＳ Ｐゴシック" pitchFamily="-1" charset="-128"/>
                <a:cs typeface="Arial" pitchFamily="34" charset="0"/>
              </a:rPr>
              <a:t>Five years of reportable crashes</a:t>
            </a:r>
          </a:p>
          <a:p>
            <a:pPr marL="1252538" lvl="2" indent="-338138">
              <a:lnSpc>
                <a:spcPct val="100000"/>
              </a:lnSpc>
              <a:buFont typeface="Arial" panose="020B0604020202020204" pitchFamily="34" charset="0"/>
              <a:buChar char="•"/>
              <a:defRPr/>
            </a:pPr>
            <a:r>
              <a:rPr lang="en-US" sz="1600" dirty="0">
                <a:latin typeface="Arial" pitchFamily="34" charset="0"/>
                <a:ea typeface="ＭＳ Ｐゴシック" pitchFamily="-1" charset="-128"/>
                <a:cs typeface="Arial" pitchFamily="34" charset="0"/>
              </a:rPr>
              <a:t>Three years of </a:t>
            </a:r>
            <a:r>
              <a:rPr lang="en-US" sz="1600" dirty="0" smtClean="0">
                <a:latin typeface="Arial" pitchFamily="34" charset="0"/>
                <a:ea typeface="ＭＳ Ｐゴシック" pitchFamily="-1" charset="-128"/>
                <a:cs typeface="Arial" pitchFamily="34" charset="0"/>
              </a:rPr>
              <a:t>inspections</a:t>
            </a:r>
            <a:r>
              <a:rPr lang="en-US" sz="1600" dirty="0"/>
              <a:t>—</a:t>
            </a:r>
            <a:r>
              <a:rPr lang="en-US" sz="1600" dirty="0" smtClean="0">
                <a:latin typeface="Arial" pitchFamily="34" charset="0"/>
                <a:ea typeface="ＭＳ Ｐゴシック" pitchFamily="-1" charset="-128"/>
                <a:cs typeface="Arial" pitchFamily="34" charset="0"/>
              </a:rPr>
              <a:t>violations </a:t>
            </a:r>
            <a:r>
              <a:rPr lang="en-US" sz="1600" dirty="0">
                <a:latin typeface="Arial" pitchFamily="34" charset="0"/>
                <a:ea typeface="ＭＳ Ｐゴシック" pitchFamily="-1" charset="-128"/>
                <a:cs typeface="Arial" pitchFamily="34" charset="0"/>
              </a:rPr>
              <a:t>recorded on inspections and clean </a:t>
            </a:r>
            <a:r>
              <a:rPr lang="en-US" sz="1600" dirty="0" smtClean="0">
                <a:latin typeface="Arial" pitchFamily="34" charset="0"/>
                <a:ea typeface="ＭＳ Ｐゴシック" pitchFamily="-1" charset="-128"/>
                <a:cs typeface="Arial" pitchFamily="34" charset="0"/>
              </a:rPr>
              <a:t>inspections</a:t>
            </a:r>
            <a:endParaRPr lang="en-US" sz="1600" dirty="0">
              <a:latin typeface="Arial" pitchFamily="34" charset="0"/>
              <a:ea typeface="ＭＳ Ｐゴシック" pitchFamily="-1" charset="-128"/>
              <a:cs typeface="Arial" pitchFamily="34" charset="0"/>
            </a:endParaRPr>
          </a:p>
          <a:p>
            <a:pPr marL="795338" lvl="1" indent="-338138">
              <a:lnSpc>
                <a:spcPct val="100000"/>
              </a:lnSpc>
              <a:buFont typeface="Arial" panose="020B0604020202020204" pitchFamily="34" charset="0"/>
              <a:buChar char="•"/>
              <a:defRPr/>
            </a:pPr>
            <a:r>
              <a:rPr lang="en-US" sz="1800" b="1" dirty="0">
                <a:latin typeface="Arial" pitchFamily="34" charset="0"/>
                <a:ea typeface="ＭＳ Ｐゴシック" pitchFamily="-1" charset="-128"/>
                <a:cs typeface="Arial" pitchFamily="34" charset="0"/>
              </a:rPr>
              <a:t>Note: </a:t>
            </a:r>
            <a:r>
              <a:rPr lang="en-US" sz="1800" dirty="0">
                <a:latin typeface="Arial" pitchFamily="34" charset="0"/>
                <a:ea typeface="ＭＳ Ｐゴシック" pitchFamily="-1" charset="-128"/>
                <a:cs typeface="Arial" pitchFamily="34" charset="0"/>
              </a:rPr>
              <a:t>The Federal and State governments do not issue a “score,” rating, or assessment associated with </a:t>
            </a:r>
            <a:r>
              <a:rPr lang="en-US" sz="1800" dirty="0" smtClean="0">
                <a:latin typeface="Arial" pitchFamily="34" charset="0"/>
                <a:ea typeface="ＭＳ Ｐゴシック" pitchFamily="-1" charset="-128"/>
                <a:cs typeface="Arial" pitchFamily="34" charset="0"/>
              </a:rPr>
              <a:t>a driver’s PSP record</a:t>
            </a:r>
            <a:endParaRPr lang="en-US" sz="1800" dirty="0">
              <a:latin typeface="Arial" pitchFamily="34" charset="0"/>
              <a:ea typeface="ＭＳ Ｐゴシック" pitchFamily="-1" charset="-128"/>
              <a:cs typeface="Arial" pitchFamily="34" charset="0"/>
            </a:endParaRPr>
          </a:p>
          <a:p>
            <a:pPr marL="795338" lvl="1" indent="-334963">
              <a:lnSpc>
                <a:spcPct val="100000"/>
              </a:lnSpc>
              <a:buFont typeface="Arial" panose="020B0604020202020204" pitchFamily="34" charset="0"/>
              <a:buChar char="•"/>
              <a:defRPr/>
            </a:pPr>
            <a:r>
              <a:rPr lang="en-US" sz="1800" dirty="0" smtClean="0">
                <a:latin typeface="Arial" pitchFamily="34" charset="0"/>
                <a:ea typeface="ＭＳ Ｐゴシック" pitchFamily="-1" charset="-128"/>
                <a:cs typeface="Arial" pitchFamily="34" charset="0"/>
              </a:rPr>
              <a:t>Your PSP record </a:t>
            </a:r>
            <a:r>
              <a:rPr lang="en-US" sz="1800" dirty="0">
                <a:latin typeface="Arial" pitchFamily="34" charset="0"/>
                <a:ea typeface="ＭＳ Ｐゴシック" pitchFamily="-1" charset="-128"/>
                <a:cs typeface="Arial" pitchFamily="34" charset="0"/>
              </a:rPr>
              <a:t>does not directly impact your </a:t>
            </a:r>
            <a:r>
              <a:rPr lang="en-US" sz="1800" dirty="0" smtClean="0">
                <a:latin typeface="Arial" pitchFamily="34" charset="0"/>
                <a:ea typeface="ＭＳ Ｐゴシック" pitchFamily="-1" charset="-128"/>
                <a:cs typeface="Arial" pitchFamily="34" charset="0"/>
              </a:rPr>
              <a:t>CDL</a:t>
            </a:r>
            <a:endParaRPr lang="en-US" sz="1800" dirty="0">
              <a:latin typeface="Arial" pitchFamily="34" charset="0"/>
              <a:ea typeface="ＭＳ Ｐゴシック" pitchFamily="-1" charset="-128"/>
              <a:cs typeface="Arial" pitchFamily="34" charset="0"/>
            </a:endParaRPr>
          </a:p>
          <a:p>
            <a:pPr marL="795338" lvl="1" indent="-338138">
              <a:lnSpc>
                <a:spcPct val="100000"/>
              </a:lnSpc>
              <a:buFont typeface="Arial" panose="020B0604020202020204" pitchFamily="34" charset="0"/>
              <a:buChar char="•"/>
              <a:defRPr/>
            </a:pPr>
            <a:r>
              <a:rPr lang="en-US" sz="1800" dirty="0">
                <a:latin typeface="Arial" pitchFamily="34" charset="0"/>
                <a:ea typeface="ＭＳ Ｐゴシック" pitchFamily="-1" charset="-128"/>
                <a:cs typeface="Arial" pitchFamily="34" charset="0"/>
              </a:rPr>
              <a:t>A carrier may only access your </a:t>
            </a:r>
            <a:r>
              <a:rPr lang="en-US" sz="1800" dirty="0" smtClean="0">
                <a:latin typeface="Arial" pitchFamily="34" charset="0"/>
                <a:ea typeface="ＭＳ Ｐゴシック" pitchFamily="-1" charset="-128"/>
                <a:cs typeface="Arial" pitchFamily="34" charset="0"/>
              </a:rPr>
              <a:t>PSP record </a:t>
            </a:r>
            <a:r>
              <a:rPr lang="en-US" sz="1800" dirty="0">
                <a:latin typeface="Arial" pitchFamily="34" charset="0"/>
                <a:ea typeface="ＭＳ Ｐゴシック" pitchFamily="-1" charset="-128"/>
                <a:cs typeface="Arial" pitchFamily="34" charset="0"/>
              </a:rPr>
              <a:t>with your </a:t>
            </a:r>
            <a:r>
              <a:rPr lang="en-US" sz="1800" dirty="0" smtClean="0">
                <a:latin typeface="Arial" pitchFamily="34" charset="0"/>
                <a:ea typeface="ＭＳ Ｐゴシック" pitchFamily="-1" charset="-128"/>
                <a:cs typeface="Arial" pitchFamily="34" charset="0"/>
              </a:rPr>
              <a:t>consent</a:t>
            </a:r>
            <a:endParaRPr lang="en-US" sz="1800" dirty="0">
              <a:latin typeface="Arial" pitchFamily="34" charset="0"/>
              <a:ea typeface="ＭＳ Ｐゴシック" pitchFamily="-1" charset="-128"/>
              <a:cs typeface="Arial" pitchFamily="34" charset="0"/>
              <a:hlinkClick r:id="rId3"/>
            </a:endParaRPr>
          </a:p>
          <a:p>
            <a:pPr marL="795338" lvl="1" indent="-334963" fontAlgn="auto">
              <a:lnSpc>
                <a:spcPct val="100000"/>
              </a:lnSpc>
              <a:spcAft>
                <a:spcPts val="0"/>
              </a:spcAft>
              <a:buFont typeface="Arial" panose="020B0604020202020204" pitchFamily="34" charset="0"/>
              <a:buChar char="•"/>
              <a:defRPr/>
            </a:pPr>
            <a:r>
              <a:rPr lang="en-US" sz="1800" dirty="0">
                <a:latin typeface="Arial" pitchFamily="34" charset="0"/>
                <a:ea typeface="ＭＳ Ｐゴシック" pitchFamily="-1" charset="-128"/>
                <a:cs typeface="Arial" pitchFamily="34" charset="0"/>
              </a:rPr>
              <a:t>Obtain your record for a $10 fee at </a:t>
            </a:r>
            <a:r>
              <a:rPr lang="en-US" sz="1800" dirty="0" smtClean="0">
                <a:latin typeface="Arial" pitchFamily="34" charset="0"/>
                <a:ea typeface="ＭＳ Ｐゴシック" pitchFamily="-1" charset="-128"/>
                <a:cs typeface="Arial" pitchFamily="34" charset="0"/>
                <a:hlinkClick r:id="rId4"/>
              </a:rPr>
              <a:t>http://www.psp.fmcsa.dot.gov</a:t>
            </a:r>
            <a:r>
              <a:rPr lang="en-US" sz="1800" dirty="0" smtClean="0">
                <a:latin typeface="Arial" pitchFamily="34" charset="0"/>
                <a:ea typeface="ＭＳ Ｐゴシック" pitchFamily="-1" charset="-128"/>
                <a:cs typeface="Arial" pitchFamily="34" charset="0"/>
              </a:rPr>
              <a:t> </a:t>
            </a:r>
            <a:r>
              <a:rPr lang="en-US" sz="1800" dirty="0">
                <a:latin typeface="Arial" pitchFamily="34" charset="0"/>
                <a:ea typeface="ＭＳ Ｐゴシック" pitchFamily="-1" charset="-128"/>
                <a:cs typeface="Arial" pitchFamily="34" charset="0"/>
              </a:rPr>
              <a:t>or for free via a Freedom of Information Act (FOIA) </a:t>
            </a:r>
            <a:r>
              <a:rPr lang="en-US" sz="1800" dirty="0" smtClean="0">
                <a:latin typeface="Arial" pitchFamily="34" charset="0"/>
                <a:ea typeface="ＭＳ Ｐゴシック" pitchFamily="-1" charset="-128"/>
                <a:cs typeface="Arial" pitchFamily="34" charset="0"/>
              </a:rPr>
              <a:t>request</a:t>
            </a:r>
            <a:endParaRPr lang="en-US" sz="1800" dirty="0">
              <a:latin typeface="Arial" pitchFamily="34" charset="0"/>
              <a:ea typeface="ＭＳ Ｐゴシック" pitchFamily="-1" charset="-128"/>
              <a:cs typeface="Arial" pitchFamily="34" charset="0"/>
            </a:endParaRP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15</a:t>
            </a:fld>
            <a:endParaRPr lang="en-US" dirty="0"/>
          </a:p>
        </p:txBody>
      </p:sp>
      <p:sp>
        <p:nvSpPr>
          <p:cNvPr id="4" name="Title 3"/>
          <p:cNvSpPr>
            <a:spLocks noGrp="1"/>
          </p:cNvSpPr>
          <p:nvPr>
            <p:ph type="title"/>
          </p:nvPr>
        </p:nvSpPr>
        <p:spPr>
          <a:xfrm>
            <a:off x="228600" y="609600"/>
            <a:ext cx="8458200" cy="685800"/>
          </a:xfrm>
        </p:spPr>
        <p:txBody>
          <a:bodyPr/>
          <a:lstStyle/>
          <a:p>
            <a:r>
              <a:rPr lang="en-US" dirty="0"/>
              <a:t>A Closer Look at Your Safety </a:t>
            </a:r>
            <a:r>
              <a:rPr lang="en-US" dirty="0" smtClean="0"/>
              <a:t>Information</a:t>
            </a:r>
            <a:endParaRPr lang="en-US" dirty="0"/>
          </a:p>
        </p:txBody>
      </p:sp>
    </p:spTree>
    <p:extLst>
      <p:ext uri="{BB962C8B-B14F-4D97-AF65-F5344CB8AC3E}">
        <p14:creationId xmlns:p14="http://schemas.microsoft.com/office/powerpoint/2010/main" val="819129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1600"/>
            <a:ext cx="8839200" cy="4572000"/>
          </a:xfrm>
        </p:spPr>
        <p:txBody>
          <a:bodyPr/>
          <a:lstStyle/>
          <a:p>
            <a:pPr marL="338138" indent="-338138" fontAlgn="auto">
              <a:lnSpc>
                <a:spcPct val="100000"/>
              </a:lnSpc>
              <a:spcAft>
                <a:spcPts val="0"/>
              </a:spcAft>
              <a:buFont typeface="+mj-lt"/>
              <a:buAutoNum type="arabicPeriod"/>
              <a:defRPr/>
            </a:pPr>
            <a:r>
              <a:rPr lang="en-US" sz="2000" b="1" dirty="0">
                <a:latin typeface="Arial" pitchFamily="34" charset="0"/>
                <a:cs typeface="Arial" pitchFamily="34" charset="0"/>
              </a:rPr>
              <a:t>State Information (citation/tickets)</a:t>
            </a:r>
            <a:r>
              <a:rPr lang="en-US" sz="2000" b="1" dirty="0">
                <a:latin typeface="Arial" pitchFamily="34" charset="0"/>
                <a:cs typeface="Arial" pitchFamily="34" charset="0"/>
                <a:sym typeface="Wingdings" pitchFamily="2" charset="2"/>
              </a:rPr>
              <a:t> </a:t>
            </a:r>
            <a:r>
              <a:rPr lang="en-US" sz="2000" b="1" dirty="0">
                <a:latin typeface="Arial" pitchFamily="34" charset="0"/>
                <a:cs typeface="Arial" pitchFamily="34" charset="0"/>
              </a:rPr>
              <a:t>State Court</a:t>
            </a: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If you are aware of an error, contest citation information in State court; otherwise information goes on your MVR, possibly impacting your CDL</a:t>
            </a:r>
          </a:p>
          <a:p>
            <a:pPr marL="338138" indent="-338138" fontAlgn="auto">
              <a:lnSpc>
                <a:spcPct val="100000"/>
              </a:lnSpc>
              <a:spcAft>
                <a:spcPts val="0"/>
              </a:spcAft>
              <a:buFont typeface="+mj-lt"/>
              <a:buAutoNum type="arabicPeriod"/>
              <a:defRPr/>
            </a:pPr>
            <a:r>
              <a:rPr lang="en-US" sz="2000" b="1" dirty="0">
                <a:latin typeface="Arial" pitchFamily="34" charset="0"/>
                <a:cs typeface="Arial" pitchFamily="34" charset="0"/>
              </a:rPr>
              <a:t>Federal Information (recorded violations)</a:t>
            </a:r>
            <a:r>
              <a:rPr lang="en-US" sz="2000" b="1" dirty="0">
                <a:latin typeface="Arial" pitchFamily="34" charset="0"/>
                <a:cs typeface="Arial" pitchFamily="34" charset="0"/>
                <a:sym typeface="Wingdings" pitchFamily="2" charset="2"/>
              </a:rPr>
              <a:t> DataQs</a:t>
            </a:r>
            <a:endParaRPr lang="en-US" sz="2000" b="1" dirty="0">
              <a:latin typeface="Arial" pitchFamily="34" charset="0"/>
              <a:cs typeface="Arial" pitchFamily="34" charset="0"/>
            </a:endParaRP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Request a review of Federal information on your PSP </a:t>
            </a:r>
            <a:r>
              <a:rPr lang="en-US" sz="1800" dirty="0" smtClean="0">
                <a:latin typeface="Arial" pitchFamily="34" charset="0"/>
                <a:cs typeface="Arial" pitchFamily="34" charset="0"/>
              </a:rPr>
              <a:t>record via </a:t>
            </a:r>
            <a:r>
              <a:rPr lang="en-US" sz="1800" dirty="0">
                <a:latin typeface="Arial" pitchFamily="34" charset="0"/>
                <a:cs typeface="Arial" pitchFamily="34" charset="0"/>
              </a:rPr>
              <a:t>DataQs</a:t>
            </a: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Visit FMCSA’s DataQs Website: </a:t>
            </a:r>
            <a:r>
              <a:rPr lang="en-US" sz="1800" u="sng" dirty="0">
                <a:latin typeface="Arial" pitchFamily="34" charset="0"/>
                <a:cs typeface="Arial" pitchFamily="34" charset="0"/>
                <a:hlinkClick r:id="rId3" tooltip="The DataQs Website"/>
              </a:rPr>
              <a:t>https://dataqs.fmcsa.dot.gov/</a:t>
            </a:r>
            <a:r>
              <a:rPr lang="en-US" sz="1800" dirty="0">
                <a:latin typeface="Arial" pitchFamily="34" charset="0"/>
                <a:cs typeface="Arial" pitchFamily="34" charset="0"/>
              </a:rPr>
              <a:t> </a:t>
            </a:r>
            <a:endParaRPr lang="en-US" sz="1800" dirty="0" smtClean="0">
              <a:latin typeface="Arial" pitchFamily="34" charset="0"/>
              <a:cs typeface="Arial" pitchFamily="34" charset="0"/>
            </a:endParaRPr>
          </a:p>
          <a:p>
            <a:pPr marL="798513" lvl="1" indent="-341313" fontAlgn="auto">
              <a:lnSpc>
                <a:spcPct val="100000"/>
              </a:lnSpc>
              <a:spcAft>
                <a:spcPts val="0"/>
              </a:spcAft>
              <a:buFont typeface="Arial" panose="020B0604020202020204" pitchFamily="34" charset="0"/>
              <a:buChar char="•"/>
              <a:defRPr/>
            </a:pPr>
            <a:r>
              <a:rPr lang="en-US" sz="1800" dirty="0" smtClean="0">
                <a:latin typeface="Arial" pitchFamily="34" charset="0"/>
                <a:cs typeface="Arial" pitchFamily="34" charset="0"/>
              </a:rPr>
              <a:t>File </a:t>
            </a:r>
            <a:r>
              <a:rPr lang="en-US" sz="1800" dirty="0">
                <a:latin typeface="Arial" pitchFamily="34" charset="0"/>
                <a:cs typeface="Arial" pitchFamily="34" charset="0"/>
              </a:rPr>
              <a:t>a Request for Data Review (RDR) on an inspection and/or reportable crash</a:t>
            </a: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Provide supporting documentation when filing an RDR</a:t>
            </a:r>
          </a:p>
          <a:p>
            <a:pPr marL="7985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RDRs are reviewed by the State where the inspection/crash </a:t>
            </a:r>
            <a:r>
              <a:rPr lang="en-US" sz="1800" dirty="0" smtClean="0">
                <a:latin typeface="Arial" pitchFamily="34" charset="0"/>
                <a:cs typeface="Arial" pitchFamily="34" charset="0"/>
              </a:rPr>
              <a:t>occurred</a:t>
            </a:r>
            <a:endParaRPr lang="en-US" sz="1800" dirty="0">
              <a:solidFill>
                <a:srgbClr val="FF0000"/>
              </a:solidFill>
              <a:latin typeface="Arial" pitchFamily="34" charset="0"/>
              <a:cs typeface="Arial" pitchFamily="34" charset="0"/>
            </a:endParaRPr>
          </a:p>
          <a:p>
            <a:pPr marL="0" indent="0" fontAlgn="auto">
              <a:lnSpc>
                <a:spcPct val="100000"/>
              </a:lnSpc>
              <a:spcAft>
                <a:spcPts val="0"/>
              </a:spcAft>
              <a:buNone/>
              <a:defRPr/>
            </a:pPr>
            <a:r>
              <a:rPr lang="en-US" sz="2000" b="1" dirty="0">
                <a:latin typeface="Arial" pitchFamily="34" charset="0"/>
                <a:cs typeface="Arial" pitchFamily="34" charset="0"/>
              </a:rPr>
              <a:t>If you receive a Federal violation </a:t>
            </a:r>
            <a:r>
              <a:rPr lang="en-US" sz="2000" b="1" i="1" u="sng" dirty="0">
                <a:latin typeface="Arial" pitchFamily="34" charset="0"/>
                <a:cs typeface="Arial" pitchFamily="34" charset="0"/>
              </a:rPr>
              <a:t>and</a:t>
            </a:r>
            <a:r>
              <a:rPr lang="en-US" sz="2000" b="1" dirty="0">
                <a:latin typeface="Arial" pitchFamily="34" charset="0"/>
                <a:cs typeface="Arial" pitchFamily="34" charset="0"/>
              </a:rPr>
              <a:t> a State citation/ticket for the same infraction:</a:t>
            </a:r>
          </a:p>
          <a:p>
            <a:pPr marL="800100" lvl="1" indent="-338138"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Handle them separately using the methods listed above</a:t>
            </a: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16</a:t>
            </a:fld>
            <a:endParaRPr lang="en-US" dirty="0"/>
          </a:p>
        </p:txBody>
      </p:sp>
      <p:sp>
        <p:nvSpPr>
          <p:cNvPr id="4" name="Title 3"/>
          <p:cNvSpPr>
            <a:spLocks noGrp="1"/>
          </p:cNvSpPr>
          <p:nvPr>
            <p:ph type="title"/>
          </p:nvPr>
        </p:nvSpPr>
        <p:spPr>
          <a:xfrm>
            <a:off x="228600" y="609600"/>
            <a:ext cx="8839200" cy="685800"/>
          </a:xfrm>
        </p:spPr>
        <p:txBody>
          <a:bodyPr/>
          <a:lstStyle/>
          <a:p>
            <a:r>
              <a:rPr lang="en-US" dirty="0" smtClean="0"/>
              <a:t>Ensure </a:t>
            </a:r>
            <a:r>
              <a:rPr lang="en-US" dirty="0"/>
              <a:t>Accuracy of Your Safety </a:t>
            </a:r>
            <a:r>
              <a:rPr lang="en-US" dirty="0" smtClean="0"/>
              <a:t>Information</a:t>
            </a:r>
            <a:endParaRPr lang="en-US" dirty="0"/>
          </a:p>
        </p:txBody>
      </p:sp>
    </p:spTree>
    <p:extLst>
      <p:ext uri="{BB962C8B-B14F-4D97-AF65-F5344CB8AC3E}">
        <p14:creationId xmlns:p14="http://schemas.microsoft.com/office/powerpoint/2010/main" val="403401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1600"/>
            <a:ext cx="8686800" cy="4236720"/>
          </a:xfrm>
        </p:spPr>
        <p:txBody>
          <a:bodyPr/>
          <a:lstStyle/>
          <a:p>
            <a:pPr marL="339725" lvl="1" indent="-327025">
              <a:lnSpc>
                <a:spcPct val="100000"/>
              </a:lnSpc>
              <a:buFont typeface="Arial" panose="020B0604020202020204" pitchFamily="34" charset="0"/>
              <a:buChar char="•"/>
            </a:pPr>
            <a:r>
              <a:rPr lang="en-US" sz="2000" dirty="0" smtClean="0"/>
              <a:t>The updated Adjudicated Citations policy went into effect in August 2014</a:t>
            </a:r>
          </a:p>
          <a:p>
            <a:pPr marL="339725" lvl="1" indent="-327025">
              <a:lnSpc>
                <a:spcPct val="100000"/>
              </a:lnSpc>
              <a:buFont typeface="Arial" panose="020B0604020202020204" pitchFamily="34" charset="0"/>
              <a:buChar char="•"/>
            </a:pPr>
            <a:r>
              <a:rPr lang="en-US" sz="2000" dirty="0" smtClean="0"/>
              <a:t>Improves </a:t>
            </a:r>
            <a:r>
              <a:rPr lang="en-US" sz="2000" dirty="0"/>
              <a:t>the quality and uniformity of violation information in FMCSA</a:t>
            </a:r>
            <a:r>
              <a:rPr lang="en-US" sz="2000" dirty="0">
                <a:solidFill>
                  <a:srgbClr val="FF0000"/>
                </a:solidFill>
              </a:rPr>
              <a:t> </a:t>
            </a:r>
            <a:r>
              <a:rPr lang="en-US" sz="2000" dirty="0"/>
              <a:t>systems (e.g., MCMIS</a:t>
            </a:r>
            <a:r>
              <a:rPr lang="en-US" sz="2000" dirty="0" smtClean="0"/>
              <a:t>)</a:t>
            </a:r>
            <a:endParaRPr lang="en-US" sz="1800" dirty="0"/>
          </a:p>
          <a:p>
            <a:pPr marL="344488" lvl="1" indent="-338138">
              <a:lnSpc>
                <a:spcPct val="100000"/>
              </a:lnSpc>
              <a:buFont typeface="Arial" panose="020B0604020202020204" pitchFamily="34" charset="0"/>
              <a:buChar char="•"/>
            </a:pPr>
            <a:r>
              <a:rPr lang="en-US" sz="2000" dirty="0"/>
              <a:t>Allows FMCSA to upload the results of State citations associated with violations that the court has </a:t>
            </a:r>
            <a:r>
              <a:rPr lang="en-US" sz="2000" dirty="0" smtClean="0"/>
              <a:t>adjudicated</a:t>
            </a:r>
            <a:endParaRPr lang="en-US" sz="1800" dirty="0"/>
          </a:p>
          <a:p>
            <a:pPr marL="344488" lvl="1" indent="-338138">
              <a:lnSpc>
                <a:spcPct val="100000"/>
              </a:lnSpc>
              <a:buFont typeface="Arial" panose="020B0604020202020204" pitchFamily="34" charset="0"/>
              <a:buChar char="•"/>
            </a:pPr>
            <a:r>
              <a:rPr lang="en-US" sz="2000" dirty="0"/>
              <a:t>Process </a:t>
            </a:r>
            <a:r>
              <a:rPr lang="en-US" sz="2000" dirty="0" smtClean="0"/>
              <a:t>highlights:</a:t>
            </a:r>
            <a:endParaRPr lang="en-US" sz="2000" dirty="0"/>
          </a:p>
          <a:p>
            <a:pPr marL="795338" lvl="2" indent="-338138">
              <a:lnSpc>
                <a:spcPct val="100000"/>
              </a:lnSpc>
              <a:buFont typeface="+mj-lt"/>
              <a:buAutoNum type="arabicPeriod"/>
            </a:pPr>
            <a:r>
              <a:rPr lang="en-US" sz="1800" dirty="0"/>
              <a:t>Carriers and drivers can submit RDRs along with court documentation via </a:t>
            </a:r>
            <a:r>
              <a:rPr lang="en-US" sz="1800" dirty="0" err="1" smtClean="0"/>
              <a:t>DataQs</a:t>
            </a:r>
            <a:endParaRPr lang="en-US" dirty="0"/>
          </a:p>
          <a:p>
            <a:pPr marL="795338" lvl="2" indent="-338138">
              <a:lnSpc>
                <a:spcPct val="100000"/>
              </a:lnSpc>
              <a:buFont typeface="+mj-lt"/>
              <a:buAutoNum type="arabicPeriod"/>
            </a:pPr>
            <a:r>
              <a:rPr lang="en-US" sz="1800" dirty="0" smtClean="0"/>
              <a:t>The State will review and document the citation results for the associated violations, and those results will impact PSP and SMS as listed below</a:t>
            </a:r>
            <a:endParaRPr lang="en-US" sz="1800"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17</a:t>
            </a:fld>
            <a:endParaRPr lang="en-US" dirty="0"/>
          </a:p>
        </p:txBody>
      </p:sp>
      <p:sp>
        <p:nvSpPr>
          <p:cNvPr id="4" name="Title 3"/>
          <p:cNvSpPr>
            <a:spLocks noGrp="1"/>
          </p:cNvSpPr>
          <p:nvPr>
            <p:ph type="title"/>
          </p:nvPr>
        </p:nvSpPr>
        <p:spPr/>
        <p:txBody>
          <a:bodyPr/>
          <a:lstStyle/>
          <a:p>
            <a:r>
              <a:rPr lang="en-US" dirty="0"/>
              <a:t>Adjudicated Citations </a:t>
            </a:r>
            <a:r>
              <a:rPr lang="en-US" dirty="0" smtClean="0"/>
              <a:t>Policy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703392"/>
            <a:ext cx="6681315" cy="1303672"/>
          </a:xfrm>
          <a:prstGeom prst="rect">
            <a:avLst/>
          </a:prstGeom>
        </p:spPr>
      </p:pic>
    </p:spTree>
    <p:extLst>
      <p:ext uri="{BB962C8B-B14F-4D97-AF65-F5344CB8AC3E}">
        <p14:creationId xmlns:p14="http://schemas.microsoft.com/office/powerpoint/2010/main" val="1054788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9525" lvl="1" indent="0">
              <a:lnSpc>
                <a:spcPct val="100000"/>
              </a:lnSpc>
              <a:buNone/>
              <a:tabLst>
                <a:tab pos="344488" algn="l"/>
              </a:tabLst>
              <a:defRPr/>
            </a:pPr>
            <a:r>
              <a:rPr lang="en-US" sz="2000" b="1" dirty="0">
                <a:latin typeface="Arial" pitchFamily="34" charset="0"/>
                <a:cs typeface="Arial" pitchFamily="34" charset="0"/>
              </a:rPr>
              <a:t>Third Parties and Carriers Evaluating </a:t>
            </a:r>
            <a:r>
              <a:rPr lang="en-US" sz="2000" b="1" dirty="0" smtClean="0">
                <a:latin typeface="Arial" pitchFamily="34" charset="0"/>
                <a:cs typeface="Arial" pitchFamily="34" charset="0"/>
              </a:rPr>
              <a:t>Drivers</a:t>
            </a:r>
            <a:endParaRPr lang="en-US" sz="2000" b="1" dirty="0">
              <a:latin typeface="Arial" pitchFamily="34" charset="0"/>
              <a:cs typeface="Arial" pitchFamily="34" charset="0"/>
            </a:endParaRPr>
          </a:p>
          <a:p>
            <a:pPr marL="338138" indent="-338138">
              <a:lnSpc>
                <a:spcPct val="100000"/>
              </a:lnSpc>
              <a:tabLst>
                <a:tab pos="798513" algn="l"/>
              </a:tabLst>
              <a:defRPr/>
            </a:pPr>
            <a:r>
              <a:rPr lang="en-US" sz="1800" dirty="0">
                <a:latin typeface="Arial" pitchFamily="34" charset="0"/>
                <a:ea typeface="ＭＳ Ｐゴシック" pitchFamily="-1" charset="-128"/>
                <a:cs typeface="Arial" pitchFamily="34" charset="0"/>
              </a:rPr>
              <a:t>Carriers and independent third parties combine PSP and other driver information, and call </a:t>
            </a:r>
            <a:r>
              <a:rPr lang="en-US" sz="1800" dirty="0" smtClean="0">
                <a:latin typeface="Arial" pitchFamily="34" charset="0"/>
                <a:ea typeface="ＭＳ Ｐゴシック" pitchFamily="-1" charset="-128"/>
                <a:cs typeface="Arial" pitchFamily="34" charset="0"/>
              </a:rPr>
              <a:t>it a </a:t>
            </a:r>
            <a:r>
              <a:rPr lang="en-US" sz="1800" dirty="0">
                <a:latin typeface="Arial" pitchFamily="34" charset="0"/>
                <a:ea typeface="ＭＳ Ｐゴシック" pitchFamily="-1" charset="-128"/>
                <a:cs typeface="Arial" pitchFamily="34" charset="0"/>
              </a:rPr>
              <a:t>“CSA score” or “CSA driver scorecard.” The Federal government does not endorse third-party driver “</a:t>
            </a:r>
            <a:r>
              <a:rPr lang="en-US" sz="1800" dirty="0" smtClean="0">
                <a:latin typeface="Arial" pitchFamily="34" charset="0"/>
                <a:ea typeface="ＭＳ Ｐゴシック" pitchFamily="-1" charset="-128"/>
                <a:cs typeface="Arial" pitchFamily="34" charset="0"/>
              </a:rPr>
              <a:t>scores”.</a:t>
            </a:r>
          </a:p>
          <a:p>
            <a:pPr marL="338138" indent="-338138">
              <a:lnSpc>
                <a:spcPct val="100000"/>
              </a:lnSpc>
              <a:tabLst>
                <a:tab pos="798513" algn="l"/>
              </a:tabLst>
              <a:defRPr/>
            </a:pPr>
            <a:endParaRPr lang="en-US" sz="1800" dirty="0">
              <a:latin typeface="Arial" pitchFamily="34" charset="0"/>
              <a:ea typeface="ＭＳ Ｐゴシック" pitchFamily="-1" charset="-128"/>
              <a:cs typeface="Arial" pitchFamily="34" charset="0"/>
            </a:endParaRPr>
          </a:p>
          <a:p>
            <a:pPr marL="338138" indent="-338138">
              <a:lnSpc>
                <a:spcPct val="100000"/>
              </a:lnSpc>
              <a:tabLst>
                <a:tab pos="795338" algn="l"/>
              </a:tabLst>
              <a:defRPr/>
            </a:pPr>
            <a:r>
              <a:rPr lang="en-US" sz="1800" b="1" dirty="0">
                <a:latin typeface="Arial" pitchFamily="34" charset="0"/>
                <a:ea typeface="ＭＳ Ｐゴシック" pitchFamily="-1" charset="-128"/>
                <a:cs typeface="Arial" pitchFamily="34" charset="0"/>
              </a:rPr>
              <a:t>Note: </a:t>
            </a:r>
            <a:r>
              <a:rPr lang="en-US" sz="1800" dirty="0">
                <a:latin typeface="Arial" pitchFamily="34" charset="0"/>
                <a:ea typeface="ＭＳ Ｐゴシック" pitchFamily="-1" charset="-128"/>
                <a:cs typeface="Arial" pitchFamily="34" charset="0"/>
              </a:rPr>
              <a:t>The Federal government does not calculate or issue a driver “score.” There is no universal evaluation method for </a:t>
            </a:r>
            <a:r>
              <a:rPr lang="en-US" sz="1800" dirty="0" smtClean="0">
                <a:latin typeface="Arial" pitchFamily="34" charset="0"/>
                <a:ea typeface="ＭＳ Ｐゴシック" pitchFamily="-1" charset="-128"/>
                <a:cs typeface="Arial" pitchFamily="34" charset="0"/>
              </a:rPr>
              <a:t>drivers</a:t>
            </a:r>
          </a:p>
          <a:p>
            <a:pPr marL="0" indent="0">
              <a:lnSpc>
                <a:spcPct val="100000"/>
              </a:lnSpc>
              <a:buNone/>
              <a:tabLst>
                <a:tab pos="795338" algn="l"/>
              </a:tabLst>
              <a:defRPr/>
            </a:pPr>
            <a:endParaRPr lang="en-US" sz="1800" strike="sngStrike" dirty="0">
              <a:solidFill>
                <a:srgbClr val="FF0000"/>
              </a:solidFill>
              <a:latin typeface="Arial" pitchFamily="34" charset="0"/>
              <a:ea typeface="ＭＳ Ｐゴシック" pitchFamily="-1" charset="-128"/>
              <a:cs typeface="Arial" pitchFamily="34" charset="0"/>
            </a:endParaRPr>
          </a:p>
          <a:p>
            <a:pPr marL="338138" indent="-338138">
              <a:lnSpc>
                <a:spcPct val="100000"/>
              </a:lnSpc>
              <a:buFont typeface="Arial" panose="020B0604020202020204" pitchFamily="34" charset="0"/>
              <a:buChar char="•"/>
              <a:tabLst>
                <a:tab pos="795338" algn="l"/>
              </a:tabLst>
              <a:defRPr/>
            </a:pPr>
            <a:r>
              <a:rPr lang="en-US" sz="1800" b="1" i="1" dirty="0">
                <a:latin typeface="Arial" pitchFamily="34" charset="0"/>
                <a:cs typeface="Arial" pitchFamily="34" charset="0"/>
              </a:rPr>
              <a:t>Ask your carrier how you are being evaluated</a:t>
            </a: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18</a:t>
            </a:fld>
            <a:endParaRPr lang="en-US" dirty="0"/>
          </a:p>
        </p:txBody>
      </p:sp>
      <p:sp>
        <p:nvSpPr>
          <p:cNvPr id="4" name="Title 3"/>
          <p:cNvSpPr>
            <a:spLocks noGrp="1"/>
          </p:cNvSpPr>
          <p:nvPr>
            <p:ph type="title"/>
          </p:nvPr>
        </p:nvSpPr>
        <p:spPr>
          <a:xfrm>
            <a:off x="228600" y="609600"/>
            <a:ext cx="8763000" cy="685800"/>
          </a:xfrm>
        </p:spPr>
        <p:txBody>
          <a:bodyPr/>
          <a:lstStyle/>
          <a:p>
            <a:r>
              <a:rPr lang="en-US" dirty="0" smtClean="0"/>
              <a:t>Non-Government—Driver </a:t>
            </a:r>
            <a:r>
              <a:rPr lang="en-US" dirty="0"/>
              <a:t>Safety Information</a:t>
            </a:r>
          </a:p>
        </p:txBody>
      </p:sp>
    </p:spTree>
    <p:extLst>
      <p:ext uri="{BB962C8B-B14F-4D97-AF65-F5344CB8AC3E}">
        <p14:creationId xmlns:p14="http://schemas.microsoft.com/office/powerpoint/2010/main" val="1323480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1600"/>
            <a:ext cx="8534400" cy="4236720"/>
          </a:xfrm>
        </p:spPr>
        <p:txBody>
          <a:bodyPr/>
          <a:lstStyle/>
          <a:p>
            <a:pPr marL="0" indent="0">
              <a:lnSpc>
                <a:spcPct val="100000"/>
              </a:lnSpc>
              <a:buNone/>
            </a:pPr>
            <a:r>
              <a:rPr lang="en-US" sz="2000" b="1" dirty="0"/>
              <a:t>You drive safety home.</a:t>
            </a:r>
          </a:p>
          <a:p>
            <a:pPr marL="0" indent="0">
              <a:lnSpc>
                <a:spcPct val="100000"/>
              </a:lnSpc>
              <a:buNone/>
            </a:pPr>
            <a:r>
              <a:rPr lang="en-US" sz="1800" dirty="0"/>
              <a:t>CSA holds drivers accountable for safe on-road performance. Learn how to strengthen your safety record while making America’s roads as safe as they can be for everyone. Visit our website </a:t>
            </a:r>
            <a:r>
              <a:rPr lang="en-US" sz="1800" dirty="0" smtClean="0"/>
              <a:t>to learn how to:</a:t>
            </a:r>
            <a:endParaRPr lang="en-US" sz="1800" dirty="0"/>
          </a:p>
          <a:p>
            <a:pPr marL="216980" indent="-338138">
              <a:lnSpc>
                <a:spcPct val="100000"/>
              </a:lnSpc>
              <a:buFont typeface="Arial" panose="020B0604020202020204" pitchFamily="34" charset="0"/>
              <a:buChar char="•"/>
            </a:pPr>
            <a:r>
              <a:rPr lang="en-US" sz="1600" dirty="0"/>
              <a:t>Order driver records (PSP)</a:t>
            </a:r>
          </a:p>
          <a:p>
            <a:pPr marL="216980" indent="-338138">
              <a:lnSpc>
                <a:spcPct val="100000"/>
              </a:lnSpc>
              <a:buFont typeface="Arial" panose="020B0604020202020204" pitchFamily="34" charset="0"/>
              <a:buChar char="•"/>
            </a:pPr>
            <a:r>
              <a:rPr lang="en-US" sz="1600" dirty="0"/>
              <a:t>Request a review of your data (DataQs)</a:t>
            </a:r>
          </a:p>
          <a:p>
            <a:pPr marL="216980" indent="-338138">
              <a:lnSpc>
                <a:spcPct val="100000"/>
              </a:lnSpc>
              <a:buFont typeface="Arial" panose="020B0604020202020204" pitchFamily="34" charset="0"/>
              <a:buChar char="•"/>
            </a:pPr>
            <a:r>
              <a:rPr lang="en-US" sz="1600" dirty="0" smtClean="0"/>
              <a:t>See </a:t>
            </a:r>
            <a:r>
              <a:rPr lang="en-US" sz="1600" dirty="0"/>
              <a:t>motor carrier data (SMS</a:t>
            </a:r>
            <a:r>
              <a:rPr lang="en-US" sz="1600" dirty="0" smtClean="0"/>
              <a:t>)</a:t>
            </a:r>
            <a:endParaRPr lang="en-US" sz="1800" dirty="0" smtClean="0"/>
          </a:p>
          <a:p>
            <a:pPr marL="0" indent="0">
              <a:lnSpc>
                <a:spcPct val="100000"/>
              </a:lnSpc>
              <a:buNone/>
            </a:pPr>
            <a:r>
              <a:rPr lang="en-US" sz="1800" dirty="0" smtClean="0"/>
              <a:t>Five </a:t>
            </a:r>
            <a:r>
              <a:rPr lang="en-US" sz="1800" dirty="0"/>
              <a:t>million truck and bus drivers share America’s roads and highways with more than 250 million motorists. With stakes so high, it’s essential that everyone Get Road Smart.</a:t>
            </a:r>
            <a:br>
              <a:rPr lang="en-US" sz="1800" dirty="0"/>
            </a:br>
            <a:endParaRPr lang="en-US" sz="1800" dirty="0"/>
          </a:p>
          <a:p>
            <a:pPr marL="0" indent="0">
              <a:lnSpc>
                <a:spcPct val="100000"/>
              </a:lnSpc>
              <a:buNone/>
            </a:pPr>
            <a:r>
              <a:rPr lang="en-US" sz="1800" dirty="0"/>
              <a:t>To Get Road Smart, visit us today: </a:t>
            </a:r>
            <a:r>
              <a:rPr lang="en-US" sz="1800" dirty="0">
                <a:hlinkClick r:id="rId3"/>
              </a:rPr>
              <a:t>http://csa.fmcsa.dot.gov</a:t>
            </a:r>
            <a:r>
              <a:rPr lang="en-US" sz="1800" dirty="0" smtClean="0">
                <a:hlinkClick r:id="rId3"/>
              </a:rPr>
              <a:t>/?driver  </a:t>
            </a:r>
            <a:endParaRPr lang="en-US" sz="1800" dirty="0"/>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19</a:t>
            </a:fld>
            <a:endParaRPr lang="en-US" dirty="0"/>
          </a:p>
        </p:txBody>
      </p:sp>
      <p:sp>
        <p:nvSpPr>
          <p:cNvPr id="4" name="Title 3"/>
          <p:cNvSpPr>
            <a:spLocks noGrp="1"/>
          </p:cNvSpPr>
          <p:nvPr>
            <p:ph type="title"/>
          </p:nvPr>
        </p:nvSpPr>
        <p:spPr/>
        <p:txBody>
          <a:bodyPr/>
          <a:lstStyle/>
          <a:p>
            <a:r>
              <a:rPr lang="en-US" dirty="0"/>
              <a:t>Get Road Smart</a:t>
            </a:r>
          </a:p>
        </p:txBody>
      </p:sp>
    </p:spTree>
    <p:extLst>
      <p:ext uri="{BB962C8B-B14F-4D97-AF65-F5344CB8AC3E}">
        <p14:creationId xmlns:p14="http://schemas.microsoft.com/office/powerpoint/2010/main" val="2401725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524000"/>
            <a:ext cx="8001000" cy="4084320"/>
          </a:xfrm>
        </p:spPr>
        <p:txBody>
          <a:bodyPr/>
          <a:lstStyle/>
          <a:p>
            <a:pPr marL="338138" indent="-338138">
              <a:lnSpc>
                <a:spcPct val="100000"/>
              </a:lnSpc>
            </a:pPr>
            <a:r>
              <a:rPr lang="en-US" sz="2000" dirty="0"/>
              <a:t>Who Is FMCSA?</a:t>
            </a:r>
          </a:p>
          <a:p>
            <a:pPr marL="338138" indent="-338138">
              <a:lnSpc>
                <a:spcPct val="100000"/>
              </a:lnSpc>
            </a:pPr>
            <a:r>
              <a:rPr lang="en-US" sz="2000" dirty="0"/>
              <a:t>What Is CSA?</a:t>
            </a:r>
          </a:p>
          <a:p>
            <a:pPr marL="338138" indent="-338138">
              <a:lnSpc>
                <a:spcPct val="100000"/>
              </a:lnSpc>
            </a:pPr>
            <a:r>
              <a:rPr lang="en-US" sz="2000" dirty="0"/>
              <a:t>CSA and Your Company</a:t>
            </a:r>
          </a:p>
          <a:p>
            <a:pPr marL="338138" indent="-338138">
              <a:lnSpc>
                <a:spcPct val="100000"/>
              </a:lnSpc>
            </a:pPr>
            <a:r>
              <a:rPr lang="en-US" sz="2000" dirty="0"/>
              <a:t>CSA and Your Safety Record</a:t>
            </a: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2</a:t>
            </a:fld>
            <a:endParaRPr lang="en-US" dirty="0"/>
          </a:p>
        </p:txBody>
      </p:sp>
      <p:sp>
        <p:nvSpPr>
          <p:cNvPr id="7" name="Content Placeholder 4"/>
          <p:cNvSpPr txBox="1">
            <a:spLocks/>
          </p:cNvSpPr>
          <p:nvPr/>
        </p:nvSpPr>
        <p:spPr>
          <a:xfrm>
            <a:off x="228600" y="533400"/>
            <a:ext cx="3886200" cy="82886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FFC000"/>
                </a:solidFill>
                <a:latin typeface="Arial Black" panose="020B0A04020102020204" pitchFamily="34" charset="0"/>
              </a:rPr>
              <a:t>Agenda</a:t>
            </a:r>
            <a:r>
              <a:rPr lang="en-US" dirty="0" smtClean="0"/>
              <a:t> </a:t>
            </a:r>
            <a:endParaRPr lang="en-US" dirty="0"/>
          </a:p>
        </p:txBody>
      </p:sp>
    </p:spTree>
    <p:extLst>
      <p:ext uri="{BB962C8B-B14F-4D97-AF65-F5344CB8AC3E}">
        <p14:creationId xmlns:p14="http://schemas.microsoft.com/office/powerpoint/2010/main" val="3264097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1600"/>
            <a:ext cx="8915400" cy="4236720"/>
          </a:xfrm>
        </p:spPr>
        <p:txBody>
          <a:bodyPr/>
          <a:lstStyle/>
          <a:p>
            <a:pPr marL="0" indent="0" fontAlgn="auto">
              <a:lnSpc>
                <a:spcPct val="100000"/>
              </a:lnSpc>
              <a:spcAft>
                <a:spcPts val="0"/>
              </a:spcAft>
              <a:buNone/>
              <a:defRPr/>
            </a:pPr>
            <a:r>
              <a:rPr lang="en-US" sz="2000" b="1" dirty="0">
                <a:latin typeface="Arial" pitchFamily="34" charset="0"/>
                <a:cs typeface="Arial" pitchFamily="34" charset="0"/>
              </a:rPr>
              <a:t>Stay </a:t>
            </a:r>
            <a:r>
              <a:rPr lang="en-US" sz="2000" b="1" dirty="0" smtClean="0">
                <a:latin typeface="Arial" pitchFamily="34" charset="0"/>
                <a:cs typeface="Arial" pitchFamily="34" charset="0"/>
              </a:rPr>
              <a:t>connected.</a:t>
            </a:r>
            <a:endParaRPr lang="en-US" sz="2000" b="1" dirty="0">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r>
              <a:rPr lang="en-US" sz="1800" dirty="0" smtClean="0">
                <a:latin typeface="Arial" pitchFamily="34" charset="0"/>
                <a:cs typeface="Arial" pitchFamily="34" charset="0"/>
              </a:rPr>
              <a:t>Visit the Driver Safety </a:t>
            </a:r>
            <a:r>
              <a:rPr lang="en-US" sz="1800" dirty="0">
                <a:latin typeface="Arial" pitchFamily="34" charset="0"/>
                <a:cs typeface="Arial" pitchFamily="34" charset="0"/>
              </a:rPr>
              <a:t>Education </a:t>
            </a:r>
            <a:r>
              <a:rPr lang="en-US" sz="1800" dirty="0" smtClean="0">
                <a:latin typeface="Arial" pitchFamily="34" charset="0"/>
                <a:cs typeface="Arial" pitchFamily="34" charset="0"/>
              </a:rPr>
              <a:t>Center at:</a:t>
            </a:r>
            <a:br>
              <a:rPr lang="en-US" sz="1800" dirty="0" smtClean="0">
                <a:latin typeface="Arial" pitchFamily="34" charset="0"/>
                <a:cs typeface="Arial" pitchFamily="34" charset="0"/>
              </a:rPr>
            </a:br>
            <a:r>
              <a:rPr lang="en-US" sz="1800" dirty="0" smtClean="0">
                <a:latin typeface="Arial" pitchFamily="34" charset="0"/>
                <a:cs typeface="Arial" pitchFamily="34" charset="0"/>
                <a:hlinkClick r:id="rId3"/>
              </a:rPr>
              <a:t>http://csa.fmcsa.dot.gov/?driversafety</a:t>
            </a:r>
            <a:endParaRPr lang="en-US" sz="1800" dirty="0" smtClean="0">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endParaRPr lang="en-US" sz="1800" dirty="0" smtClean="0">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r>
              <a:rPr lang="en-US" sz="1800" dirty="0" smtClean="0">
                <a:latin typeface="Arial" pitchFamily="34" charset="0"/>
                <a:cs typeface="Arial" pitchFamily="34" charset="0"/>
              </a:rPr>
              <a:t>Sign </a:t>
            </a:r>
            <a:r>
              <a:rPr lang="en-US" sz="1800" dirty="0">
                <a:latin typeface="Arial" pitchFamily="34" charset="0"/>
                <a:cs typeface="Arial" pitchFamily="34" charset="0"/>
              </a:rPr>
              <a:t>up for important updates via the CSA </a:t>
            </a:r>
            <a:r>
              <a:rPr lang="en-US" sz="1800" dirty="0" smtClean="0">
                <a:latin typeface="Arial" pitchFamily="34" charset="0"/>
                <a:cs typeface="Arial" pitchFamily="34" charset="0"/>
              </a:rPr>
              <a:t>Website at: </a:t>
            </a:r>
            <a:r>
              <a:rPr lang="en-US" sz="1800" dirty="0" smtClean="0"/>
              <a:t> </a:t>
            </a:r>
            <a:r>
              <a:rPr lang="en-US" sz="1800" u="sng" dirty="0">
                <a:hlinkClick r:id="rId4" tooltip="The FMCSA subscription web page"/>
              </a:rPr>
              <a:t>http://</a:t>
            </a:r>
            <a:r>
              <a:rPr lang="en-US" sz="1800" u="sng" dirty="0" smtClean="0">
                <a:hlinkClick r:id="rId4" tooltip="The FMCSA subscription web page"/>
              </a:rPr>
              <a:t>csa.fmcsa.dot.gov/subscription.aspx</a:t>
            </a:r>
            <a:endParaRPr lang="en-US" sz="1800" u="sng" dirty="0"/>
          </a:p>
          <a:p>
            <a:pPr marL="341313" lvl="1" indent="-341313" fontAlgn="auto">
              <a:lnSpc>
                <a:spcPct val="100000"/>
              </a:lnSpc>
              <a:spcAft>
                <a:spcPts val="0"/>
              </a:spcAft>
              <a:buFont typeface="Arial" panose="020B0604020202020204" pitchFamily="34" charset="0"/>
              <a:buChar char="•"/>
              <a:defRPr/>
            </a:pPr>
            <a:endParaRPr lang="en-US" sz="1800" u="sng" dirty="0"/>
          </a:p>
          <a:p>
            <a:pPr marL="341313" lvl="1" indent="-341313" fontAlgn="auto">
              <a:lnSpc>
                <a:spcPct val="100000"/>
              </a:lnSpc>
              <a:spcAft>
                <a:spcPts val="0"/>
              </a:spcAft>
              <a:buFont typeface="Arial" panose="020B0604020202020204" pitchFamily="34" charset="0"/>
              <a:buChar char="•"/>
              <a:defRPr/>
            </a:pPr>
            <a:r>
              <a:rPr lang="en-US" sz="1800" dirty="0">
                <a:latin typeface="Arial" pitchFamily="34" charset="0"/>
                <a:cs typeface="Arial" pitchFamily="34" charset="0"/>
              </a:rPr>
              <a:t>Contact FMCSA if you have questions or feedback </a:t>
            </a:r>
            <a:r>
              <a:rPr lang="en-US" sz="1800" dirty="0" smtClean="0">
                <a:latin typeface="Arial" pitchFamily="34" charset="0"/>
                <a:cs typeface="Arial" pitchFamily="34" charset="0"/>
              </a:rPr>
              <a:t>at: </a:t>
            </a:r>
            <a:r>
              <a:rPr lang="en-US" sz="1800" u="sng" dirty="0" smtClean="0">
                <a:latin typeface="Arial" pitchFamily="34" charset="0"/>
                <a:cs typeface="Arial" pitchFamily="34" charset="0"/>
                <a:hlinkClick r:id="rId5" tooltip="Feedback web page"/>
              </a:rPr>
              <a:t>http</a:t>
            </a:r>
            <a:r>
              <a:rPr lang="en-US" sz="1800" u="sng" dirty="0">
                <a:latin typeface="Arial" pitchFamily="34" charset="0"/>
                <a:cs typeface="Arial" pitchFamily="34" charset="0"/>
                <a:hlinkClick r:id="rId5" tooltip="Feedback web page"/>
              </a:rPr>
              <a:t>://</a:t>
            </a:r>
            <a:r>
              <a:rPr lang="en-US" sz="1800" u="sng" dirty="0" smtClean="0">
                <a:latin typeface="Arial" pitchFamily="34" charset="0"/>
                <a:cs typeface="Arial" pitchFamily="34" charset="0"/>
                <a:hlinkClick r:id="rId5" tooltip="Feedback web page"/>
              </a:rPr>
              <a:t>csa.fmcsa.dot.gov/CSA_Feedback.aspx</a:t>
            </a:r>
            <a:r>
              <a:rPr lang="en-US" sz="1800" dirty="0">
                <a:latin typeface="Arial" pitchFamily="34" charset="0"/>
                <a:cs typeface="Arial" pitchFamily="34" charset="0"/>
              </a:rPr>
              <a:t> </a:t>
            </a:r>
            <a:r>
              <a:rPr lang="en-US" sz="1800" dirty="0" smtClean="0">
                <a:latin typeface="Arial" pitchFamily="34" charset="0"/>
                <a:cs typeface="Arial" pitchFamily="34" charset="0"/>
              </a:rPr>
              <a:t>or by calling 877-254-5365</a:t>
            </a:r>
            <a:r>
              <a:rPr lang="en-US" sz="1800" u="sng" dirty="0" smtClean="0">
                <a:latin typeface="Arial" pitchFamily="34" charset="0"/>
                <a:cs typeface="Arial" pitchFamily="34" charset="0"/>
              </a:rPr>
              <a:t/>
            </a:r>
            <a:br>
              <a:rPr lang="en-US" sz="1800" u="sng" dirty="0" smtClean="0">
                <a:latin typeface="Arial" pitchFamily="34" charset="0"/>
                <a:cs typeface="Arial" pitchFamily="34" charset="0"/>
              </a:rPr>
            </a:br>
            <a:endParaRPr lang="en-US" sz="1800" u="sng" dirty="0" smtClean="0">
              <a:latin typeface="Arial" pitchFamily="34" charset="0"/>
              <a:cs typeface="Arial" pitchFamily="34" charset="0"/>
            </a:endParaRPr>
          </a:p>
          <a:p>
            <a:pPr marL="341313" lvl="1" indent="-341313">
              <a:lnSpc>
                <a:spcPct val="100000"/>
              </a:lnSpc>
              <a:buFont typeface="Arial" panose="020B0604020202020204" pitchFamily="34" charset="0"/>
              <a:buChar char="•"/>
              <a:defRPr/>
            </a:pPr>
            <a:r>
              <a:rPr lang="en-US" sz="1800" dirty="0">
                <a:latin typeface="Arial" pitchFamily="34" charset="0"/>
                <a:cs typeface="Arial" pitchFamily="34" charset="0"/>
              </a:rPr>
              <a:t>Download Get Road Smart brochures, pocket cards, posters, and factsheets </a:t>
            </a:r>
            <a:r>
              <a:rPr lang="en-US" sz="1800" dirty="0" smtClean="0">
                <a:latin typeface="Arial" pitchFamily="34" charset="0"/>
                <a:cs typeface="Arial" pitchFamily="34" charset="0"/>
              </a:rPr>
              <a:t>at: </a:t>
            </a:r>
            <a:r>
              <a:rPr lang="en-US" sz="1800" dirty="0">
                <a:latin typeface="Arial" pitchFamily="34" charset="0"/>
                <a:cs typeface="Arial" pitchFamily="34" charset="0"/>
                <a:hlinkClick r:id="rId6"/>
              </a:rPr>
              <a:t>http://</a:t>
            </a:r>
            <a:r>
              <a:rPr lang="en-US" sz="1800" dirty="0" smtClean="0">
                <a:latin typeface="Arial" pitchFamily="34" charset="0"/>
                <a:cs typeface="Arial" pitchFamily="34" charset="0"/>
                <a:hlinkClick r:id="rId6"/>
              </a:rPr>
              <a:t>csa.fmcsa.dot.gov/?toolkit1</a:t>
            </a:r>
            <a:r>
              <a:rPr lang="en-US" sz="1800" dirty="0" smtClean="0">
                <a:latin typeface="Arial" pitchFamily="34" charset="0"/>
                <a:cs typeface="Arial" pitchFamily="34" charset="0"/>
              </a:rPr>
              <a:t>, </a:t>
            </a:r>
            <a:r>
              <a:rPr lang="en-US" sz="1800" dirty="0">
                <a:latin typeface="Arial" pitchFamily="34" charset="0"/>
                <a:cs typeface="Arial" pitchFamily="34" charset="0"/>
              </a:rPr>
              <a:t>or order by calling the InfoLine at </a:t>
            </a:r>
            <a:r>
              <a:rPr lang="en-US" sz="1800" dirty="0" smtClean="0">
                <a:latin typeface="Arial" pitchFamily="34" charset="0"/>
                <a:cs typeface="Arial" pitchFamily="34" charset="0"/>
              </a:rPr>
              <a:t>877-254-5365</a:t>
            </a:r>
            <a:br>
              <a:rPr lang="en-US" sz="1800" dirty="0" smtClean="0">
                <a:latin typeface="Arial" pitchFamily="34" charset="0"/>
                <a:cs typeface="Arial" pitchFamily="34" charset="0"/>
              </a:rPr>
            </a:br>
            <a:endParaRPr lang="en-US" sz="1800" dirty="0">
              <a:latin typeface="Arial" pitchFamily="34" charset="0"/>
              <a:cs typeface="Arial" pitchFamily="34" charset="0"/>
            </a:endParaRPr>
          </a:p>
          <a:p>
            <a:pPr marL="341313" lvl="1" indent="-341313">
              <a:lnSpc>
                <a:spcPct val="100000"/>
              </a:lnSpc>
              <a:buFont typeface="Arial" panose="020B0604020202020204" pitchFamily="34" charset="0"/>
              <a:buChar char="•"/>
              <a:defRPr/>
            </a:pPr>
            <a:r>
              <a:rPr lang="en-US" sz="1800" dirty="0" smtClean="0">
                <a:latin typeface="Arial" pitchFamily="34" charset="0"/>
                <a:cs typeface="Arial" pitchFamily="34" charset="0"/>
              </a:rPr>
              <a:t>Find </a:t>
            </a:r>
            <a:r>
              <a:rPr lang="en-US" sz="1800" dirty="0">
                <a:latin typeface="Arial" pitchFamily="34" charset="0"/>
                <a:cs typeface="Arial" pitchFamily="34" charset="0"/>
              </a:rPr>
              <a:t>the phone number for your local FMCSA </a:t>
            </a:r>
            <a:r>
              <a:rPr lang="en-US" sz="1800" dirty="0" smtClean="0">
                <a:latin typeface="Arial" pitchFamily="34" charset="0"/>
                <a:cs typeface="Arial" pitchFamily="34" charset="0"/>
              </a:rPr>
              <a:t>office: </a:t>
            </a:r>
            <a:r>
              <a:rPr lang="en-US" sz="1800" u="sng" dirty="0">
                <a:latin typeface="Arial" pitchFamily="34" charset="0"/>
                <a:cs typeface="Arial" pitchFamily="34" charset="0"/>
                <a:hlinkClick r:id="rId7" tooltip="Local FMCSA offices web page"/>
              </a:rPr>
              <a:t>http://</a:t>
            </a:r>
            <a:r>
              <a:rPr lang="en-US" sz="1800" u="sng" dirty="0" smtClean="0">
                <a:latin typeface="Arial" pitchFamily="34" charset="0"/>
                <a:cs typeface="Arial" pitchFamily="34" charset="0"/>
                <a:hlinkClick r:id="rId7" tooltip="Local FMCSA offices web page"/>
              </a:rPr>
              <a:t>www.fmcsa.dot.gov/about/contact/offices/displayfieldroster.aspx</a:t>
            </a:r>
            <a:endParaRPr lang="en-US" sz="1800" u="sng" dirty="0" smtClean="0">
              <a:latin typeface="Arial" pitchFamily="34" charset="0"/>
              <a:cs typeface="Arial" pitchFamily="34" charset="0"/>
            </a:endParaRPr>
          </a:p>
          <a:p>
            <a:pPr marL="341313" lvl="1" indent="-341313">
              <a:lnSpc>
                <a:spcPct val="100000"/>
              </a:lnSpc>
              <a:buFont typeface="Arial" panose="020B0604020202020204" pitchFamily="34" charset="0"/>
              <a:buChar char="•"/>
              <a:defRPr/>
            </a:pPr>
            <a:endParaRPr lang="en-US" sz="1600" u="sng" dirty="0">
              <a:latin typeface="Arial" pitchFamily="34" charset="0"/>
              <a:cs typeface="Arial" pitchFamily="34" charset="0"/>
            </a:endParaRP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20</a:t>
            </a:fld>
            <a:endParaRPr lang="en-US" dirty="0"/>
          </a:p>
        </p:txBody>
      </p:sp>
      <p:sp>
        <p:nvSpPr>
          <p:cNvPr id="4" name="Title 3"/>
          <p:cNvSpPr>
            <a:spLocks noGrp="1"/>
          </p:cNvSpPr>
          <p:nvPr>
            <p:ph type="title"/>
          </p:nvPr>
        </p:nvSpPr>
        <p:spPr/>
        <p:txBody>
          <a:bodyPr/>
          <a:lstStyle/>
          <a:p>
            <a:r>
              <a:rPr lang="en-US" dirty="0"/>
              <a:t>Get Road Smart (cont.)</a:t>
            </a:r>
          </a:p>
        </p:txBody>
      </p:sp>
      <p:sp>
        <p:nvSpPr>
          <p:cNvPr id="5" name="TextBox 4"/>
          <p:cNvSpPr txBox="1"/>
          <p:nvPr/>
        </p:nvSpPr>
        <p:spPr>
          <a:xfrm>
            <a:off x="304800" y="6629400"/>
            <a:ext cx="2209800" cy="230832"/>
          </a:xfrm>
          <a:prstGeom prst="rect">
            <a:avLst/>
          </a:prstGeom>
          <a:noFill/>
        </p:spPr>
        <p:txBody>
          <a:bodyPr wrap="square" rtlCol="0">
            <a:spAutoFit/>
          </a:bodyPr>
          <a:lstStyle/>
          <a:p>
            <a:r>
              <a:rPr lang="en-US" sz="900" dirty="0" smtClean="0"/>
              <a:t>FMC-CSA-15-017</a:t>
            </a:r>
            <a:endParaRPr lang="en-US" sz="900" dirty="0"/>
          </a:p>
        </p:txBody>
      </p:sp>
    </p:spTree>
    <p:extLst>
      <p:ext uri="{BB962C8B-B14F-4D97-AF65-F5344CB8AC3E}">
        <p14:creationId xmlns:p14="http://schemas.microsoft.com/office/powerpoint/2010/main" val="788784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887" y="1524000"/>
            <a:ext cx="3886200" cy="3810000"/>
          </a:xfrm>
        </p:spPr>
        <p:txBody>
          <a:bodyPr/>
          <a:lstStyle/>
          <a:p>
            <a:pPr>
              <a:lnSpc>
                <a:spcPct val="100000"/>
              </a:lnSpc>
              <a:spcBef>
                <a:spcPts val="600"/>
              </a:spcBef>
            </a:pPr>
            <a:r>
              <a:rPr lang="en-US" sz="2000" dirty="0" smtClean="0"/>
              <a:t>The Federal Motor Carrier Safety Administration (FMCSA) is a transportation agency with over </a:t>
            </a:r>
            <a:r>
              <a:rPr lang="en-US" sz="2000" dirty="0"/>
              <a:t>1,000 Federal employees and 12,000 State Partners across the Nation committed to our safety </a:t>
            </a:r>
            <a:r>
              <a:rPr lang="en-US" sz="2000" dirty="0" smtClean="0"/>
              <a:t>mission—preventing </a:t>
            </a:r>
            <a:r>
              <a:rPr lang="en-US" sz="2000" dirty="0"/>
              <a:t>crashes, injuries, and fatalities related to large trucks and buses on our </a:t>
            </a:r>
            <a:r>
              <a:rPr lang="en-US" sz="2000" dirty="0" smtClean="0"/>
              <a:t>highways.</a:t>
            </a:r>
            <a:endParaRPr lang="en-US" sz="2000" dirty="0"/>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a:t>
            </a:fld>
            <a:endParaRPr lang="en-US" dirty="0"/>
          </a:p>
        </p:txBody>
      </p:sp>
      <p:sp>
        <p:nvSpPr>
          <p:cNvPr id="5" name="Content Placeholder 4"/>
          <p:cNvSpPr>
            <a:spLocks noGrp="1"/>
          </p:cNvSpPr>
          <p:nvPr>
            <p:ph sz="quarter" idx="11"/>
          </p:nvPr>
        </p:nvSpPr>
        <p:spPr/>
        <p:txBody>
          <a:bodyPr/>
          <a:lstStyle/>
          <a:p>
            <a:r>
              <a:rPr lang="en-US" dirty="0">
                <a:solidFill>
                  <a:srgbClr val="FFC000"/>
                </a:solidFill>
              </a:rPr>
              <a:t>Who Is FMCSA?</a:t>
            </a:r>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9806" y="914400"/>
            <a:ext cx="3200794" cy="4800600"/>
          </a:xfrm>
          <a:prstGeom prst="rect">
            <a:avLst/>
          </a:prstGeom>
          <a:ln>
            <a:solidFill>
              <a:srgbClr val="F48625"/>
            </a:solidFill>
          </a:ln>
        </p:spPr>
      </p:pic>
    </p:spTree>
    <p:extLst>
      <p:ext uri="{BB962C8B-B14F-4D97-AF65-F5344CB8AC3E}">
        <p14:creationId xmlns:p14="http://schemas.microsoft.com/office/powerpoint/2010/main" val="1125739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886" y="1524000"/>
            <a:ext cx="4633914" cy="4191000"/>
          </a:xfrm>
        </p:spPr>
        <p:txBody>
          <a:bodyPr/>
          <a:lstStyle/>
          <a:p>
            <a:pPr marL="342900" indent="-342900">
              <a:lnSpc>
                <a:spcPct val="100000"/>
              </a:lnSpc>
              <a:spcBef>
                <a:spcPts val="600"/>
              </a:spcBef>
              <a:buFont typeface="Arial" panose="020B0604020202020204" pitchFamily="34" charset="0"/>
              <a:buChar char="•"/>
            </a:pPr>
            <a:r>
              <a:rPr lang="en-US" sz="2000" dirty="0"/>
              <a:t>Truck and Bus Companies with Recent Activity*:</a:t>
            </a:r>
          </a:p>
          <a:p>
            <a:pPr marL="795338" lvl="1" indent="-338138">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Approximately: </a:t>
            </a:r>
            <a:r>
              <a:rPr lang="en-US" sz="1800" b="1" dirty="0" smtClean="0">
                <a:latin typeface="Arial" panose="020B0604020202020204" pitchFamily="34" charset="0"/>
                <a:cs typeface="Arial" panose="020B0604020202020204" pitchFamily="34" charset="0"/>
              </a:rPr>
              <a:t>540,000</a:t>
            </a:r>
            <a:endParaRPr lang="en-US" sz="1800" b="1" dirty="0">
              <a:latin typeface="Arial" panose="020B060402020202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Char char="•"/>
            </a:pPr>
            <a:r>
              <a:rPr lang="en-US" sz="2000" dirty="0" smtClean="0"/>
              <a:t>Commercial Motor Vehicle (CMV) </a:t>
            </a:r>
            <a:r>
              <a:rPr lang="en-US" sz="2000" dirty="0"/>
              <a:t>Drivers Operating in the U.S.*:</a:t>
            </a:r>
          </a:p>
          <a:p>
            <a:pPr marL="795338" lvl="1" indent="-338138">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Approximately: </a:t>
            </a:r>
            <a:r>
              <a:rPr lang="en-US" sz="1800" b="1" dirty="0" smtClean="0">
                <a:latin typeface="Arial" panose="020B0604020202020204" pitchFamily="34" charset="0"/>
                <a:cs typeface="Arial" panose="020B0604020202020204" pitchFamily="34" charset="0"/>
              </a:rPr>
              <a:t>5,600,000</a:t>
            </a:r>
            <a:endParaRPr lang="en-US" sz="1800" b="1" dirty="0">
              <a:latin typeface="Arial" panose="020B0604020202020204" pitchFamily="34" charset="0"/>
              <a:cs typeface="Arial" panose="020B0604020202020204" pitchFamily="34" charset="0"/>
            </a:endParaRPr>
          </a:p>
          <a:p>
            <a:pPr>
              <a:lnSpc>
                <a:spcPct val="100000"/>
              </a:lnSpc>
              <a:spcBef>
                <a:spcPts val="600"/>
              </a:spcBef>
            </a:pPr>
            <a:endParaRPr lang="en-US" dirty="0"/>
          </a:p>
          <a:p>
            <a:pPr>
              <a:lnSpc>
                <a:spcPct val="100000"/>
              </a:lnSpc>
              <a:spcBef>
                <a:spcPts val="600"/>
              </a:spcBef>
            </a:pPr>
            <a:endParaRPr lang="en-US" sz="1600" dirty="0" smtClean="0"/>
          </a:p>
          <a:p>
            <a:pPr>
              <a:lnSpc>
                <a:spcPct val="100000"/>
              </a:lnSpc>
              <a:spcBef>
                <a:spcPts val="600"/>
              </a:spcBef>
            </a:pPr>
            <a:endParaRPr lang="en-US" sz="1600" dirty="0" smtClean="0"/>
          </a:p>
          <a:p>
            <a:pPr>
              <a:lnSpc>
                <a:spcPct val="100000"/>
              </a:lnSpc>
              <a:spcBef>
                <a:spcPts val="600"/>
              </a:spcBef>
            </a:pPr>
            <a:r>
              <a:rPr lang="en-US" sz="1600" dirty="0" smtClean="0"/>
              <a:t>*In 2013, per FMCSA’s </a:t>
            </a:r>
            <a:r>
              <a:rPr lang="en-US" sz="1600" i="1" dirty="0" smtClean="0"/>
              <a:t>2014 Pocket Guide to Large Truck and Bus Statistics</a:t>
            </a:r>
            <a:r>
              <a:rPr lang="en-US" sz="1600" dirty="0" smtClean="0"/>
              <a:t>:</a:t>
            </a:r>
          </a:p>
          <a:p>
            <a:pPr>
              <a:lnSpc>
                <a:spcPct val="100000"/>
              </a:lnSpc>
              <a:spcBef>
                <a:spcPts val="600"/>
              </a:spcBef>
            </a:pPr>
            <a:r>
              <a:rPr lang="en-US" sz="1100" dirty="0">
                <a:hlinkClick r:id="rId3"/>
              </a:rPr>
              <a:t>http://www.fmcsa.dot.gov/sites/fmcsa.dot.gov/files/docs/FMCSA%20Pocket%20Guide%20to%20Large%20Truck%20and%20Bus%20Statistics%20-%</a:t>
            </a:r>
            <a:r>
              <a:rPr lang="en-US" sz="1100" dirty="0" smtClean="0">
                <a:hlinkClick r:id="rId3"/>
              </a:rPr>
              <a:t>20October%202014%20Update%20%282%29.pdf</a:t>
            </a:r>
            <a:endParaRPr lang="en-US" sz="1100" dirty="0" smtClean="0"/>
          </a:p>
          <a:p>
            <a:pPr>
              <a:lnSpc>
                <a:spcPct val="100000"/>
              </a:lnSpc>
              <a:spcBef>
                <a:spcPts val="600"/>
              </a:spcBef>
            </a:pPr>
            <a:endParaRPr lang="en-US" sz="11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4</a:t>
            </a:fld>
            <a:endParaRPr lang="en-US" dirty="0"/>
          </a:p>
        </p:txBody>
      </p:sp>
      <p:sp>
        <p:nvSpPr>
          <p:cNvPr id="5" name="Content Placeholder 4"/>
          <p:cNvSpPr>
            <a:spLocks noGrp="1"/>
          </p:cNvSpPr>
          <p:nvPr>
            <p:ph sz="quarter" idx="11"/>
          </p:nvPr>
        </p:nvSpPr>
        <p:spPr/>
        <p:txBody>
          <a:bodyPr/>
          <a:lstStyle/>
          <a:p>
            <a:r>
              <a:rPr lang="en-US" dirty="0">
                <a:solidFill>
                  <a:srgbClr val="FFC000"/>
                </a:solidFill>
              </a:rPr>
              <a:t>Industry Scope</a:t>
            </a:r>
          </a:p>
          <a:p>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7073" y="990600"/>
            <a:ext cx="3200400" cy="2133991"/>
          </a:xfrm>
          <a:prstGeom prst="rect">
            <a:avLst/>
          </a:prstGeom>
          <a:ln>
            <a:solidFill>
              <a:srgbClr val="F48625"/>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1192" y="3429000"/>
            <a:ext cx="3200595" cy="2133991"/>
          </a:xfrm>
          <a:prstGeom prst="rect">
            <a:avLst/>
          </a:prstGeom>
          <a:ln>
            <a:solidFill>
              <a:srgbClr val="F48625"/>
            </a:solidFill>
          </a:ln>
        </p:spPr>
      </p:pic>
    </p:spTree>
    <p:extLst>
      <p:ext uri="{BB962C8B-B14F-4D97-AF65-F5344CB8AC3E}">
        <p14:creationId xmlns:p14="http://schemas.microsoft.com/office/powerpoint/2010/main" val="3426797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887" y="1524000"/>
            <a:ext cx="3886200" cy="4495800"/>
          </a:xfrm>
        </p:spPr>
        <p:txBody>
          <a:bodyPr/>
          <a:lstStyle/>
          <a:p>
            <a:pPr marL="342900" indent="-342900">
              <a:lnSpc>
                <a:spcPct val="100000"/>
              </a:lnSpc>
              <a:spcBef>
                <a:spcPts val="600"/>
              </a:spcBef>
              <a:buFont typeface="Arial" panose="020B0604020202020204" pitchFamily="34" charset="0"/>
              <a:buChar char="•"/>
            </a:pPr>
            <a:r>
              <a:rPr lang="en-US" sz="2000" dirty="0"/>
              <a:t>FMCSA’s data-driven safety compliance and enforcement </a:t>
            </a:r>
            <a:r>
              <a:rPr lang="en-US" sz="2000" dirty="0" smtClean="0"/>
              <a:t>program</a:t>
            </a:r>
            <a:br>
              <a:rPr lang="en-US" sz="2000" dirty="0" smtClean="0"/>
            </a:br>
            <a:endParaRPr lang="en-US" sz="2000" dirty="0"/>
          </a:p>
          <a:p>
            <a:pPr marL="342900" indent="-342900">
              <a:lnSpc>
                <a:spcPct val="100000"/>
              </a:lnSpc>
              <a:spcBef>
                <a:spcPts val="600"/>
              </a:spcBef>
              <a:buFont typeface="Arial" panose="020B0604020202020204" pitchFamily="34" charset="0"/>
              <a:buChar char="•"/>
            </a:pPr>
            <a:r>
              <a:rPr lang="en-US" sz="2000" dirty="0" smtClean="0"/>
              <a:t>Designed </a:t>
            </a:r>
            <a:r>
              <a:rPr lang="en-US" sz="2000" dirty="0"/>
              <a:t>to improve safety and prevent </a:t>
            </a:r>
            <a:r>
              <a:rPr lang="en-US" sz="2000" dirty="0" smtClean="0"/>
              <a:t>CMV </a:t>
            </a:r>
            <a:r>
              <a:rPr lang="en-US" sz="2000" dirty="0"/>
              <a:t>crashes, fatalities, and </a:t>
            </a:r>
            <a:r>
              <a:rPr lang="en-US" sz="2000" dirty="0" smtClean="0"/>
              <a:t>injuries</a:t>
            </a:r>
            <a:br>
              <a:rPr lang="en-US" sz="2000" dirty="0" smtClean="0"/>
            </a:br>
            <a:endParaRPr lang="en-US" sz="2000" dirty="0"/>
          </a:p>
          <a:p>
            <a:pPr marL="342900" indent="-342900">
              <a:lnSpc>
                <a:spcPct val="100000"/>
              </a:lnSpc>
              <a:spcBef>
                <a:spcPts val="600"/>
              </a:spcBef>
              <a:buFont typeface="Arial" panose="020B0604020202020204" pitchFamily="34" charset="0"/>
              <a:buChar char="•"/>
            </a:pPr>
            <a:r>
              <a:rPr lang="en-US" sz="2000" dirty="0" smtClean="0"/>
              <a:t>Helps </a:t>
            </a:r>
            <a:r>
              <a:rPr lang="en-US" sz="2000" dirty="0"/>
              <a:t>carriers and drivers improve safety compliance, so everyone gets home safely</a:t>
            </a:r>
          </a:p>
          <a:p>
            <a:endParaRPr lang="en-US" sz="20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5</a:t>
            </a:fld>
            <a:endParaRPr lang="en-US" dirty="0"/>
          </a:p>
        </p:txBody>
      </p:sp>
      <p:sp>
        <p:nvSpPr>
          <p:cNvPr id="5" name="Content Placeholder 4"/>
          <p:cNvSpPr>
            <a:spLocks noGrp="1"/>
          </p:cNvSpPr>
          <p:nvPr>
            <p:ph sz="quarter" idx="11"/>
          </p:nvPr>
        </p:nvSpPr>
        <p:spPr>
          <a:xfrm>
            <a:off x="228600" y="685800"/>
            <a:ext cx="8610600" cy="828863"/>
          </a:xfrm>
        </p:spPr>
        <p:txBody>
          <a:bodyPr/>
          <a:lstStyle/>
          <a:p>
            <a:r>
              <a:rPr lang="en-US" dirty="0">
                <a:solidFill>
                  <a:srgbClr val="FFC000"/>
                </a:solidFill>
              </a:rPr>
              <a:t>What Is </a:t>
            </a:r>
            <a:r>
              <a:rPr lang="en-US" dirty="0" smtClean="0">
                <a:solidFill>
                  <a:srgbClr val="FFC000"/>
                </a:solidFill>
              </a:rPr>
              <a:t>CSA?</a:t>
            </a:r>
            <a:endParaRPr lang="en-US" dirty="0">
              <a:solidFill>
                <a:srgbClr val="FFC000"/>
              </a:solidFill>
            </a:endParaRPr>
          </a:p>
          <a:p>
            <a:endParaRPr lang="en-US" dirty="0"/>
          </a:p>
        </p:txBody>
      </p:sp>
      <p:pic>
        <p:nvPicPr>
          <p:cNvPr id="6" name="Picture Placeholder 6"/>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4572000" y="1752600"/>
            <a:ext cx="3760470" cy="3581400"/>
          </a:xfrm>
          <a:ln>
            <a:solidFill>
              <a:srgbClr val="F48625"/>
            </a:solidFill>
          </a:ln>
        </p:spPr>
      </p:pic>
    </p:spTree>
    <p:extLst>
      <p:ext uri="{BB962C8B-B14F-4D97-AF65-F5344CB8AC3E}">
        <p14:creationId xmlns:p14="http://schemas.microsoft.com/office/powerpoint/2010/main" val="3915123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pPr/>
              <a:t>6</a:t>
            </a:fld>
            <a:endParaRPr lang="en-US" dirty="0"/>
          </a:p>
        </p:txBody>
      </p:sp>
      <p:sp>
        <p:nvSpPr>
          <p:cNvPr id="4" name="Title 3"/>
          <p:cNvSpPr>
            <a:spLocks noGrp="1"/>
          </p:cNvSpPr>
          <p:nvPr>
            <p:ph type="title"/>
          </p:nvPr>
        </p:nvSpPr>
        <p:spPr>
          <a:xfrm>
            <a:off x="580618" y="3086100"/>
            <a:ext cx="7982764" cy="685800"/>
          </a:xfrm>
        </p:spPr>
        <p:txBody>
          <a:bodyPr anchor="ctr"/>
          <a:lstStyle/>
          <a:p>
            <a:pPr algn="ctr"/>
            <a:r>
              <a:rPr lang="en-US" sz="4400" dirty="0" smtClean="0"/>
              <a:t>CSA and Your Company</a:t>
            </a:r>
            <a:endParaRPr lang="en-US" sz="4400" dirty="0"/>
          </a:p>
        </p:txBody>
      </p:sp>
    </p:spTree>
    <p:extLst>
      <p:ext uri="{BB962C8B-B14F-4D97-AF65-F5344CB8AC3E}">
        <p14:creationId xmlns:p14="http://schemas.microsoft.com/office/powerpoint/2010/main" val="31049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nSpc>
                <a:spcPct val="100000"/>
              </a:lnSpc>
              <a:buNone/>
            </a:pPr>
            <a:r>
              <a:rPr lang="en-US" sz="2000" b="1" dirty="0"/>
              <a:t>CSA’s Three </a:t>
            </a:r>
            <a:r>
              <a:rPr lang="en-US" sz="2000" b="1" dirty="0" smtClean="0"/>
              <a:t>Elements</a:t>
            </a:r>
            <a:endParaRPr lang="en-US" sz="1800" b="1" dirty="0"/>
          </a:p>
          <a:p>
            <a:pPr marL="0" indent="0">
              <a:lnSpc>
                <a:spcPct val="100000"/>
              </a:lnSpc>
              <a:buNone/>
            </a:pPr>
            <a:r>
              <a:rPr lang="en-US" sz="1800" b="1" dirty="0" smtClean="0"/>
              <a:t>1) The </a:t>
            </a:r>
            <a:r>
              <a:rPr lang="en-US" sz="1800" b="1" dirty="0"/>
              <a:t>Safety Measurement System (SMS)</a:t>
            </a:r>
          </a:p>
          <a:p>
            <a:pPr marL="795338" lvl="1" indent="-338138">
              <a:lnSpc>
                <a:spcPct val="100000"/>
              </a:lnSpc>
              <a:buFont typeface="Arial" panose="020B0604020202020204" pitchFamily="34" charset="0"/>
              <a:buChar char="•"/>
            </a:pPr>
            <a:r>
              <a:rPr lang="en-US" sz="1500" dirty="0"/>
              <a:t>Improves how FMCSA prioritizes carriers for interventions</a:t>
            </a:r>
          </a:p>
          <a:p>
            <a:pPr marL="795338" lvl="1" indent="-338138">
              <a:lnSpc>
                <a:spcPct val="100000"/>
              </a:lnSpc>
              <a:buFont typeface="Arial" panose="020B0604020202020204" pitchFamily="34" charset="0"/>
              <a:buChar char="•"/>
            </a:pPr>
            <a:r>
              <a:rPr lang="en-US" sz="1500" dirty="0"/>
              <a:t>Includes more safety data; all safety-based violations found during roadside inspections</a:t>
            </a:r>
          </a:p>
          <a:p>
            <a:pPr marL="795338" lvl="1" indent="-338138">
              <a:lnSpc>
                <a:spcPct val="100000"/>
              </a:lnSpc>
              <a:buFont typeface="Arial" panose="020B0604020202020204" pitchFamily="34" charset="0"/>
              <a:buChar char="•"/>
            </a:pPr>
            <a:r>
              <a:rPr lang="en-US" sz="1500" dirty="0"/>
              <a:t>Organizes safety behaviors into seven Behavior Analysis and Safety Improvement Categories (</a:t>
            </a:r>
            <a:r>
              <a:rPr lang="en-US" sz="1500" dirty="0" smtClean="0"/>
              <a:t>BASICs)</a:t>
            </a:r>
          </a:p>
          <a:p>
            <a:pPr marL="0" indent="0">
              <a:lnSpc>
                <a:spcPct val="100000"/>
              </a:lnSpc>
              <a:buNone/>
            </a:pPr>
            <a:r>
              <a:rPr lang="en-US" sz="1800" b="1" dirty="0" smtClean="0"/>
              <a:t>2) Interventions Process</a:t>
            </a:r>
          </a:p>
          <a:p>
            <a:pPr marL="795338" lvl="1" indent="-338138">
              <a:lnSpc>
                <a:spcPct val="100000"/>
              </a:lnSpc>
              <a:buFont typeface="Arial" panose="020B0604020202020204" pitchFamily="34" charset="0"/>
              <a:buChar char="•"/>
            </a:pPr>
            <a:r>
              <a:rPr lang="en-US" sz="1500" dirty="0" smtClean="0"/>
              <a:t>Creates </a:t>
            </a:r>
            <a:r>
              <a:rPr lang="en-US" sz="1500" dirty="0"/>
              <a:t>new, more efficient ways for FMCSA to interact with carriers and help bring them into compliance (e.g., warning letters and </a:t>
            </a:r>
            <a:r>
              <a:rPr lang="en-US" sz="1500" dirty="0" smtClean="0"/>
              <a:t>Onsite Focused </a:t>
            </a:r>
            <a:r>
              <a:rPr lang="en-US" sz="1500" dirty="0"/>
              <a:t>Investigations)</a:t>
            </a:r>
          </a:p>
          <a:p>
            <a:pPr marL="0" indent="0">
              <a:lnSpc>
                <a:spcPct val="100000"/>
              </a:lnSpc>
              <a:buNone/>
            </a:pPr>
            <a:r>
              <a:rPr lang="en-US" sz="1800" b="1" dirty="0" smtClean="0"/>
              <a:t>3) Safety </a:t>
            </a:r>
            <a:r>
              <a:rPr lang="en-US" sz="1800" b="1" dirty="0"/>
              <a:t>Fitness Determination (SFD)</a:t>
            </a:r>
          </a:p>
          <a:p>
            <a:pPr marL="795338" lvl="1" indent="-338138">
              <a:lnSpc>
                <a:spcPct val="100000"/>
              </a:lnSpc>
              <a:buFont typeface="Arial" panose="020B0604020202020204" pitchFamily="34" charset="0"/>
              <a:buChar char="•"/>
            </a:pPr>
            <a:r>
              <a:rPr lang="en-US" sz="1500" dirty="0"/>
              <a:t>Current </a:t>
            </a:r>
            <a:r>
              <a:rPr lang="en-US" sz="1500" dirty="0" smtClean="0"/>
              <a:t>safety rating process requires an Onsite Investigation</a:t>
            </a:r>
          </a:p>
          <a:p>
            <a:pPr marL="457200" lvl="1" indent="0">
              <a:lnSpc>
                <a:spcPct val="100000"/>
              </a:lnSpc>
              <a:buNone/>
            </a:pPr>
            <a:endParaRPr lang="en-US" sz="1600" dirty="0" smtClean="0"/>
          </a:p>
          <a:p>
            <a:pPr marL="795338" lvl="1" indent="-338138">
              <a:lnSpc>
                <a:spcPct val="100000"/>
              </a:lnSpc>
              <a:buFont typeface="Arial" panose="020B0604020202020204" pitchFamily="34" charset="0"/>
              <a:buChar char="•"/>
            </a:pPr>
            <a:endParaRPr lang="en-US" sz="1600" dirty="0"/>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7</a:t>
            </a:fld>
            <a:endParaRPr lang="en-US" dirty="0"/>
          </a:p>
        </p:txBody>
      </p:sp>
      <p:sp>
        <p:nvSpPr>
          <p:cNvPr id="4" name="Title 3"/>
          <p:cNvSpPr>
            <a:spLocks noGrp="1"/>
          </p:cNvSpPr>
          <p:nvPr>
            <p:ph type="title"/>
          </p:nvPr>
        </p:nvSpPr>
        <p:spPr>
          <a:xfrm>
            <a:off x="228600" y="609600"/>
            <a:ext cx="8686800" cy="685800"/>
          </a:xfrm>
        </p:spPr>
        <p:txBody>
          <a:bodyPr/>
          <a:lstStyle/>
          <a:p>
            <a:r>
              <a:rPr lang="en-US" dirty="0"/>
              <a:t>Raising Your Company’s Safety Standards</a:t>
            </a:r>
          </a:p>
        </p:txBody>
      </p:sp>
    </p:spTree>
    <p:extLst>
      <p:ext uri="{BB962C8B-B14F-4D97-AF65-F5344CB8AC3E}">
        <p14:creationId xmlns:p14="http://schemas.microsoft.com/office/powerpoint/2010/main" val="94002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1600"/>
            <a:ext cx="8915400" cy="4648200"/>
          </a:xfrm>
        </p:spPr>
        <p:txBody>
          <a:bodyPr/>
          <a:lstStyle/>
          <a:p>
            <a:pPr marL="342900" lvl="0" indent="-342900" defTabSz="914400">
              <a:lnSpc>
                <a:spcPct val="100000"/>
              </a:lnSpc>
              <a:buFont typeface="Arial" panose="020B0604020202020204" pitchFamily="34" charset="0"/>
              <a:buChar char="•"/>
              <a:defRPr/>
            </a:pPr>
            <a:r>
              <a:rPr lang="en-US" sz="1800" dirty="0">
                <a:latin typeface="Arial" pitchFamily="34" charset="0"/>
                <a:cs typeface="Arial" pitchFamily="34" charset="0"/>
              </a:rPr>
              <a:t>Helps FMCSA prioritize carriers for </a:t>
            </a:r>
            <a:r>
              <a:rPr lang="en-US" sz="1800" dirty="0" smtClean="0">
                <a:latin typeface="Arial" pitchFamily="34" charset="0"/>
                <a:cs typeface="Arial" pitchFamily="34" charset="0"/>
              </a:rPr>
              <a:t>interventions</a:t>
            </a:r>
            <a:endParaRPr lang="en-US" sz="1800" dirty="0">
              <a:latin typeface="Arial" pitchFamily="34" charset="0"/>
              <a:cs typeface="Arial" pitchFamily="34" charset="0"/>
            </a:endParaRPr>
          </a:p>
          <a:p>
            <a:pPr marL="342900" lvl="0" indent="-342900" defTabSz="914400">
              <a:lnSpc>
                <a:spcPct val="100000"/>
              </a:lnSpc>
              <a:buFont typeface="Arial" panose="020B0604020202020204" pitchFamily="34" charset="0"/>
              <a:buChar char="•"/>
              <a:defRPr/>
            </a:pPr>
            <a:r>
              <a:rPr lang="en-US" sz="1800" dirty="0">
                <a:latin typeface="Arial" pitchFamily="34" charset="0"/>
                <a:cs typeface="Arial" pitchFamily="34" charset="0"/>
              </a:rPr>
              <a:t>SMS results are updated once per month based on the prior 24 months</a:t>
            </a:r>
          </a:p>
          <a:p>
            <a:pPr marL="800100" lvl="1" indent="-338138" defTabSz="914400">
              <a:lnSpc>
                <a:spcPct val="100000"/>
              </a:lnSpc>
              <a:buFont typeface="Arial" panose="020B0604020202020204" pitchFamily="34" charset="0"/>
              <a:buChar char="•"/>
              <a:defRPr/>
            </a:pPr>
            <a:r>
              <a:rPr lang="en-US" sz="1600" dirty="0">
                <a:latin typeface="Arial" pitchFamily="34" charset="0"/>
                <a:cs typeface="Arial" pitchFamily="34" charset="0"/>
              </a:rPr>
              <a:t>Violation and crash information are </a:t>
            </a:r>
            <a:r>
              <a:rPr lang="en-US" sz="1600" dirty="0" smtClean="0">
                <a:latin typeface="Arial" pitchFamily="34" charset="0"/>
                <a:cs typeface="Arial" pitchFamily="34" charset="0"/>
              </a:rPr>
              <a:t>weighted </a:t>
            </a:r>
            <a:r>
              <a:rPr lang="en-US" sz="1600" dirty="0">
                <a:latin typeface="Arial" pitchFamily="34" charset="0"/>
                <a:cs typeface="Arial" pitchFamily="34" charset="0"/>
              </a:rPr>
              <a:t>based on their severity and when these events </a:t>
            </a:r>
            <a:r>
              <a:rPr lang="en-US" sz="1600" dirty="0" smtClean="0">
                <a:latin typeface="Arial" pitchFamily="34" charset="0"/>
                <a:cs typeface="Arial" pitchFamily="34" charset="0"/>
              </a:rPr>
              <a:t>occurred</a:t>
            </a:r>
            <a:endParaRPr lang="en-US" sz="1600" dirty="0">
              <a:latin typeface="Arial" pitchFamily="34" charset="0"/>
              <a:cs typeface="Arial" pitchFamily="34" charset="0"/>
            </a:endParaRPr>
          </a:p>
          <a:p>
            <a:pPr marL="342900" indent="-338138" defTabSz="914400">
              <a:lnSpc>
                <a:spcPct val="100000"/>
              </a:lnSpc>
              <a:buFont typeface="Arial" panose="020B0604020202020204" pitchFamily="34" charset="0"/>
              <a:buChar char="•"/>
              <a:defRPr/>
            </a:pPr>
            <a:r>
              <a:rPr lang="en-US" sz="1800" dirty="0">
                <a:latin typeface="Arial" pitchFamily="34" charset="0"/>
                <a:cs typeface="Arial" pitchFamily="34" charset="0"/>
              </a:rPr>
              <a:t>It is important for you to understand how your safety performance affects your carrier’s SMS results</a:t>
            </a:r>
          </a:p>
          <a:p>
            <a:pPr marL="800100" lvl="1" indent="-338138" defTabSz="914400">
              <a:lnSpc>
                <a:spcPct val="100000"/>
              </a:lnSpc>
              <a:buFont typeface="Arial" panose="020B0604020202020204" pitchFamily="34" charset="0"/>
              <a:buChar char="•"/>
              <a:defRPr/>
            </a:pPr>
            <a:r>
              <a:rPr lang="en-US" sz="1600" dirty="0" smtClean="0">
                <a:latin typeface="Arial" pitchFamily="34" charset="0"/>
                <a:cs typeface="Arial" pitchFamily="34" charset="0"/>
              </a:rPr>
              <a:t>Safety violations adversely affect your company’s SMS results for two years</a:t>
            </a:r>
          </a:p>
          <a:p>
            <a:pPr marL="800100" lvl="1" indent="-338138" defTabSz="914400">
              <a:lnSpc>
                <a:spcPct val="100000"/>
              </a:lnSpc>
              <a:buFont typeface="Arial" panose="020B0604020202020204" pitchFamily="34" charset="0"/>
              <a:buChar char="•"/>
              <a:defRPr/>
            </a:pPr>
            <a:r>
              <a:rPr lang="en-US" sz="1600" dirty="0" smtClean="0">
                <a:latin typeface="Arial" pitchFamily="34" charset="0"/>
                <a:cs typeface="Arial" pitchFamily="34" charset="0"/>
              </a:rPr>
              <a:t>All </a:t>
            </a:r>
            <a:r>
              <a:rPr lang="en-US" sz="1600" dirty="0">
                <a:latin typeface="Arial" pitchFamily="34" charset="0"/>
                <a:cs typeface="Arial" pitchFamily="34" charset="0"/>
              </a:rPr>
              <a:t>safety-based roadside inspection violations count, not just out-of-service (OOS) </a:t>
            </a:r>
            <a:r>
              <a:rPr lang="en-US" sz="1600" dirty="0" smtClean="0">
                <a:latin typeface="Arial" pitchFamily="34" charset="0"/>
                <a:cs typeface="Arial" pitchFamily="34" charset="0"/>
              </a:rPr>
              <a:t>violations</a:t>
            </a:r>
            <a:endParaRPr lang="en-US" sz="1600" dirty="0">
              <a:latin typeface="Arial" pitchFamily="34" charset="0"/>
              <a:cs typeface="Arial" pitchFamily="34" charset="0"/>
            </a:endParaRPr>
          </a:p>
          <a:p>
            <a:pPr marL="342900" indent="-342900"/>
            <a:r>
              <a:rPr lang="en-US" sz="1800" dirty="0" smtClean="0"/>
              <a:t>Violations recorded on a roadside inspection report are used in the SMS regardless of whether a State officer also issued a citation (i.e., ticket) or a verbal warning</a:t>
            </a:r>
          </a:p>
          <a:p>
            <a:pPr marL="342900" indent="-342900"/>
            <a:r>
              <a:rPr lang="en-US" sz="1800" b="1" dirty="0" smtClean="0"/>
              <a:t>Note: </a:t>
            </a:r>
            <a:r>
              <a:rPr lang="en-US" sz="1800" dirty="0" smtClean="0"/>
              <a:t>The SMS is not a safety rating and does not alter a carrier’s safety rating</a:t>
            </a:r>
            <a:endParaRPr lang="en-US" sz="1800"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8</a:t>
            </a:fld>
            <a:endParaRPr lang="en-US" dirty="0"/>
          </a:p>
        </p:txBody>
      </p:sp>
      <p:sp>
        <p:nvSpPr>
          <p:cNvPr id="4" name="Title 3"/>
          <p:cNvSpPr>
            <a:spLocks noGrp="1"/>
          </p:cNvSpPr>
          <p:nvPr>
            <p:ph type="title"/>
          </p:nvPr>
        </p:nvSpPr>
        <p:spPr/>
        <p:txBody>
          <a:bodyPr/>
          <a:lstStyle/>
          <a:p>
            <a:r>
              <a:rPr lang="en-US" dirty="0"/>
              <a:t>The Safety Measurement System (SMS)</a:t>
            </a:r>
          </a:p>
        </p:txBody>
      </p:sp>
    </p:spTree>
    <p:extLst>
      <p:ext uri="{BB962C8B-B14F-4D97-AF65-F5344CB8AC3E}">
        <p14:creationId xmlns:p14="http://schemas.microsoft.com/office/powerpoint/2010/main" val="3592946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1600"/>
            <a:ext cx="8458200" cy="4236720"/>
          </a:xfrm>
        </p:spPr>
        <p:txBody>
          <a:bodyPr/>
          <a:lstStyle/>
          <a:p>
            <a:pPr marL="0" indent="0">
              <a:lnSpc>
                <a:spcPct val="100000"/>
              </a:lnSpc>
              <a:buNone/>
            </a:pPr>
            <a:r>
              <a:rPr lang="en-US" sz="2000" b="1" dirty="0"/>
              <a:t>Learn the BASICs</a:t>
            </a:r>
          </a:p>
          <a:p>
            <a:pPr marL="338138" indent="-338138">
              <a:lnSpc>
                <a:spcPct val="100000"/>
              </a:lnSpc>
            </a:pPr>
            <a:r>
              <a:rPr lang="en-US" sz="1800" dirty="0"/>
              <a:t>The SMS organizes carrier roadside inspection, crash, and investigation information into seven </a:t>
            </a:r>
            <a:r>
              <a:rPr lang="en-US" sz="1800" dirty="0" smtClean="0"/>
              <a:t>BASICs</a:t>
            </a:r>
            <a:endParaRPr lang="en-US" sz="1800" dirty="0">
              <a:latin typeface="Arial" pitchFamily="34" charset="0"/>
              <a:cs typeface="Arial" pitchFamily="34" charset="0"/>
            </a:endParaRPr>
          </a:p>
          <a:p>
            <a:pPr marL="342900" indent="-342900">
              <a:lnSpc>
                <a:spcPct val="100000"/>
              </a:lnSpc>
              <a:buFont typeface="Arial" panose="020B0604020202020204" pitchFamily="34" charset="0"/>
              <a:buChar char="•"/>
            </a:pPr>
            <a:r>
              <a:rPr lang="en-US" sz="1800" dirty="0"/>
              <a:t>Your safety performance affects your company’s SMS </a:t>
            </a:r>
            <a:r>
              <a:rPr lang="en-US" sz="1800" dirty="0" smtClean="0"/>
              <a:t>results—and </a:t>
            </a:r>
            <a:r>
              <a:rPr lang="en-US" sz="1800" dirty="0"/>
              <a:t>your </a:t>
            </a:r>
            <a:r>
              <a:rPr lang="en-US" sz="1800" dirty="0" smtClean="0"/>
              <a:t>Pre-Employment Screening Program (PSP) record</a:t>
            </a:r>
            <a:endParaRPr lang="en-US" sz="1800" dirty="0">
              <a:latin typeface="Arial" pitchFamily="34" charset="0"/>
              <a:cs typeface="Arial" pitchFamily="34" charset="0"/>
            </a:endParaRPr>
          </a:p>
          <a:p>
            <a:pPr marL="342900" indent="-342900">
              <a:lnSpc>
                <a:spcPct val="100000"/>
              </a:lnSpc>
              <a:buFont typeface="Arial" panose="020B0604020202020204" pitchFamily="34" charset="0"/>
              <a:buChar char="•"/>
            </a:pPr>
            <a:r>
              <a:rPr lang="en-US" sz="1800" dirty="0"/>
              <a:t>The BASICs are a good way to remember many of the safety rules you must follow</a:t>
            </a: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9</a:t>
            </a:fld>
            <a:endParaRPr lang="en-US" dirty="0"/>
          </a:p>
        </p:txBody>
      </p:sp>
      <p:sp>
        <p:nvSpPr>
          <p:cNvPr id="4" name="Title 3"/>
          <p:cNvSpPr>
            <a:spLocks noGrp="1"/>
          </p:cNvSpPr>
          <p:nvPr>
            <p:ph type="title"/>
          </p:nvPr>
        </p:nvSpPr>
        <p:spPr/>
        <p:txBody>
          <a:bodyPr/>
          <a:lstStyle/>
          <a:p>
            <a:r>
              <a:rPr lang="en-US" dirty="0"/>
              <a:t>The SMS (cont.)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 y="3962400"/>
            <a:ext cx="9144000" cy="1601430"/>
          </a:xfrm>
          <a:prstGeom prst="rect">
            <a:avLst/>
          </a:prstGeom>
        </p:spPr>
      </p:pic>
      <p:sp>
        <p:nvSpPr>
          <p:cNvPr id="6" name="Rectangle 5"/>
          <p:cNvSpPr/>
          <p:nvPr/>
        </p:nvSpPr>
        <p:spPr>
          <a:xfrm>
            <a:off x="228600" y="5582697"/>
            <a:ext cx="8839200" cy="369332"/>
          </a:xfrm>
          <a:prstGeom prst="rect">
            <a:avLst/>
          </a:prstGeom>
        </p:spPr>
        <p:txBody>
          <a:bodyPr wrap="square">
            <a:spAutoFit/>
          </a:bodyPr>
          <a:lstStyle/>
          <a:p>
            <a:pPr lvl="0" fontAlgn="auto">
              <a:spcBef>
                <a:spcPts val="0"/>
              </a:spcBef>
              <a:spcAft>
                <a:spcPts val="0"/>
              </a:spcAft>
              <a:defRPr/>
            </a:pPr>
            <a:r>
              <a:rPr lang="en-US" b="1" dirty="0">
                <a:solidFill>
                  <a:schemeClr val="tx1">
                    <a:lumMod val="65000"/>
                    <a:lumOff val="35000"/>
                  </a:schemeClr>
                </a:solidFill>
                <a:latin typeface="Arial" pitchFamily="34" charset="0"/>
                <a:cs typeface="Arial" pitchFamily="34" charset="0"/>
              </a:rPr>
              <a:t>View </a:t>
            </a:r>
            <a:r>
              <a:rPr lang="en-US" b="1" dirty="0">
                <a:solidFill>
                  <a:schemeClr val="tx1">
                    <a:lumMod val="65000"/>
                    <a:lumOff val="35000"/>
                  </a:schemeClr>
                </a:solidFill>
                <a:latin typeface="Arial" pitchFamily="34" charset="0"/>
                <a:ea typeface="ＭＳ Ｐゴシック"/>
                <a:cs typeface="Arial" pitchFamily="34" charset="0"/>
              </a:rPr>
              <a:t>carrier SMS results on FMCSA’s public </a:t>
            </a:r>
            <a:r>
              <a:rPr lang="en-US" b="1" dirty="0" smtClean="0">
                <a:solidFill>
                  <a:schemeClr val="tx1">
                    <a:lumMod val="65000"/>
                    <a:lumOff val="35000"/>
                  </a:schemeClr>
                </a:solidFill>
                <a:latin typeface="Arial" pitchFamily="34" charset="0"/>
                <a:ea typeface="ＭＳ Ｐゴシック"/>
                <a:cs typeface="Arial" pitchFamily="34" charset="0"/>
              </a:rPr>
              <a:t>website: </a:t>
            </a:r>
            <a:r>
              <a:rPr lang="en-US" dirty="0" smtClean="0">
                <a:latin typeface="Arial" pitchFamily="34" charset="0"/>
                <a:cs typeface="Arial" pitchFamily="34" charset="0"/>
                <a:hlinkClick r:id="rId4" tooltip="The SMS Website"/>
              </a:rPr>
              <a:t>http</a:t>
            </a:r>
            <a:r>
              <a:rPr lang="en-US" dirty="0">
                <a:latin typeface="Arial" pitchFamily="34" charset="0"/>
                <a:cs typeface="Arial" pitchFamily="34" charset="0"/>
                <a:hlinkClick r:id="rId4" tooltip="The SMS Website"/>
              </a:rPr>
              <a:t>://ai.fmcsa.dot.gov/sms</a:t>
            </a:r>
            <a:endParaRPr lang="en-US" dirty="0">
              <a:latin typeface="Arial" pitchFamily="34" charset="0"/>
              <a:cs typeface="Arial" pitchFamily="34" charset="0"/>
            </a:endParaRPr>
          </a:p>
        </p:txBody>
      </p:sp>
    </p:spTree>
    <p:extLst>
      <p:ext uri="{BB962C8B-B14F-4D97-AF65-F5344CB8AC3E}">
        <p14:creationId xmlns:p14="http://schemas.microsoft.com/office/powerpoint/2010/main" val="8709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t road sm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get road smart</Template>
  <TotalTime>2359</TotalTime>
  <Words>3357</Words>
  <Application>Microsoft Office PowerPoint</Application>
  <PresentationFormat>On-screen Show (4:3)</PresentationFormat>
  <Paragraphs>337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Arial</vt:lpstr>
      <vt:lpstr>Arial Black</vt:lpstr>
      <vt:lpstr>Calibri</vt:lpstr>
      <vt:lpstr>Georgia</vt:lpstr>
      <vt:lpstr>Symbol</vt:lpstr>
      <vt:lpstr>Wingdings</vt:lpstr>
      <vt:lpstr>get road smart</vt:lpstr>
      <vt:lpstr>PowerPoint Presentation</vt:lpstr>
      <vt:lpstr>PowerPoint Presentation</vt:lpstr>
      <vt:lpstr>PowerPoint Presentation</vt:lpstr>
      <vt:lpstr>PowerPoint Presentation</vt:lpstr>
      <vt:lpstr>PowerPoint Presentation</vt:lpstr>
      <vt:lpstr>CSA and Your Company</vt:lpstr>
      <vt:lpstr>Raising Your Company’s Safety Standards</vt:lpstr>
      <vt:lpstr>The Safety Measurement System (SMS)</vt:lpstr>
      <vt:lpstr>The SMS (cont.)</vt:lpstr>
      <vt:lpstr>Sample Carrier SMS Results</vt:lpstr>
      <vt:lpstr>Sample Carrier SMS Results (cont.)</vt:lpstr>
      <vt:lpstr>CSA and Your Safety Record</vt:lpstr>
      <vt:lpstr>PowerPoint Presentation</vt:lpstr>
      <vt:lpstr>A Closer Look at Your Safety Information</vt:lpstr>
      <vt:lpstr>A Closer Look at Your Safety Information</vt:lpstr>
      <vt:lpstr>Ensure Accuracy of Your Safety Information</vt:lpstr>
      <vt:lpstr>Adjudicated Citations Policy</vt:lpstr>
      <vt:lpstr>Non-Government—Driver Safety Information</vt:lpstr>
      <vt:lpstr>Get Road Smart</vt:lpstr>
      <vt:lpstr>Get Road Smart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Becker, Hannah CTR (VOLPE)</dc:creator>
  <cp:lastModifiedBy>Johnson-Moffet, Lilli CTR (VOLPE)</cp:lastModifiedBy>
  <cp:revision>153</cp:revision>
  <cp:lastPrinted>2015-02-04T19:50:30Z</cp:lastPrinted>
  <dcterms:created xsi:type="dcterms:W3CDTF">2015-01-30T12:46:21Z</dcterms:created>
  <dcterms:modified xsi:type="dcterms:W3CDTF">2017-03-24T00:47:56Z</dcterms:modified>
</cp:coreProperties>
</file>